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7" r:id="rId5"/>
    <p:sldId id="261" r:id="rId6"/>
    <p:sldId id="262" r:id="rId7"/>
    <p:sldId id="258" r:id="rId8"/>
    <p:sldId id="260" r:id="rId9"/>
    <p:sldId id="259"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90" r:id="rId35"/>
    <p:sldId id="288" r:id="rId36"/>
    <p:sldId id="291" r:id="rId37"/>
    <p:sldId id="25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2B004F-24ED-58AD-0472-0A34BD4BCD64}" name="Luke Paskins" initials="LP" userId="S::Luke.Paskins@beyondpr.com::011b6971-94b7-4075-a493-1be8f61d017a" providerId="AD"/>
  <p188:author id="{1BDBDE6D-1E3C-9BBF-B041-0436E08EE52C}" name="Nicola Davies" initials="ND" userId="S::Nicola.Davies@s3connectedhealth.com::2cbd3faf-7062-4067-b624-f0fd075d14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27F1B-E573-454A-BE7B-FD3941C2A7AA}" v="48" dt="2026-05-08T09:57:14.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5784" autoAdjust="0"/>
  </p:normalViewPr>
  <p:slideViewPr>
    <p:cSldViewPr snapToGrid="0">
      <p:cViewPr varScale="1">
        <p:scale>
          <a:sx n="72" d="100"/>
          <a:sy n="72" d="100"/>
        </p:scale>
        <p:origin x="58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e Paskins" userId="011b6971-94b7-4075-a493-1be8f61d017a" providerId="ADAL" clId="{6BFF7EC8-E852-4ED1-B1F7-902337F5B9EF}"/>
    <pc:docChg chg="undo redo custSel addSld delSld modSld">
      <pc:chgData name="Luke Paskins" userId="011b6971-94b7-4075-a493-1be8f61d017a" providerId="ADAL" clId="{6BFF7EC8-E852-4ED1-B1F7-902337F5B9EF}" dt="2026-05-08T09:57:33.163" v="301" actId="20577"/>
      <pc:docMkLst>
        <pc:docMk/>
      </pc:docMkLst>
      <pc:sldChg chg="modSp mod">
        <pc:chgData name="Luke Paskins" userId="011b6971-94b7-4075-a493-1be8f61d017a" providerId="ADAL" clId="{6BFF7EC8-E852-4ED1-B1F7-902337F5B9EF}" dt="2026-05-08T09:39:32.865" v="33" actId="1076"/>
        <pc:sldMkLst>
          <pc:docMk/>
          <pc:sldMk cId="3113377154" sldId="285"/>
        </pc:sldMkLst>
        <pc:spChg chg="mod">
          <ac:chgData name="Luke Paskins" userId="011b6971-94b7-4075-a493-1be8f61d017a" providerId="ADAL" clId="{6BFF7EC8-E852-4ED1-B1F7-902337F5B9EF}" dt="2026-05-08T09:39:32.865" v="33" actId="1076"/>
          <ac:spMkLst>
            <pc:docMk/>
            <pc:sldMk cId="3113377154" sldId="285"/>
            <ac:spMk id="4" creationId="{FD825E03-DF83-F082-A0E3-EA7E329FB1EA}"/>
          </ac:spMkLst>
        </pc:spChg>
      </pc:sldChg>
      <pc:sldChg chg="addSp delSp modSp mod modNotesTx">
        <pc:chgData name="Luke Paskins" userId="011b6971-94b7-4075-a493-1be8f61d017a" providerId="ADAL" clId="{6BFF7EC8-E852-4ED1-B1F7-902337F5B9EF}" dt="2026-05-08T09:57:02.078" v="275" actId="6549"/>
        <pc:sldMkLst>
          <pc:docMk/>
          <pc:sldMk cId="1101828951" sldId="286"/>
        </pc:sldMkLst>
        <pc:spChg chg="add del mod">
          <ac:chgData name="Luke Paskins" userId="011b6971-94b7-4075-a493-1be8f61d017a" providerId="ADAL" clId="{6BFF7EC8-E852-4ED1-B1F7-902337F5B9EF}" dt="2026-05-08T09:38:09.482" v="9" actId="478"/>
          <ac:spMkLst>
            <pc:docMk/>
            <pc:sldMk cId="1101828951" sldId="286"/>
            <ac:spMk id="5" creationId="{6399CCED-2CBB-7789-8B25-511961F614A4}"/>
          </ac:spMkLst>
        </pc:spChg>
        <pc:spChg chg="add mod">
          <ac:chgData name="Luke Paskins" userId="011b6971-94b7-4075-a493-1be8f61d017a" providerId="ADAL" clId="{6BFF7EC8-E852-4ED1-B1F7-902337F5B9EF}" dt="2026-05-08T09:38:09.781" v="10"/>
          <ac:spMkLst>
            <pc:docMk/>
            <pc:sldMk cId="1101828951" sldId="286"/>
            <ac:spMk id="6" creationId="{18D581DA-238F-6737-1FDF-CB1EC7E0A586}"/>
          </ac:spMkLst>
        </pc:spChg>
        <pc:spChg chg="del">
          <ac:chgData name="Luke Paskins" userId="011b6971-94b7-4075-a493-1be8f61d017a" providerId="ADAL" clId="{6BFF7EC8-E852-4ED1-B1F7-902337F5B9EF}" dt="2026-05-08T09:38:07.722" v="8" actId="478"/>
          <ac:spMkLst>
            <pc:docMk/>
            <pc:sldMk cId="1101828951" sldId="286"/>
            <ac:spMk id="10" creationId="{F6DCAA67-D890-4599-F7BC-3405FD8CB1A9}"/>
          </ac:spMkLst>
        </pc:spChg>
      </pc:sldChg>
      <pc:sldChg chg="modSp del mod">
        <pc:chgData name="Luke Paskins" userId="011b6971-94b7-4075-a493-1be8f61d017a" providerId="ADAL" clId="{6BFF7EC8-E852-4ED1-B1F7-902337F5B9EF}" dt="2026-05-08T09:46:36.655" v="111" actId="47"/>
        <pc:sldMkLst>
          <pc:docMk/>
          <pc:sldMk cId="1968388791" sldId="287"/>
        </pc:sldMkLst>
        <pc:spChg chg="mod">
          <ac:chgData name="Luke Paskins" userId="011b6971-94b7-4075-a493-1be8f61d017a" providerId="ADAL" clId="{6BFF7EC8-E852-4ED1-B1F7-902337F5B9EF}" dt="2026-05-08T09:44:51.004" v="70" actId="948"/>
          <ac:spMkLst>
            <pc:docMk/>
            <pc:sldMk cId="1968388791" sldId="287"/>
            <ac:spMk id="2" creationId="{617D86AE-A83E-2385-E18D-1C85C2629752}"/>
          </ac:spMkLst>
        </pc:spChg>
        <pc:spChg chg="mod">
          <ac:chgData name="Luke Paskins" userId="011b6971-94b7-4075-a493-1be8f61d017a" providerId="ADAL" clId="{6BFF7EC8-E852-4ED1-B1F7-902337F5B9EF}" dt="2026-05-08T09:40:03.898" v="35" actId="948"/>
          <ac:spMkLst>
            <pc:docMk/>
            <pc:sldMk cId="1968388791" sldId="287"/>
            <ac:spMk id="4" creationId="{132EF75B-D918-E553-F557-39C5E2AB4067}"/>
          </ac:spMkLst>
        </pc:spChg>
        <pc:spChg chg="mod">
          <ac:chgData name="Luke Paskins" userId="011b6971-94b7-4075-a493-1be8f61d017a" providerId="ADAL" clId="{6BFF7EC8-E852-4ED1-B1F7-902337F5B9EF}" dt="2026-05-08T09:37:46.731" v="1" actId="14100"/>
          <ac:spMkLst>
            <pc:docMk/>
            <pc:sldMk cId="1968388791" sldId="287"/>
            <ac:spMk id="5" creationId="{48A779D7-E124-1BBD-32FD-C27A6A8588A0}"/>
          </ac:spMkLst>
        </pc:spChg>
      </pc:sldChg>
      <pc:sldChg chg="addSp delSp modSp mod modNotesTx">
        <pc:chgData name="Luke Paskins" userId="011b6971-94b7-4075-a493-1be8f61d017a" providerId="ADAL" clId="{6BFF7EC8-E852-4ED1-B1F7-902337F5B9EF}" dt="2026-05-08T09:57:27.819" v="286" actId="20577"/>
        <pc:sldMkLst>
          <pc:docMk/>
          <pc:sldMk cId="1176370243" sldId="288"/>
        </pc:sldMkLst>
        <pc:spChg chg="add del mod">
          <ac:chgData name="Luke Paskins" userId="011b6971-94b7-4075-a493-1be8f61d017a" providerId="ADAL" clId="{6BFF7EC8-E852-4ED1-B1F7-902337F5B9EF}" dt="2026-05-08T09:38:00.512" v="7" actId="478"/>
          <ac:spMkLst>
            <pc:docMk/>
            <pc:sldMk cId="1176370243" sldId="288"/>
            <ac:spMk id="3" creationId="{F502E0BD-ACEC-CFC3-363E-5DDE53FBD495}"/>
          </ac:spMkLst>
        </pc:spChg>
        <pc:spChg chg="add mod">
          <ac:chgData name="Luke Paskins" userId="011b6971-94b7-4075-a493-1be8f61d017a" providerId="ADAL" clId="{6BFF7EC8-E852-4ED1-B1F7-902337F5B9EF}" dt="2026-05-08T09:38:00.043" v="6"/>
          <ac:spMkLst>
            <pc:docMk/>
            <pc:sldMk cId="1176370243" sldId="288"/>
            <ac:spMk id="6" creationId="{A6F88459-2F0D-2D2D-BE2B-466F17A934D7}"/>
          </ac:spMkLst>
        </pc:spChg>
        <pc:spChg chg="add del mod">
          <ac:chgData name="Luke Paskins" userId="011b6971-94b7-4075-a493-1be8f61d017a" providerId="ADAL" clId="{6BFF7EC8-E852-4ED1-B1F7-902337F5B9EF}" dt="2026-05-08T09:38:16.143" v="12" actId="14100"/>
          <ac:spMkLst>
            <pc:docMk/>
            <pc:sldMk cId="1176370243" sldId="288"/>
            <ac:spMk id="10" creationId="{0890888C-F989-AA3D-B053-9622DE4E2E53}"/>
          </ac:spMkLst>
        </pc:spChg>
        <pc:spChg chg="mod">
          <ac:chgData name="Luke Paskins" userId="011b6971-94b7-4075-a493-1be8f61d017a" providerId="ADAL" clId="{6BFF7EC8-E852-4ED1-B1F7-902337F5B9EF}" dt="2026-05-08T09:48:46.374" v="177" actId="6549"/>
          <ac:spMkLst>
            <pc:docMk/>
            <pc:sldMk cId="1176370243" sldId="288"/>
            <ac:spMk id="60" creationId="{DF92470A-16FB-A360-AB32-ECDA3A9941A6}"/>
          </ac:spMkLst>
        </pc:spChg>
      </pc:sldChg>
      <pc:sldChg chg="addSp delSp modSp del mod">
        <pc:chgData name="Luke Paskins" userId="011b6971-94b7-4075-a493-1be8f61d017a" providerId="ADAL" clId="{6BFF7EC8-E852-4ED1-B1F7-902337F5B9EF}" dt="2026-05-08T09:48:14.487" v="169" actId="47"/>
        <pc:sldMkLst>
          <pc:docMk/>
          <pc:sldMk cId="501735019" sldId="289"/>
        </pc:sldMkLst>
        <pc:spChg chg="mod">
          <ac:chgData name="Luke Paskins" userId="011b6971-94b7-4075-a493-1be8f61d017a" providerId="ADAL" clId="{6BFF7EC8-E852-4ED1-B1F7-902337F5B9EF}" dt="2026-05-08T09:43:45.888" v="63" actId="12"/>
          <ac:spMkLst>
            <pc:docMk/>
            <pc:sldMk cId="501735019" sldId="289"/>
            <ac:spMk id="2" creationId="{B5E2FA4C-B13E-77C7-E1B0-849427E3149D}"/>
          </ac:spMkLst>
        </pc:spChg>
        <pc:spChg chg="mod">
          <ac:chgData name="Luke Paskins" userId="011b6971-94b7-4075-a493-1be8f61d017a" providerId="ADAL" clId="{6BFF7EC8-E852-4ED1-B1F7-902337F5B9EF}" dt="2026-05-08T09:40:48.950" v="50" actId="20577"/>
          <ac:spMkLst>
            <pc:docMk/>
            <pc:sldMk cId="501735019" sldId="289"/>
            <ac:spMk id="4" creationId="{A87FEDAF-28BB-2388-2727-D7DB689D4367}"/>
          </ac:spMkLst>
        </pc:spChg>
        <pc:spChg chg="add del mod">
          <ac:chgData name="Luke Paskins" userId="011b6971-94b7-4075-a493-1be8f61d017a" providerId="ADAL" clId="{6BFF7EC8-E852-4ED1-B1F7-902337F5B9EF}" dt="2026-05-08T09:38:22.280" v="14" actId="478"/>
          <ac:spMkLst>
            <pc:docMk/>
            <pc:sldMk cId="501735019" sldId="289"/>
            <ac:spMk id="5" creationId="{098EA932-3D10-9626-A0BD-BC3CE93CB06F}"/>
          </ac:spMkLst>
        </pc:spChg>
        <pc:spChg chg="add mod">
          <ac:chgData name="Luke Paskins" userId="011b6971-94b7-4075-a493-1be8f61d017a" providerId="ADAL" clId="{6BFF7EC8-E852-4ED1-B1F7-902337F5B9EF}" dt="2026-05-08T09:38:22.555" v="15"/>
          <ac:spMkLst>
            <pc:docMk/>
            <pc:sldMk cId="501735019" sldId="289"/>
            <ac:spMk id="6" creationId="{D44D9152-BA5A-D963-90F8-20D70BED6A31}"/>
          </ac:spMkLst>
        </pc:spChg>
        <pc:spChg chg="del">
          <ac:chgData name="Luke Paskins" userId="011b6971-94b7-4075-a493-1be8f61d017a" providerId="ADAL" clId="{6BFF7EC8-E852-4ED1-B1F7-902337F5B9EF}" dt="2026-05-08T09:38:20.691" v="13" actId="478"/>
          <ac:spMkLst>
            <pc:docMk/>
            <pc:sldMk cId="501735019" sldId="289"/>
            <ac:spMk id="7" creationId="{467AE701-96FD-981F-9DEA-8768D3D55DBF}"/>
          </ac:spMkLst>
        </pc:spChg>
      </pc:sldChg>
      <pc:sldChg chg="delSp modSp add mod">
        <pc:chgData name="Luke Paskins" userId="011b6971-94b7-4075-a493-1be8f61d017a" providerId="ADAL" clId="{6BFF7EC8-E852-4ED1-B1F7-902337F5B9EF}" dt="2026-05-08T09:46:27.669" v="110" actId="15"/>
        <pc:sldMkLst>
          <pc:docMk/>
          <pc:sldMk cId="4005785280" sldId="290"/>
        </pc:sldMkLst>
        <pc:spChg chg="mod">
          <ac:chgData name="Luke Paskins" userId="011b6971-94b7-4075-a493-1be8f61d017a" providerId="ADAL" clId="{6BFF7EC8-E852-4ED1-B1F7-902337F5B9EF}" dt="2026-05-08T09:46:27.669" v="110" actId="15"/>
          <ac:spMkLst>
            <pc:docMk/>
            <pc:sldMk cId="4005785280" sldId="290"/>
            <ac:spMk id="4" creationId="{D47ECAF7-D068-AC8E-BCB5-9CE5294AA8F0}"/>
          </ac:spMkLst>
        </pc:spChg>
        <pc:spChg chg="mod">
          <ac:chgData name="Luke Paskins" userId="011b6971-94b7-4075-a493-1be8f61d017a" providerId="ADAL" clId="{6BFF7EC8-E852-4ED1-B1F7-902337F5B9EF}" dt="2026-05-08T09:45:45.885" v="98" actId="15"/>
          <ac:spMkLst>
            <pc:docMk/>
            <pc:sldMk cId="4005785280" sldId="290"/>
            <ac:spMk id="60" creationId="{650F93A1-D25D-EC32-DE9F-D85B8BC4E802}"/>
          </ac:spMkLst>
        </pc:spChg>
        <pc:picChg chg="del">
          <ac:chgData name="Luke Paskins" userId="011b6971-94b7-4075-a493-1be8f61d017a" providerId="ADAL" clId="{6BFF7EC8-E852-4ED1-B1F7-902337F5B9EF}" dt="2026-05-08T09:45:27.860" v="95" actId="478"/>
          <ac:picMkLst>
            <pc:docMk/>
            <pc:sldMk cId="4005785280" sldId="290"/>
            <ac:picMk id="3" creationId="{775F5496-AA79-B2A8-145F-25EB28C2909A}"/>
          </ac:picMkLst>
        </pc:picChg>
      </pc:sldChg>
      <pc:sldChg chg="delSp modSp add mod modNotesTx">
        <pc:chgData name="Luke Paskins" userId="011b6971-94b7-4075-a493-1be8f61d017a" providerId="ADAL" clId="{6BFF7EC8-E852-4ED1-B1F7-902337F5B9EF}" dt="2026-05-08T09:57:33.163" v="301" actId="20577"/>
        <pc:sldMkLst>
          <pc:docMk/>
          <pc:sldMk cId="230531183" sldId="291"/>
        </pc:sldMkLst>
        <pc:spChg chg="mod">
          <ac:chgData name="Luke Paskins" userId="011b6971-94b7-4075-a493-1be8f61d017a" providerId="ADAL" clId="{6BFF7EC8-E852-4ED1-B1F7-902337F5B9EF}" dt="2026-05-08T09:48:02.358" v="168" actId="6549"/>
          <ac:spMkLst>
            <pc:docMk/>
            <pc:sldMk cId="230531183" sldId="291"/>
            <ac:spMk id="4" creationId="{80649B40-EB39-45F6-19B5-4BE7BEFA827D}"/>
          </ac:spMkLst>
        </pc:spChg>
        <pc:spChg chg="mod">
          <ac:chgData name="Luke Paskins" userId="011b6971-94b7-4075-a493-1be8f61d017a" providerId="ADAL" clId="{6BFF7EC8-E852-4ED1-B1F7-902337F5B9EF}" dt="2026-05-08T09:47:19.364" v="151" actId="15"/>
          <ac:spMkLst>
            <pc:docMk/>
            <pc:sldMk cId="230531183" sldId="291"/>
            <ac:spMk id="60" creationId="{D19C8F9B-C43A-3B24-9B90-34841B08F111}"/>
          </ac:spMkLst>
        </pc:spChg>
        <pc:picChg chg="del">
          <ac:chgData name="Luke Paskins" userId="011b6971-94b7-4075-a493-1be8f61d017a" providerId="ADAL" clId="{6BFF7EC8-E852-4ED1-B1F7-902337F5B9EF}" dt="2026-05-08T09:46:53.690" v="122" actId="478"/>
          <ac:picMkLst>
            <pc:docMk/>
            <pc:sldMk cId="230531183" sldId="291"/>
            <ac:picMk id="5" creationId="{51F61580-2285-F70A-33DF-36073B4EDA51}"/>
          </ac:picMkLst>
        </pc:picChg>
      </pc:sldChg>
      <pc:sldChg chg="add del">
        <pc:chgData name="Luke Paskins" userId="011b6971-94b7-4075-a493-1be8f61d017a" providerId="ADAL" clId="{6BFF7EC8-E852-4ED1-B1F7-902337F5B9EF}" dt="2026-05-08T09:46:47.545" v="113"/>
        <pc:sldMkLst>
          <pc:docMk/>
          <pc:sldMk cId="1628295146"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CCB44-47B9-49A3-9ED5-54EFD5B426F4}" type="datetimeFigureOut">
              <a:rPr lang="en-GB" smtClean="0"/>
              <a:t>08/05/2026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DBAB9-6F8A-44B8-8325-2B87A53A60C6}" type="slidenum">
              <a:rPr lang="en-GB" smtClean="0"/>
              <a:t>‹#›</a:t>
            </a:fld>
            <a:endParaRPr lang="en-GB"/>
          </a:p>
        </p:txBody>
      </p:sp>
    </p:spTree>
    <p:extLst>
      <p:ext uri="{BB962C8B-B14F-4D97-AF65-F5344CB8AC3E}">
        <p14:creationId xmlns:p14="http://schemas.microsoft.com/office/powerpoint/2010/main" val="194637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E5BC5DDD-1FB3-E717-CF02-038469C42460}"/>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ACBA62B6-26A4-EB23-F382-6235B94AB6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Omar </a:t>
            </a:r>
            <a:r>
              <a:rPr lang="en-GB" err="1">
                <a:solidFill>
                  <a:srgbClr val="000000"/>
                </a:solidFill>
                <a:effectLst/>
                <a:latin typeface="Helvetica" pitchFamily="2" charset="0"/>
              </a:rPr>
              <a:t>Elkoumi</a:t>
            </a:r>
            <a:r>
              <a:rPr lang="en-GB">
                <a:solidFill>
                  <a:srgbClr val="000000"/>
                </a:solidFill>
                <a:effectLst/>
                <a:latin typeface="Helvetica" pitchFamily="2" charset="0"/>
              </a:rPr>
              <a:t>, Ahmed </a:t>
            </a:r>
            <a:r>
              <a:rPr lang="en-GB" err="1">
                <a:solidFill>
                  <a:srgbClr val="000000"/>
                </a:solidFill>
                <a:effectLst/>
                <a:latin typeface="Helvetica" pitchFamily="2" charset="0"/>
              </a:rPr>
              <a:t>Elkoumi</a:t>
            </a:r>
            <a:r>
              <a:rPr lang="en-GB">
                <a:solidFill>
                  <a:srgbClr val="000000"/>
                </a:solidFill>
                <a:effectLst/>
                <a:latin typeface="Helvetica" pitchFamily="2" charset="0"/>
              </a:rPr>
              <a:t>, Mariam Khaled </a:t>
            </a:r>
            <a:r>
              <a:rPr lang="en-GB" err="1">
                <a:solidFill>
                  <a:srgbClr val="000000"/>
                </a:solidFill>
                <a:effectLst/>
                <a:latin typeface="Helvetica" pitchFamily="2" charset="0"/>
              </a:rPr>
              <a:t>Elbairy</a:t>
            </a:r>
            <a:r>
              <a:rPr lang="en-GB">
                <a:solidFill>
                  <a:srgbClr val="000000"/>
                </a:solidFill>
                <a:effectLst/>
                <a:latin typeface="Helvetica" pitchFamily="2" charset="0"/>
              </a:rPr>
              <a:t>, Ahmad </a:t>
            </a:r>
            <a:r>
              <a:rPr lang="en-GB" err="1">
                <a:solidFill>
                  <a:srgbClr val="000000"/>
                </a:solidFill>
                <a:effectLst/>
                <a:latin typeface="Helvetica" pitchFamily="2" charset="0"/>
              </a:rPr>
              <a:t>Beddor</a:t>
            </a:r>
            <a:r>
              <a:rPr lang="en-GB">
                <a:solidFill>
                  <a:srgbClr val="000000"/>
                </a:solidFill>
                <a:effectLst/>
                <a:latin typeface="Helvetica" pitchFamily="2" charset="0"/>
              </a:rPr>
              <a:t>, Mohamed Abdalla Rashed, </a:t>
            </a:r>
            <a:r>
              <a:rPr lang="en-GB" err="1">
                <a:solidFill>
                  <a:srgbClr val="000000"/>
                </a:solidFill>
                <a:effectLst/>
                <a:latin typeface="Helvetica" pitchFamily="2" charset="0"/>
              </a:rPr>
              <a:t>Abdulqadir</a:t>
            </a:r>
            <a:r>
              <a:rPr lang="en-GB">
                <a:solidFill>
                  <a:srgbClr val="000000"/>
                </a:solidFill>
                <a:effectLst/>
                <a:latin typeface="Helvetica" pitchFamily="2" charset="0"/>
              </a:rPr>
              <a:t> J. </a:t>
            </a:r>
            <a:r>
              <a:rPr lang="en-GB" err="1">
                <a:solidFill>
                  <a:srgbClr val="000000"/>
                </a:solidFill>
                <a:effectLst/>
                <a:latin typeface="Helvetica" pitchFamily="2" charset="0"/>
              </a:rPr>
              <a:t>Nashwan</a:t>
            </a:r>
            <a:endParaRPr lang="en-GB" b="1"/>
          </a:p>
          <a:p>
            <a:pPr marL="0" lvl="0" indent="0" algn="l" rtl="0">
              <a:spcBef>
                <a:spcPts val="0"/>
              </a:spcBef>
              <a:spcAft>
                <a:spcPts val="0"/>
              </a:spcAft>
              <a:buNone/>
            </a:pPr>
            <a:endParaRPr lang="en-GB" b="1"/>
          </a:p>
          <a:p>
            <a:pPr marL="0" lvl="0" indent="0" algn="l" rtl="0">
              <a:spcBef>
                <a:spcPts val="0"/>
              </a:spcBef>
              <a:spcAft>
                <a:spcPts val="0"/>
              </a:spcAft>
              <a:buNone/>
            </a:pPr>
            <a:r>
              <a:rPr lang="en-GB" b="1"/>
              <a:t>Abbreviations</a:t>
            </a:r>
            <a:r>
              <a:rPr lang="en-GB"/>
              <a:t>: AF, atrial fibrillation; CI, confidence interval; LAAO, </a:t>
            </a:r>
            <a:r>
              <a:rPr lang="en-GB">
                <a:solidFill>
                  <a:srgbClr val="000000"/>
                </a:solidFill>
                <a:effectLst/>
                <a:latin typeface="Times New Roman" panose="02020603050405020304" pitchFamily="18" charset="0"/>
              </a:rPr>
              <a:t>left atrial appendage occlusion; OR, odds ratio.</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ESOC2026A1020</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LEFT ATRIAL APPENDAGE OCCLUSION FOR STROKE PREVENTION IN PATIENTS WITH ATRIAL FIBRILLATION AND MALIGNANCY: A SYSTEMATIC REVIEW AND META-ANALYSIS OF 177,896 PATIENTS</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Atrial fibrillation (AF) is highly prevalent in cancer patients, creating a "competing risk" scenario where prothrombotic states increase stroke risk while malignancy-related factors (thrombocytopenia, mucosal fragility) amplify bleeding risks with oral anticoagulation. Percutaneous left atrial appendage occlusion (LAAO) is a non-pharmacological alternative, yet its safety and efficacy in this high-risk population are not fully established. We aimed to synthesize global evidence on LAAO outcomes in the cardio-oncology population.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We searched PubMed, Scopus, and Web of Science through August 2025 for studies comparing LAAO outcomes in AF patients with and without cancer. Quantitative synthesis was performed using random-effects models.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b="0">
              <a:solidFill>
                <a:srgbClr val="000000"/>
              </a:solidFill>
              <a:effectLst/>
              <a:latin typeface="Times New Roman" panose="02020603050405020304" pitchFamily="18" charset="0"/>
            </a:endParaRPr>
          </a:p>
          <a:p>
            <a:r>
              <a:rPr lang="en-GB" b="0">
                <a:solidFill>
                  <a:srgbClr val="000000"/>
                </a:solidFill>
                <a:effectLst/>
                <a:latin typeface="Arial" panose="020B0604020202020204" pitchFamily="34" charset="0"/>
              </a:rPr>
              <a:t>Seven studies (n=177,896) were included, with five (n=61,632) contributing to the meta-analysis. LAAO demonstrated comparable stroke prevention in cancer versus non-cancer cohorts (OR 0.74; 95% CI, 0.41–1.34; p=0.32). While overall bleeding risk appeared similar (p=0.08), sensitivity analysis excluding a single large dataset revealed an increased risk in cancer patients (OR 1.62; 95% CI, 1.02–2.56; p=0.04). Cancer patients faced significantly higher risks of pericardial complications (OR 2.22; p&lt;0.00001) and all-cause mortality (HR 1.57; p=0.002). Mortality likely reflects underlying oncological prognosis rather than procedural failure.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LAAO provides effective stroke prevention for cancer patients with AF, achieving ischemic outcomes comparable to the general population. However, the increased risk of procedural complications and mortality necessitates meticulous patient selection and specialized periprocedural care in this complex cardio-oncology population.</a:t>
            </a:r>
          </a:p>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64C6602B-745F-29A9-ADA2-6342FC40A4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52402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53E1AC90-AAA4-12BB-45DE-F36C2D2F4B39}"/>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35E42FB-17F6-41A2-5F6E-D57E38BDB5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Omar </a:t>
            </a:r>
            <a:r>
              <a:rPr lang="en-GB" err="1">
                <a:solidFill>
                  <a:srgbClr val="000000"/>
                </a:solidFill>
                <a:effectLst/>
                <a:latin typeface="Helvetica" pitchFamily="2" charset="0"/>
              </a:rPr>
              <a:t>Elkoumi</a:t>
            </a:r>
            <a:r>
              <a:rPr lang="en-GB">
                <a:solidFill>
                  <a:srgbClr val="000000"/>
                </a:solidFill>
                <a:effectLst/>
                <a:latin typeface="Helvetica" pitchFamily="2" charset="0"/>
              </a:rPr>
              <a:t>, Ahmed </a:t>
            </a:r>
            <a:r>
              <a:rPr lang="en-GB" err="1">
                <a:solidFill>
                  <a:srgbClr val="000000"/>
                </a:solidFill>
                <a:effectLst/>
                <a:latin typeface="Helvetica" pitchFamily="2" charset="0"/>
              </a:rPr>
              <a:t>Elkoumi</a:t>
            </a:r>
            <a:r>
              <a:rPr lang="en-GB">
                <a:solidFill>
                  <a:srgbClr val="000000"/>
                </a:solidFill>
                <a:effectLst/>
                <a:latin typeface="Helvetica" pitchFamily="2" charset="0"/>
              </a:rPr>
              <a:t>, Mariam Khaled </a:t>
            </a:r>
            <a:r>
              <a:rPr lang="en-GB" err="1">
                <a:solidFill>
                  <a:srgbClr val="000000"/>
                </a:solidFill>
                <a:effectLst/>
                <a:latin typeface="Helvetica" pitchFamily="2" charset="0"/>
              </a:rPr>
              <a:t>Elbairy</a:t>
            </a:r>
            <a:r>
              <a:rPr lang="en-GB">
                <a:solidFill>
                  <a:srgbClr val="000000"/>
                </a:solidFill>
                <a:effectLst/>
                <a:latin typeface="Helvetica" pitchFamily="2" charset="0"/>
              </a:rPr>
              <a:t>, Ahmad </a:t>
            </a:r>
            <a:r>
              <a:rPr lang="en-GB" err="1">
                <a:solidFill>
                  <a:srgbClr val="000000"/>
                </a:solidFill>
                <a:effectLst/>
                <a:latin typeface="Helvetica" pitchFamily="2" charset="0"/>
              </a:rPr>
              <a:t>Beddor</a:t>
            </a:r>
            <a:r>
              <a:rPr lang="en-GB">
                <a:solidFill>
                  <a:srgbClr val="000000"/>
                </a:solidFill>
                <a:effectLst/>
                <a:latin typeface="Helvetica" pitchFamily="2" charset="0"/>
              </a:rPr>
              <a:t>, Mohamed Abdalla Rashed, </a:t>
            </a:r>
            <a:r>
              <a:rPr lang="en-GB" err="1">
                <a:solidFill>
                  <a:srgbClr val="000000"/>
                </a:solidFill>
                <a:effectLst/>
                <a:latin typeface="Helvetica" pitchFamily="2" charset="0"/>
              </a:rPr>
              <a:t>Abdulqadir</a:t>
            </a:r>
            <a:r>
              <a:rPr lang="en-GB">
                <a:solidFill>
                  <a:srgbClr val="000000"/>
                </a:solidFill>
                <a:effectLst/>
                <a:latin typeface="Helvetica" pitchFamily="2" charset="0"/>
              </a:rPr>
              <a:t> J. </a:t>
            </a:r>
            <a:r>
              <a:rPr lang="en-GB" err="1">
                <a:solidFill>
                  <a:srgbClr val="000000"/>
                </a:solidFill>
                <a:effectLst/>
                <a:latin typeface="Helvetica" pitchFamily="2" charset="0"/>
              </a:rPr>
              <a:t>Nashwan</a:t>
            </a:r>
            <a:endParaRPr lang="en-GB" b="1"/>
          </a:p>
          <a:p>
            <a:pPr marL="0" lvl="0" indent="0" algn="l" rtl="0">
              <a:spcBef>
                <a:spcPts val="0"/>
              </a:spcBef>
              <a:spcAft>
                <a:spcPts val="0"/>
              </a:spcAft>
              <a:buNone/>
            </a:pPr>
            <a:endParaRPr lang="en-GB" b="1"/>
          </a:p>
          <a:p>
            <a:pPr marL="0" lvl="0" indent="0" algn="l" rtl="0">
              <a:spcBef>
                <a:spcPts val="0"/>
              </a:spcBef>
              <a:spcAft>
                <a:spcPts val="0"/>
              </a:spcAft>
              <a:buNone/>
            </a:pPr>
            <a:r>
              <a:rPr lang="en-GB" b="1"/>
              <a:t>Abbreviations</a:t>
            </a:r>
            <a:r>
              <a:rPr lang="en-GB"/>
              <a:t>: AF, atrial fibrillation; CI, confidence interval; LAAO, </a:t>
            </a:r>
            <a:r>
              <a:rPr lang="en-GB">
                <a:solidFill>
                  <a:srgbClr val="000000"/>
                </a:solidFill>
                <a:effectLst/>
                <a:latin typeface="Times New Roman" panose="02020603050405020304" pitchFamily="18" charset="0"/>
              </a:rPr>
              <a:t>left atrial appendage occlusion; OR, odds ratio.</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ESOC2026A1020</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LEFT ATRIAL APPENDAGE OCCLUSION FOR STROKE PREVENTION IN PATIENTS WITH ATRIAL FIBRILLATION AND MALIGNANCY: A SYSTEMATIC REVIEW AND META-ANALYSIS OF 177,896 PATIENTS</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Atrial fibrillation (AF) is highly prevalent in cancer patients, creating a "competing risk" scenario where prothrombotic states increase stroke risk while malignancy-related factors (thrombocytopenia, mucosal fragility) amplify bleeding risks with oral anticoagulation. Percutaneous left atrial appendage occlusion (LAAO) is a non-pharmacological alternative, yet its safety and efficacy in this high-risk population are not fully established. We aimed to synthesize global evidence on LAAO outcomes in the cardio-oncology population.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We searched PubMed, Scopus, and Web of Science through August 2025 for studies comparing LAAO outcomes in AF patients with and without cancer. Quantitative synthesis was performed using random-effects models.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b="0">
                <a:solidFill>
                  <a:srgbClr val="000000"/>
                </a:solidFill>
                <a:effectLst/>
                <a:latin typeface="Arial" panose="020B0604020202020204" pitchFamily="34" charset="0"/>
              </a:rPr>
              <a:t>Seven studies (n=177,896) were included, with five (n=61,632) contributing to the meta-analysis. LAAO demonstrated comparable stroke prevention in cancer versus non-cancer cohorts (OR 0.74; 95% CI, 0.41–1.34; p=0.32). While overall bleeding risk appeared similar (p=0.08), sensitivity analysis excluding a single large dataset revealed an increased risk in cancer patients (OR 1.62; 95% CI, 1.02–2.56; p=0.04). Cancer patients faced significantly higher risks of pericardial complications (OR 2.22; p&lt;0.00001) and all-cause mortality (HR 1.57; p=0.002). Mortality likely reflects underlying oncological prognosis rather than procedural failure.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LAAO provides effective stroke prevention for cancer patients with AF, achieving ischemic outcomes comparable to the general population. However, the increased risk of procedural complications and mortality necessitates meticulous patient selection and specialized periprocedural care in this complex cardio-oncology population.</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F13A74C2-D9F4-1205-B393-BE80B34A76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7309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3B9AE9A6-6F61-97B0-D4D9-DECCCDCADC79}"/>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0A57D931-726E-6C11-7692-61ABDF262D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Pádraig </a:t>
            </a:r>
            <a:r>
              <a:rPr lang="en-GB" err="1">
                <a:solidFill>
                  <a:srgbClr val="000000"/>
                </a:solidFill>
                <a:effectLst/>
                <a:latin typeface="Helvetica" pitchFamily="2" charset="0"/>
              </a:rPr>
              <a:t>Synnott</a:t>
            </a:r>
            <a:r>
              <a:rPr lang="en-GB">
                <a:solidFill>
                  <a:srgbClr val="000000"/>
                </a:solidFill>
                <a:effectLst/>
                <a:latin typeface="Helvetica" pitchFamily="2" charset="0"/>
              </a:rPr>
              <a:t>, Cathal Walsh, Chris Price, Robin </a:t>
            </a:r>
            <a:r>
              <a:rPr lang="en-GB" err="1">
                <a:solidFill>
                  <a:srgbClr val="000000"/>
                </a:solidFill>
                <a:effectLst/>
                <a:latin typeface="Helvetica" pitchFamily="2" charset="0"/>
              </a:rPr>
              <a:t>Lemmens</a:t>
            </a:r>
            <a:r>
              <a:rPr lang="en-GB">
                <a:solidFill>
                  <a:srgbClr val="000000"/>
                </a:solidFill>
                <a:effectLst/>
                <a:latin typeface="Helvetica" pitchFamily="2" charset="0"/>
              </a:rPr>
              <a:t>, Christian Weimar, Francisco </a:t>
            </a:r>
            <a:r>
              <a:rPr lang="en-GB" err="1">
                <a:solidFill>
                  <a:srgbClr val="000000"/>
                </a:solidFill>
                <a:effectLst/>
                <a:latin typeface="Helvetica" pitchFamily="2" charset="0"/>
              </a:rPr>
              <a:t>Purroy</a:t>
            </a:r>
            <a:r>
              <a:rPr lang="en-GB">
                <a:solidFill>
                  <a:srgbClr val="000000"/>
                </a:solidFill>
                <a:effectLst/>
                <a:latin typeface="Helvetica" pitchFamily="2" charset="0"/>
              </a:rPr>
              <a:t>, Christina </a:t>
            </a:r>
            <a:r>
              <a:rPr lang="en-GB" err="1">
                <a:solidFill>
                  <a:srgbClr val="000000"/>
                </a:solidFill>
                <a:effectLst/>
                <a:latin typeface="Helvetica" pitchFamily="2" charset="0"/>
              </a:rPr>
              <a:t>Kruuse</a:t>
            </a:r>
            <a:r>
              <a:rPr lang="en-GB">
                <a:solidFill>
                  <a:srgbClr val="000000"/>
                </a:solidFill>
                <a:effectLst/>
                <a:latin typeface="Helvetica" pitchFamily="2" charset="0"/>
              </a:rPr>
              <a:t>, </a:t>
            </a:r>
            <a:r>
              <a:rPr lang="en-GB" err="1">
                <a:solidFill>
                  <a:srgbClr val="000000"/>
                </a:solidFill>
                <a:effectLst/>
                <a:latin typeface="Helvetica" pitchFamily="2" charset="0"/>
              </a:rPr>
              <a:t>Urs</a:t>
            </a:r>
            <a:r>
              <a:rPr lang="en-GB">
                <a:solidFill>
                  <a:srgbClr val="000000"/>
                </a:solidFill>
                <a:effectLst/>
                <a:latin typeface="Helvetica" pitchFamily="2" charset="0"/>
              </a:rPr>
              <a:t> Fischer, Ana Catarina Fonseca, Peter Kelly</a:t>
            </a:r>
            <a:endParaRPr lang="en-GB" b="1"/>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BP, </a:t>
            </a:r>
            <a:r>
              <a:rPr lang="en-GB">
                <a:solidFill>
                  <a:srgbClr val="000000"/>
                </a:solidFill>
                <a:effectLst/>
                <a:latin typeface="Times New Roman" panose="02020603050405020304" pitchFamily="18" charset="0"/>
              </a:rPr>
              <a:t>blood pressure</a:t>
            </a:r>
            <a:r>
              <a:rPr lang="en-GB"/>
              <a:t>;  BPV, </a:t>
            </a:r>
            <a:r>
              <a:rPr lang="en-GB">
                <a:solidFill>
                  <a:srgbClr val="000000"/>
                </a:solidFill>
                <a:effectLst/>
                <a:latin typeface="Times New Roman" panose="02020603050405020304" pitchFamily="18" charset="0"/>
              </a:rPr>
              <a:t>blood pressure variability; </a:t>
            </a:r>
            <a:r>
              <a:rPr lang="en-GB"/>
              <a:t>CI, confidence interval; CV, </a:t>
            </a:r>
            <a:r>
              <a:rPr lang="en-GB">
                <a:solidFill>
                  <a:srgbClr val="000000"/>
                </a:solidFill>
                <a:effectLst/>
                <a:latin typeface="Times New Roman" panose="02020603050405020304" pitchFamily="18" charset="0"/>
              </a:rPr>
              <a:t>coefficient of variation;</a:t>
            </a:r>
            <a:r>
              <a:rPr lang="en-GB"/>
              <a:t> DBP, diastolic blood pressure; HR, hazard ratio; MACE, </a:t>
            </a:r>
            <a:r>
              <a:rPr lang="en-GB">
                <a:solidFill>
                  <a:srgbClr val="000000"/>
                </a:solidFill>
                <a:effectLst/>
                <a:latin typeface="Times New Roman" panose="02020603050405020304" pitchFamily="18" charset="0"/>
              </a:rPr>
              <a:t>major cardiovascular events;</a:t>
            </a:r>
            <a:r>
              <a:rPr lang="en-GB"/>
              <a:t> SD, </a:t>
            </a:r>
            <a:r>
              <a:rPr lang="en-GB">
                <a:solidFill>
                  <a:srgbClr val="000000"/>
                </a:solidFill>
                <a:effectLst/>
                <a:latin typeface="Times New Roman" panose="02020603050405020304" pitchFamily="18" charset="0"/>
              </a:rPr>
              <a:t>standard deviation; SBP, systolic blood pressure.</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ESOC2026A2198</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THE RELATIONSHIP BETWEEN ACHIEVED BLOOD PRESSURE AND BLOOD PRESSURE VARIABILITY WITH RECURRENT VASCULAR EVENTS IN THE CONVINCE TRIAL POPULATION</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Previous studies have proposed an association between BP variability (BPV) and recurrent stroke and major cardiovascular events (MACE) following ischaemic stroke. However, few recent data from large studies exist. We examined the association between mean BP and BPV during follow-up with recurrent vascular events and recurrent stroke in the CONVINCE trial, which randomised participants with recent non-cardioembolic ischaemic stroke to long term colchicine 0.5mg daily or usual care.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Mean BP during follow-up was calculated using all available post-randomisation BP readings recorded at six-monthly trial visits. Analysis of BPV was conducted for all participants with ≥3 BP readings during the first year of follow-up. BPV was measured as standard deviation (SD) and coefficient of variation (CV), adjusting for age, qualifying event, time from qualifying event to randomisation and treatment group.</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Amongst 2919 participants with post-randomisation BP readings, no association was observed between mean SBP or mean DBP during follow-up and recurrent vascular events or recurrent stroke. In 1629 participants who met pre-specified criteria for BPV analysis, on multivariate analysis of 174 events, each 10-point increase in SD of systolic BPV was associated with a one-fifth increased risk of MACE (adjusted HR 1.22, 95% CI 1.02-1.46, p=0.032). Similar findings were observed for BPV measured as CV (adjusted HR 1.34, 95% CI 1.02-1.75, p=0.035). There were no associations with recurrent stroke.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p>
          <a:p>
            <a:r>
              <a:rPr lang="en-GB">
                <a:solidFill>
                  <a:srgbClr val="000000"/>
                </a:solidFill>
                <a:effectLst/>
                <a:latin typeface="Times New Roman" panose="02020603050405020304" pitchFamily="18" charset="0"/>
              </a:rPr>
              <a:t>Significant associations existed between BPV and vascular events in the CONVINCE trial population, highlighting the importance of further investigation into BPV as a target for secondary prevention.</a:t>
            </a:r>
          </a:p>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C4C117C4-4651-AABC-BA26-7817342850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783307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11850FC9-BE04-7167-92BC-81C439A1DEFE}"/>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B3DC1EA1-E805-13FF-5D23-71CA344709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Pádraig </a:t>
            </a:r>
            <a:r>
              <a:rPr lang="en-GB" err="1">
                <a:solidFill>
                  <a:srgbClr val="000000"/>
                </a:solidFill>
                <a:effectLst/>
                <a:latin typeface="Helvetica" pitchFamily="2" charset="0"/>
              </a:rPr>
              <a:t>Synnott</a:t>
            </a:r>
            <a:r>
              <a:rPr lang="en-GB">
                <a:solidFill>
                  <a:srgbClr val="000000"/>
                </a:solidFill>
                <a:effectLst/>
                <a:latin typeface="Helvetica" pitchFamily="2" charset="0"/>
              </a:rPr>
              <a:t>, Cathal Walsh, Chris Price, Robin </a:t>
            </a:r>
            <a:r>
              <a:rPr lang="en-GB" err="1">
                <a:solidFill>
                  <a:srgbClr val="000000"/>
                </a:solidFill>
                <a:effectLst/>
                <a:latin typeface="Helvetica" pitchFamily="2" charset="0"/>
              </a:rPr>
              <a:t>Lemmens</a:t>
            </a:r>
            <a:r>
              <a:rPr lang="en-GB">
                <a:solidFill>
                  <a:srgbClr val="000000"/>
                </a:solidFill>
                <a:effectLst/>
                <a:latin typeface="Helvetica" pitchFamily="2" charset="0"/>
              </a:rPr>
              <a:t>, Christian Weimar, Francisco </a:t>
            </a:r>
            <a:r>
              <a:rPr lang="en-GB" err="1">
                <a:solidFill>
                  <a:srgbClr val="000000"/>
                </a:solidFill>
                <a:effectLst/>
                <a:latin typeface="Helvetica" pitchFamily="2" charset="0"/>
              </a:rPr>
              <a:t>Purroy</a:t>
            </a:r>
            <a:r>
              <a:rPr lang="en-GB">
                <a:solidFill>
                  <a:srgbClr val="000000"/>
                </a:solidFill>
                <a:effectLst/>
                <a:latin typeface="Helvetica" pitchFamily="2" charset="0"/>
              </a:rPr>
              <a:t>, Christina </a:t>
            </a:r>
            <a:r>
              <a:rPr lang="en-GB" err="1">
                <a:solidFill>
                  <a:srgbClr val="000000"/>
                </a:solidFill>
                <a:effectLst/>
                <a:latin typeface="Helvetica" pitchFamily="2" charset="0"/>
              </a:rPr>
              <a:t>Kruuse</a:t>
            </a:r>
            <a:r>
              <a:rPr lang="en-GB">
                <a:solidFill>
                  <a:srgbClr val="000000"/>
                </a:solidFill>
                <a:effectLst/>
                <a:latin typeface="Helvetica" pitchFamily="2" charset="0"/>
              </a:rPr>
              <a:t>, </a:t>
            </a:r>
            <a:r>
              <a:rPr lang="en-GB" err="1">
                <a:solidFill>
                  <a:srgbClr val="000000"/>
                </a:solidFill>
                <a:effectLst/>
                <a:latin typeface="Helvetica" pitchFamily="2" charset="0"/>
              </a:rPr>
              <a:t>Urs</a:t>
            </a:r>
            <a:r>
              <a:rPr lang="en-GB">
                <a:solidFill>
                  <a:srgbClr val="000000"/>
                </a:solidFill>
                <a:effectLst/>
                <a:latin typeface="Helvetica" pitchFamily="2" charset="0"/>
              </a:rPr>
              <a:t> Fischer, Ana Catarina Fonseca, Peter Kelly</a:t>
            </a:r>
            <a:endParaRPr lang="en-GB" b="1"/>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BP, </a:t>
            </a:r>
            <a:r>
              <a:rPr lang="en-GB">
                <a:solidFill>
                  <a:srgbClr val="000000"/>
                </a:solidFill>
                <a:effectLst/>
                <a:latin typeface="Times New Roman" panose="02020603050405020304" pitchFamily="18" charset="0"/>
              </a:rPr>
              <a:t>blood pressure</a:t>
            </a:r>
            <a:r>
              <a:rPr lang="en-GB"/>
              <a:t>;  BPV, </a:t>
            </a:r>
            <a:r>
              <a:rPr lang="en-GB">
                <a:solidFill>
                  <a:srgbClr val="000000"/>
                </a:solidFill>
                <a:effectLst/>
                <a:latin typeface="Times New Roman" panose="02020603050405020304" pitchFamily="18" charset="0"/>
              </a:rPr>
              <a:t>blood pressure variability; </a:t>
            </a:r>
            <a:r>
              <a:rPr lang="en-GB"/>
              <a:t>CI, confidence interval; CV, </a:t>
            </a:r>
            <a:r>
              <a:rPr lang="en-GB">
                <a:solidFill>
                  <a:srgbClr val="000000"/>
                </a:solidFill>
                <a:effectLst/>
                <a:latin typeface="Times New Roman" panose="02020603050405020304" pitchFamily="18" charset="0"/>
              </a:rPr>
              <a:t>coefficient of variation;</a:t>
            </a:r>
            <a:r>
              <a:rPr lang="en-GB"/>
              <a:t> DBP, diastolic blood pressure; HR, hazard ratio; MACE, </a:t>
            </a:r>
            <a:r>
              <a:rPr lang="en-GB">
                <a:solidFill>
                  <a:srgbClr val="000000"/>
                </a:solidFill>
                <a:effectLst/>
                <a:latin typeface="Times New Roman" panose="02020603050405020304" pitchFamily="18" charset="0"/>
              </a:rPr>
              <a:t>major cardiovascular events;</a:t>
            </a:r>
            <a:r>
              <a:rPr lang="en-GB"/>
              <a:t> SD, </a:t>
            </a:r>
            <a:r>
              <a:rPr lang="en-GB">
                <a:solidFill>
                  <a:srgbClr val="000000"/>
                </a:solidFill>
                <a:effectLst/>
                <a:latin typeface="Times New Roman" panose="02020603050405020304" pitchFamily="18" charset="0"/>
              </a:rPr>
              <a:t>standard deviation; SBP, systolic blood pressure.</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ESOC2026A2198</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THE RELATIONSHIP BETWEEN ACHIEVED BLOOD PRESSURE AND BLOOD PRESSURE VARIABILITY WITH RECURRENT VASCULAR EVENTS IN THE CONVINCE TRIAL POPULATION</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Previous studies have proposed an association between BP variability (BPV) and recurrent stroke and major cardiovascular events (MACE) following ischaemic stroke. However, few recent data from large studies exist. We examined the association between mean BP and BPV during follow-up with recurrent vascular events and recurrent stroke in the CONVINCE trial, which randomised participants with recent non-cardioembolic ischaemic stroke to long term colchicine 0.5mg daily or usual care.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Mean BP during follow-up was calculated using all available post-randomisation BP readings recorded at six-monthly trial visits. Analysis of BPV was conducted for all participants with ≥3 BP readings during the first year of follow-up. BPV was measured as standard deviation (SD) and coefficient of variation (CV), adjusting for age, qualifying event, time from qualifying event to randomisation and treatment group.</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Amongst 2919 participants with post-randomisation BP readings, no association was observed between mean SBP or mean DBP during follow-up and recurrent vascular events or recurrent stroke. In 1629 participants who met pre-specified criteria for BPV analysis, on multivariate analysis of 174 events, each 10-point increase in SD of systolic BPV was associated with a one-fifth increased risk of MACE (adjusted HR 1.22, 95% CI 1.02-1.46, p=0.032). Similar findings were observed for BPV measured as CV (adjusted HR 1.34, 95% CI 1.02-1.75, p=0.035). There were no associations with recurrent stroke.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p>
          <a:p>
            <a:r>
              <a:rPr lang="en-GB">
                <a:solidFill>
                  <a:srgbClr val="000000"/>
                </a:solidFill>
                <a:effectLst/>
                <a:latin typeface="Times New Roman" panose="02020603050405020304" pitchFamily="18" charset="0"/>
              </a:rPr>
              <a:t>Significant associations existed between BPV and vascular events in the CONVINCE trial population, highlighting the importance of further investigation into BPV as a target for secondary prevention.</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54465373-0FE6-B44A-9CC4-90A81B3B19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56096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E9DAE839-8AC8-C17D-AA4D-C1F309CB908F}"/>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8E9C2FF6-99D5-87C2-BB0F-6D4E5B8F2E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Luciana </a:t>
            </a:r>
            <a:r>
              <a:rPr lang="en-GB" err="1">
                <a:solidFill>
                  <a:srgbClr val="000000"/>
                </a:solidFill>
                <a:effectLst/>
                <a:latin typeface="Helvetica" pitchFamily="2" charset="0"/>
              </a:rPr>
              <a:t>Catanese</a:t>
            </a:r>
            <a:r>
              <a:rPr lang="en-GB">
                <a:solidFill>
                  <a:srgbClr val="000000"/>
                </a:solidFill>
                <a:effectLst/>
                <a:latin typeface="Helvetica" pitchFamily="2" charset="0"/>
              </a:rPr>
              <a:t>, </a:t>
            </a:r>
            <a:r>
              <a:rPr lang="en-GB" err="1">
                <a:solidFill>
                  <a:srgbClr val="000000"/>
                </a:solidFill>
                <a:effectLst/>
                <a:latin typeface="Helvetica" pitchFamily="2" charset="0"/>
              </a:rPr>
              <a:t>Abhilekh</a:t>
            </a:r>
            <a:r>
              <a:rPr lang="en-GB">
                <a:solidFill>
                  <a:srgbClr val="000000"/>
                </a:solidFill>
                <a:effectLst/>
                <a:latin typeface="Helvetica" pitchFamily="2" charset="0"/>
              </a:rPr>
              <a:t> Srivastava, Angela Wang, </a:t>
            </a:r>
            <a:r>
              <a:rPr lang="en-GB" err="1">
                <a:solidFill>
                  <a:srgbClr val="000000"/>
                </a:solidFill>
                <a:effectLst/>
                <a:latin typeface="Helvetica" pitchFamily="2" charset="0"/>
              </a:rPr>
              <a:t>Emillee</a:t>
            </a:r>
            <a:r>
              <a:rPr lang="en-GB">
                <a:solidFill>
                  <a:srgbClr val="000000"/>
                </a:solidFill>
                <a:effectLst/>
                <a:latin typeface="Helvetica" pitchFamily="2" charset="0"/>
              </a:rPr>
              <a:t> York, Amanda Taylor, </a:t>
            </a:r>
            <a:r>
              <a:rPr lang="en-GB" err="1">
                <a:solidFill>
                  <a:srgbClr val="000000"/>
                </a:solidFill>
                <a:effectLst/>
                <a:latin typeface="Helvetica" pitchFamily="2" charset="0"/>
              </a:rPr>
              <a:t>Lizhen</a:t>
            </a:r>
            <a:r>
              <a:rPr lang="en-GB">
                <a:solidFill>
                  <a:srgbClr val="000000"/>
                </a:solidFill>
                <a:effectLst/>
                <a:latin typeface="Helvetica" pitchFamily="2" charset="0"/>
              </a:rPr>
              <a:t> Xu, </a:t>
            </a:r>
            <a:r>
              <a:rPr lang="en-GB" err="1">
                <a:solidFill>
                  <a:srgbClr val="000000"/>
                </a:solidFill>
                <a:effectLst/>
                <a:latin typeface="Helvetica" pitchFamily="2" charset="0"/>
              </a:rPr>
              <a:t>Ariesteidis</a:t>
            </a:r>
            <a:r>
              <a:rPr lang="en-GB">
                <a:solidFill>
                  <a:srgbClr val="000000"/>
                </a:solidFill>
                <a:effectLst/>
                <a:latin typeface="Helvetica" pitchFamily="2" charset="0"/>
              </a:rPr>
              <a:t> Katsanos, Mukul Sharma, Ashkan </a:t>
            </a:r>
            <a:r>
              <a:rPr lang="en-GB" err="1">
                <a:solidFill>
                  <a:srgbClr val="000000"/>
                </a:solidFill>
                <a:effectLst/>
                <a:latin typeface="Helvetica" pitchFamily="2" charset="0"/>
              </a:rPr>
              <a:t>Shoamanesh</a:t>
            </a:r>
            <a:r>
              <a:rPr lang="en-GB">
                <a:solidFill>
                  <a:srgbClr val="000000"/>
                </a:solidFill>
                <a:effectLst/>
                <a:latin typeface="Helvetica" pitchFamily="2" charset="0"/>
              </a:rPr>
              <a:t>, </a:t>
            </a:r>
            <a:r>
              <a:rPr lang="en-GB" err="1">
                <a:solidFill>
                  <a:srgbClr val="000000"/>
                </a:solidFill>
                <a:effectLst/>
                <a:latin typeface="Helvetica" pitchFamily="2" charset="0"/>
              </a:rPr>
              <a:t>Kanjana</a:t>
            </a:r>
            <a:r>
              <a:rPr lang="en-GB">
                <a:solidFill>
                  <a:srgbClr val="000000"/>
                </a:solidFill>
                <a:effectLst/>
                <a:latin typeface="Helvetica" pitchFamily="2" charset="0"/>
              </a:rPr>
              <a:t> Perera</a:t>
            </a:r>
            <a:endParaRPr lang="en-GB" b="1"/>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CAD, </a:t>
            </a:r>
            <a:r>
              <a:rPr lang="en-GB">
                <a:solidFill>
                  <a:srgbClr val="000000"/>
                </a:solidFill>
                <a:effectLst/>
                <a:latin typeface="Times New Roman" panose="02020603050405020304" pitchFamily="18" charset="0"/>
              </a:rPr>
              <a:t>coronary artery disease;</a:t>
            </a:r>
            <a:r>
              <a:rPr lang="en-GB"/>
              <a:t> CI, confidence interval; HR, hazard ratio; MACE, </a:t>
            </a:r>
            <a:r>
              <a:rPr lang="en-GB">
                <a:solidFill>
                  <a:srgbClr val="000000"/>
                </a:solidFill>
                <a:effectLst/>
                <a:latin typeface="Times New Roman" panose="02020603050405020304" pitchFamily="18" charset="0"/>
              </a:rPr>
              <a:t>major adverse cardiovascular events</a:t>
            </a:r>
            <a:r>
              <a:rPr lang="en-GB"/>
              <a:t>; </a:t>
            </a:r>
            <a:r>
              <a:rPr lang="en-GB" b="0"/>
              <a:t>PAD, </a:t>
            </a:r>
            <a:r>
              <a:rPr lang="en-GB" b="0" i="0" u="none" strike="noStrike">
                <a:solidFill>
                  <a:srgbClr val="767676"/>
                </a:solidFill>
                <a:effectLst/>
                <a:latin typeface="Helvetica Neue" panose="02000503000000020004" pitchFamily="2" charset="0"/>
              </a:rPr>
              <a:t>peripheral arterial disease</a:t>
            </a:r>
            <a:r>
              <a:rPr lang="en-GB"/>
              <a:t>; SSP, </a:t>
            </a:r>
            <a:r>
              <a:rPr lang="en-GB">
                <a:solidFill>
                  <a:srgbClr val="000000"/>
                </a:solidFill>
                <a:effectLst/>
                <a:latin typeface="Times New Roman" panose="02020603050405020304" pitchFamily="18" charset="0"/>
              </a:rPr>
              <a:t>secondary stroke prevention.</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ESOC2026A2114</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STROKE PREVENTION IN WOMEN (SERENE): AN INDIVIDUAL PATIENT DATA LEVEL META-ANALYSIS OF FOUR RANDOMIZED CONTROLLED TRIALS ON SECONDARY STROKE PREVENTION IN WOMEN</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Women experience worse outcomes after stroke than men. Evidence guiding optimal secondary stroke prevention (SSP) in women remains limited. Using individual patient data from large randomized SSP trials, we evaluated gender-specific risks of recurrent stroke and the potential heterogeneity in antithrombotic treatment effects.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SERENE is an individual participant–level meta-analysis of four randomized trials comparing oral anticoagulation with antiplatelet therapy for SSP (DATAS-II, AXIOMATIC, PACIFIC-STROKE, and NAVIGATE-ESUS). The primary outcome was recurrent stroke in women versus men; secondary outcomes included all-cause mortality, major adverse cardiovascular events (MACE), and bleeding. Analyses were adjusted for confounders and were performed on the intention-to-treat populations.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Among 11,692 patients (37.4% women), 58.4%, anticoagulation and 42.2% received antiplatelets. Women were older, more hypertensive, smoked less, and had less CAD and PAD than men. Over a median follow-up of 7.9 months, women had lower rates of recurrent stroke (4.24% vs. 5.37%; HR 0.83, 95% CI 0.68–0.96; p=0.014) and MACE (4.97% vs. 6.36%; HR 0.80, 95% CI 0.68–0.93; p&lt;0.01) compared with men, with no differences in all-cause mortality or major bleeding. Women experienced fewer ischemic (HR 0.83, 95% CI 0.70–1.00; p=0.045) and </a:t>
            </a:r>
            <a:r>
              <a:rPr lang="en-GB" err="1">
                <a:solidFill>
                  <a:srgbClr val="000000"/>
                </a:solidFill>
                <a:effectLst/>
                <a:latin typeface="Times New Roman" panose="02020603050405020304" pitchFamily="18" charset="0"/>
              </a:rPr>
              <a:t>hemorrhagic</a:t>
            </a:r>
            <a:r>
              <a:rPr lang="en-GB">
                <a:solidFill>
                  <a:srgbClr val="000000"/>
                </a:solidFill>
                <a:effectLst/>
                <a:latin typeface="Times New Roman" panose="02020603050405020304" pitchFamily="18" charset="0"/>
              </a:rPr>
              <a:t> strokes (HR 0.19, 95% CI 0.04–0.81; p=0.02). Gender differences in these outcomes were consistent across antithrombotic treatment strategies, and no heterogeneity in treatment effect was observed.</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In a large cohort of SSP trials, women demonstrated lower rates of recurrent stroke and MACE than men, with no differences in mortality or bleeding. These findings were consistent across antithrombotic strategies.</a:t>
            </a:r>
          </a:p>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C6A40E86-AC4E-5B25-E63A-1BECDCB5F0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799071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FFFBC8F2-18D7-7C9B-8E3C-1057E9852168}"/>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F7F169EB-76DF-C394-F8F2-2F041E0DBE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Luciana </a:t>
            </a:r>
            <a:r>
              <a:rPr lang="en-GB" err="1">
                <a:solidFill>
                  <a:srgbClr val="000000"/>
                </a:solidFill>
                <a:effectLst/>
                <a:latin typeface="Helvetica" pitchFamily="2" charset="0"/>
              </a:rPr>
              <a:t>Catanese</a:t>
            </a:r>
            <a:r>
              <a:rPr lang="en-GB">
                <a:solidFill>
                  <a:srgbClr val="000000"/>
                </a:solidFill>
                <a:effectLst/>
                <a:latin typeface="Helvetica" pitchFamily="2" charset="0"/>
              </a:rPr>
              <a:t>, </a:t>
            </a:r>
            <a:r>
              <a:rPr lang="en-GB" err="1">
                <a:solidFill>
                  <a:srgbClr val="000000"/>
                </a:solidFill>
                <a:effectLst/>
                <a:latin typeface="Helvetica" pitchFamily="2" charset="0"/>
              </a:rPr>
              <a:t>Abhilekh</a:t>
            </a:r>
            <a:r>
              <a:rPr lang="en-GB">
                <a:solidFill>
                  <a:srgbClr val="000000"/>
                </a:solidFill>
                <a:effectLst/>
                <a:latin typeface="Helvetica" pitchFamily="2" charset="0"/>
              </a:rPr>
              <a:t> Srivastava, Angela Wang, </a:t>
            </a:r>
            <a:r>
              <a:rPr lang="en-GB" err="1">
                <a:solidFill>
                  <a:srgbClr val="000000"/>
                </a:solidFill>
                <a:effectLst/>
                <a:latin typeface="Helvetica" pitchFamily="2" charset="0"/>
              </a:rPr>
              <a:t>Emillee</a:t>
            </a:r>
            <a:r>
              <a:rPr lang="en-GB">
                <a:solidFill>
                  <a:srgbClr val="000000"/>
                </a:solidFill>
                <a:effectLst/>
                <a:latin typeface="Helvetica" pitchFamily="2" charset="0"/>
              </a:rPr>
              <a:t> York, Amanda Taylor, </a:t>
            </a:r>
            <a:r>
              <a:rPr lang="en-GB" err="1">
                <a:solidFill>
                  <a:srgbClr val="000000"/>
                </a:solidFill>
                <a:effectLst/>
                <a:latin typeface="Helvetica" pitchFamily="2" charset="0"/>
              </a:rPr>
              <a:t>Lizhen</a:t>
            </a:r>
            <a:r>
              <a:rPr lang="en-GB">
                <a:solidFill>
                  <a:srgbClr val="000000"/>
                </a:solidFill>
                <a:effectLst/>
                <a:latin typeface="Helvetica" pitchFamily="2" charset="0"/>
              </a:rPr>
              <a:t> Xu, </a:t>
            </a:r>
            <a:r>
              <a:rPr lang="en-GB" err="1">
                <a:solidFill>
                  <a:srgbClr val="000000"/>
                </a:solidFill>
                <a:effectLst/>
                <a:latin typeface="Helvetica" pitchFamily="2" charset="0"/>
              </a:rPr>
              <a:t>Ariesteidis</a:t>
            </a:r>
            <a:r>
              <a:rPr lang="en-GB">
                <a:solidFill>
                  <a:srgbClr val="000000"/>
                </a:solidFill>
                <a:effectLst/>
                <a:latin typeface="Helvetica" pitchFamily="2" charset="0"/>
              </a:rPr>
              <a:t> Katsanos, Mukul Sharma, Ashkan </a:t>
            </a:r>
            <a:r>
              <a:rPr lang="en-GB" err="1">
                <a:solidFill>
                  <a:srgbClr val="000000"/>
                </a:solidFill>
                <a:effectLst/>
                <a:latin typeface="Helvetica" pitchFamily="2" charset="0"/>
              </a:rPr>
              <a:t>Shoamanesh</a:t>
            </a:r>
            <a:r>
              <a:rPr lang="en-GB">
                <a:solidFill>
                  <a:srgbClr val="000000"/>
                </a:solidFill>
                <a:effectLst/>
                <a:latin typeface="Helvetica" pitchFamily="2" charset="0"/>
              </a:rPr>
              <a:t>, </a:t>
            </a:r>
            <a:r>
              <a:rPr lang="en-GB" err="1">
                <a:solidFill>
                  <a:srgbClr val="000000"/>
                </a:solidFill>
                <a:effectLst/>
                <a:latin typeface="Helvetica" pitchFamily="2" charset="0"/>
              </a:rPr>
              <a:t>Kanjana</a:t>
            </a:r>
            <a:r>
              <a:rPr lang="en-GB">
                <a:solidFill>
                  <a:srgbClr val="000000"/>
                </a:solidFill>
                <a:effectLst/>
                <a:latin typeface="Helvetica" pitchFamily="2" charset="0"/>
              </a:rPr>
              <a:t> Perera</a:t>
            </a:r>
            <a:endParaRPr lang="en-GB" b="1"/>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CAD, </a:t>
            </a:r>
            <a:r>
              <a:rPr lang="en-GB">
                <a:solidFill>
                  <a:srgbClr val="000000"/>
                </a:solidFill>
                <a:effectLst/>
                <a:latin typeface="Times New Roman" panose="02020603050405020304" pitchFamily="18" charset="0"/>
              </a:rPr>
              <a:t>coronary artery disease;</a:t>
            </a:r>
            <a:r>
              <a:rPr lang="en-GB"/>
              <a:t> CI, confidence interval; HR, hazard ratio; MACE, </a:t>
            </a:r>
            <a:r>
              <a:rPr lang="en-GB">
                <a:solidFill>
                  <a:srgbClr val="000000"/>
                </a:solidFill>
                <a:effectLst/>
                <a:latin typeface="Times New Roman" panose="02020603050405020304" pitchFamily="18" charset="0"/>
              </a:rPr>
              <a:t>major adverse cardiovascular events</a:t>
            </a:r>
            <a:r>
              <a:rPr lang="en-GB"/>
              <a:t>; </a:t>
            </a:r>
            <a:r>
              <a:rPr lang="en-GB" b="0"/>
              <a:t>PAD, </a:t>
            </a:r>
            <a:r>
              <a:rPr lang="en-GB" b="0" i="0" u="none" strike="noStrike">
                <a:solidFill>
                  <a:srgbClr val="767676"/>
                </a:solidFill>
                <a:effectLst/>
                <a:latin typeface="Helvetica Neue" panose="02000503000000020004" pitchFamily="2" charset="0"/>
              </a:rPr>
              <a:t>peripheral arterial disease</a:t>
            </a:r>
            <a:r>
              <a:rPr lang="en-GB"/>
              <a:t>; SSP, </a:t>
            </a:r>
            <a:r>
              <a:rPr lang="en-GB">
                <a:solidFill>
                  <a:srgbClr val="000000"/>
                </a:solidFill>
                <a:effectLst/>
                <a:latin typeface="Times New Roman" panose="02020603050405020304" pitchFamily="18" charset="0"/>
              </a:rPr>
              <a:t>secondary stroke prevention.</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ESOC2026A2114</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STROKE PREVENTION IN WOMEN (SERENE): AN INDIVIDUAL PATIENT DATA LEVEL META-ANALYSIS OF FOUR RANDOMIZED CONTROLLED TRIALS ON SECONDARY STROKE PREVENTION IN WOMEN</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Women experience worse outcomes after stroke than men. Evidence guiding optimal secondary stroke prevention (SSP) in women remains limited. Using individual patient data from large randomized SSP trials, we evaluated gender-specific risks of recurrent stroke and the potential heterogeneity in antithrombotic treatment effects.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SERENE is an individual participant–level meta-analysis of four randomized trials comparing oral anticoagulation with antiplatelet therapy for SSP (DATAS-II, AXIOMATIC, PACIFIC-STROKE, and NAVIGATE-ESUS). The primary outcome was recurrent stroke in women versus men; secondary outcomes included all-cause mortality, major adverse cardiovascular events (MACE), and bleeding. Analyses were adjusted for confounders and were performed on the intention-to-treat populations.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Among 11,692 patients (37.4% women), 58.4%, anticoagulation and 42.2% received antiplatelets. Women were older, more hypertensive, smoked less, and had less CAD and PAD than men. Over a median follow-up of 7.9 months, women had lower rates of recurrent stroke (4.24% vs. 5.37%; HR 0.83, 95% CI 0.68–0.96; p=0.014) and MACE (4.97% vs. 6.36%; HR 0.80, 95% CI 0.68–0.93; p&lt;0.01) compared with men, with no differences in all-cause mortality or major bleeding. Women experienced fewer ischemic (HR 0.83, 95% CI 0.70–1.00; p=0.045) and </a:t>
            </a:r>
            <a:r>
              <a:rPr lang="en-GB" err="1">
                <a:solidFill>
                  <a:srgbClr val="000000"/>
                </a:solidFill>
                <a:effectLst/>
                <a:latin typeface="Times New Roman" panose="02020603050405020304" pitchFamily="18" charset="0"/>
              </a:rPr>
              <a:t>hemorrhagic</a:t>
            </a:r>
            <a:r>
              <a:rPr lang="en-GB">
                <a:solidFill>
                  <a:srgbClr val="000000"/>
                </a:solidFill>
                <a:effectLst/>
                <a:latin typeface="Times New Roman" panose="02020603050405020304" pitchFamily="18" charset="0"/>
              </a:rPr>
              <a:t> strokes (HR 0.19, 95% CI 0.04–0.81; p=0.02). Gender differences in these outcomes were consistent across antithrombotic treatment strategies, and no heterogeneity in treatment effect was observed.</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In a large cohort of SSP trials, women demonstrated lower rates of recurrent stroke and MACE than men, with no differences in mortality or bleeding. These findings were consistent across antithrombotic strategies.</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9550F28F-76D0-181D-3395-CC5C3958C8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9728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B2EA12D1-8689-B9EB-FDA4-AE838D61723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B59C2EAB-31C3-75A0-E1B0-E5B768F063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Anne </a:t>
            </a:r>
            <a:r>
              <a:rPr lang="en-GB" err="1">
                <a:solidFill>
                  <a:srgbClr val="000000"/>
                </a:solidFill>
                <a:effectLst/>
                <a:latin typeface="Helvetica" pitchFamily="2" charset="0"/>
              </a:rPr>
              <a:t>Rasing</a:t>
            </a:r>
            <a:r>
              <a:rPr lang="en-GB">
                <a:solidFill>
                  <a:srgbClr val="000000"/>
                </a:solidFill>
                <a:effectLst/>
                <a:latin typeface="Helvetica" pitchFamily="2" charset="0"/>
              </a:rPr>
              <a:t>, Edo Richard, Frank-Erik De Leeuw, Nina </a:t>
            </a:r>
            <a:r>
              <a:rPr lang="en-GB" err="1">
                <a:solidFill>
                  <a:srgbClr val="000000"/>
                </a:solidFill>
                <a:effectLst/>
                <a:latin typeface="Helvetica" pitchFamily="2" charset="0"/>
              </a:rPr>
              <a:t>Hilkens</a:t>
            </a:r>
            <a:r>
              <a:rPr lang="en-GB">
                <a:solidFill>
                  <a:srgbClr val="000000"/>
                </a:solidFill>
                <a:effectLst/>
                <a:latin typeface="Helvetica" pitchFamily="2" charset="0"/>
              </a:rPr>
              <a:t>, on Behalf of the Odyssey Investigators</a:t>
            </a:r>
            <a:endParaRPr lang="en-GB" b="1"/>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BARC, </a:t>
            </a:r>
            <a:r>
              <a:rPr lang="en-GB">
                <a:solidFill>
                  <a:srgbClr val="000000"/>
                </a:solidFill>
                <a:effectLst/>
                <a:latin typeface="Times New Roman" panose="02020603050405020304" pitchFamily="18" charset="0"/>
              </a:rPr>
              <a:t>Bleeding Academic Research Consortium</a:t>
            </a:r>
            <a:r>
              <a:rPr lang="en-GB"/>
              <a:t>; CI, confidence interval; HR, hazard ratio; </a:t>
            </a:r>
            <a:r>
              <a:rPr lang="en-GB">
                <a:solidFill>
                  <a:srgbClr val="000000"/>
                </a:solidFill>
                <a:effectLst/>
                <a:latin typeface="Times New Roman" panose="02020603050405020304" pitchFamily="18" charset="0"/>
              </a:rPr>
              <a:t>IQR, interquartile range; ODYSSEY, Observational Dutch Young Symptomatic </a:t>
            </a:r>
            <a:r>
              <a:rPr lang="en-GB" err="1">
                <a:solidFill>
                  <a:srgbClr val="000000"/>
                </a:solidFill>
                <a:effectLst/>
                <a:latin typeface="Times New Roman" panose="02020603050405020304" pitchFamily="18" charset="0"/>
              </a:rPr>
              <a:t>StrokE</a:t>
            </a:r>
            <a:r>
              <a:rPr lang="en-GB">
                <a:solidFill>
                  <a:srgbClr val="000000"/>
                </a:solidFill>
                <a:effectLst/>
                <a:latin typeface="Times New Roman" panose="02020603050405020304" pitchFamily="18" charset="0"/>
              </a:rPr>
              <a:t> study.</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ESOC2026A1458</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BALANCING BENEFITS AND RISKS: LONG-TERM BLEEDING COMPLICATIONS IN YOUNG ADULTS AFTER ISCHEMIC STROKE OR TIA</a:t>
            </a:r>
          </a:p>
          <a:p>
            <a:endParaRPr lang="en-GB">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Antithrombotic therapy is routinely prescribed to young adults after ischemic stroke to prevent recurrent vascular events. Whether the long-term benefit-risk balance of antithrombotic therapy is </a:t>
            </a:r>
            <a:r>
              <a:rPr lang="en-GB" err="1">
                <a:solidFill>
                  <a:srgbClr val="000000"/>
                </a:solidFill>
                <a:effectLst/>
                <a:latin typeface="Times New Roman" panose="02020603050405020304" pitchFamily="18" charset="0"/>
              </a:rPr>
              <a:t>favorable</a:t>
            </a:r>
            <a:r>
              <a:rPr lang="en-GB">
                <a:solidFill>
                  <a:srgbClr val="000000"/>
                </a:solidFill>
                <a:effectLst/>
                <a:latin typeface="Times New Roman" panose="02020603050405020304" pitchFamily="18" charset="0"/>
              </a:rPr>
              <a:t> in young patients, remains unknown. We investigated the long-term risk of bleeding associated with antithrombotic therapy in young stroke survivors.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We included patients aged 18-49 years with a first-ever ischemic stroke from the Observational Dutch Young Symptomatic </a:t>
            </a:r>
            <a:r>
              <a:rPr lang="en-GB" err="1">
                <a:solidFill>
                  <a:srgbClr val="000000"/>
                </a:solidFill>
                <a:effectLst/>
                <a:latin typeface="Times New Roman" panose="02020603050405020304" pitchFamily="18" charset="0"/>
              </a:rPr>
              <a:t>StrokE</a:t>
            </a:r>
            <a:r>
              <a:rPr lang="en-GB">
                <a:solidFill>
                  <a:srgbClr val="000000"/>
                </a:solidFill>
                <a:effectLst/>
                <a:latin typeface="Times New Roman" panose="02020603050405020304" pitchFamily="18" charset="0"/>
              </a:rPr>
              <a:t> </a:t>
            </a:r>
            <a:r>
              <a:rPr lang="en-GB" err="1">
                <a:solidFill>
                  <a:srgbClr val="000000"/>
                </a:solidFill>
                <a:effectLst/>
                <a:latin typeface="Times New Roman" panose="02020603050405020304" pitchFamily="18" charset="0"/>
              </a:rPr>
              <a:t>studY</a:t>
            </a:r>
            <a:r>
              <a:rPr lang="en-GB">
                <a:solidFill>
                  <a:srgbClr val="000000"/>
                </a:solidFill>
                <a:effectLst/>
                <a:latin typeface="Times New Roman" panose="02020603050405020304" pitchFamily="18" charset="0"/>
              </a:rPr>
              <a:t> (ODYSSEY). Bleeding events were identified through standardized follow-up questionnaires, with subsequent verification. Only bleeding events requiring medical evaluation were included. Bleeding severity was classified according to the Bleeding Academic Research Consortium (BARC) criteria. We assessed cumulative incidence, annual bleeding rates and associated risk factors.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1,226 patients were included (median age 44 years [38-48]; 52% male), with a median follow-up of 4.22 years [IQR 2.22-5.87]. During follow-up, 129 patients experienced at least one bleeding event, corresponding to a five-year cumulative risk of 10.7%. The annual bleeding rate was 2.52 per 100 person-years. Bleeding events were most frequently </a:t>
            </a:r>
            <a:r>
              <a:rPr lang="en-GB" err="1">
                <a:solidFill>
                  <a:srgbClr val="000000"/>
                </a:solidFill>
                <a:effectLst/>
                <a:latin typeface="Times New Roman" panose="02020603050405020304" pitchFamily="18" charset="0"/>
              </a:rPr>
              <a:t>gynecologic</a:t>
            </a:r>
            <a:r>
              <a:rPr lang="en-GB">
                <a:solidFill>
                  <a:srgbClr val="000000"/>
                </a:solidFill>
                <a:effectLst/>
                <a:latin typeface="Times New Roman" panose="02020603050405020304" pitchFamily="18" charset="0"/>
              </a:rPr>
              <a:t> (55.8%) and gastrointestinal (21.7%). Female sex (HR 3.39; CI 2.29-5.01), cardioembolic </a:t>
            </a:r>
            <a:r>
              <a:rPr lang="en-GB" err="1">
                <a:solidFill>
                  <a:srgbClr val="000000"/>
                </a:solidFill>
                <a:effectLst/>
                <a:latin typeface="Times New Roman" panose="02020603050405020304" pitchFamily="18" charset="0"/>
              </a:rPr>
              <a:t>etiology</a:t>
            </a:r>
            <a:r>
              <a:rPr lang="en-GB">
                <a:solidFill>
                  <a:srgbClr val="000000"/>
                </a:solidFill>
                <a:effectLst/>
                <a:latin typeface="Times New Roman" panose="02020603050405020304" pitchFamily="18" charset="0"/>
              </a:rPr>
              <a:t> (HR 2.17; CI 1.27-3.71), and anticoagulant use (HR 3.07; CI 1.24-7.65) were associated with increased bleeding risk.</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Young stroke survivors face a substantial long-term risk of bleeding while receiving antithrombotic therapy. These findings underscore the need to carefully weigh bleeding risks, as in selected cases, the long-term bleeding risk may exceed the risk of recurrent ischemic events. The ongoing STOP trial will provide further evidence to support individualized risk assessment in young patients with cryptogenic stroke.</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A2DEBDF9-03C6-0D31-7E44-07E8723474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771615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5DFC4CB1-7EF0-9BAF-2A07-5A5CC1673ABE}"/>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BFA8B7F3-919B-8AC6-FE1F-9792D698E9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Anne </a:t>
            </a:r>
            <a:r>
              <a:rPr lang="en-GB" err="1">
                <a:solidFill>
                  <a:srgbClr val="000000"/>
                </a:solidFill>
                <a:effectLst/>
                <a:latin typeface="Helvetica" pitchFamily="2" charset="0"/>
              </a:rPr>
              <a:t>Rasing</a:t>
            </a:r>
            <a:r>
              <a:rPr lang="en-GB">
                <a:solidFill>
                  <a:srgbClr val="000000"/>
                </a:solidFill>
                <a:effectLst/>
                <a:latin typeface="Helvetica" pitchFamily="2" charset="0"/>
              </a:rPr>
              <a:t>, Edo Richard, Frank-Erik De Leeuw, Nina </a:t>
            </a:r>
            <a:r>
              <a:rPr lang="en-GB" err="1">
                <a:solidFill>
                  <a:srgbClr val="000000"/>
                </a:solidFill>
                <a:effectLst/>
                <a:latin typeface="Helvetica" pitchFamily="2" charset="0"/>
              </a:rPr>
              <a:t>Hilkens</a:t>
            </a:r>
            <a:r>
              <a:rPr lang="en-GB">
                <a:solidFill>
                  <a:srgbClr val="000000"/>
                </a:solidFill>
                <a:effectLst/>
                <a:latin typeface="Helvetica" pitchFamily="2" charset="0"/>
              </a:rPr>
              <a:t>, on Behalf of the Odyssey Investigators</a:t>
            </a:r>
            <a:endParaRPr lang="en-GB" b="1"/>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BARC, </a:t>
            </a:r>
            <a:r>
              <a:rPr lang="en-GB">
                <a:solidFill>
                  <a:srgbClr val="000000"/>
                </a:solidFill>
                <a:effectLst/>
                <a:latin typeface="Times New Roman" panose="02020603050405020304" pitchFamily="18" charset="0"/>
              </a:rPr>
              <a:t>Bleeding Academic Research Consortium</a:t>
            </a:r>
            <a:r>
              <a:rPr lang="en-GB"/>
              <a:t>; CI, confidence interval; HR, hazard ratio; </a:t>
            </a:r>
            <a:r>
              <a:rPr lang="en-GB">
                <a:solidFill>
                  <a:srgbClr val="000000"/>
                </a:solidFill>
                <a:effectLst/>
                <a:latin typeface="Times New Roman" panose="02020603050405020304" pitchFamily="18" charset="0"/>
              </a:rPr>
              <a:t>IQR, interquartile range; ODYSSEY, Observational Dutch Young Symptomatic </a:t>
            </a:r>
            <a:r>
              <a:rPr lang="en-GB" err="1">
                <a:solidFill>
                  <a:srgbClr val="000000"/>
                </a:solidFill>
                <a:effectLst/>
                <a:latin typeface="Times New Roman" panose="02020603050405020304" pitchFamily="18" charset="0"/>
              </a:rPr>
              <a:t>StrokE</a:t>
            </a:r>
            <a:r>
              <a:rPr lang="en-GB">
                <a:solidFill>
                  <a:srgbClr val="000000"/>
                </a:solidFill>
                <a:effectLst/>
                <a:latin typeface="Times New Roman" panose="02020603050405020304" pitchFamily="18" charset="0"/>
              </a:rPr>
              <a:t> study.</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ESOC2026A1458</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BALANCING BENEFITS AND RISKS: LONG-TERM BLEEDING COMPLICATIONS IN YOUNG ADULTS AFTER ISCHEMIC STROKE OR TIA</a:t>
            </a:r>
          </a:p>
          <a:p>
            <a:endParaRPr lang="en-GB">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Antithrombotic therapy is routinely prescribed to young adults after ischemic stroke to prevent recurrent vascular events. Whether the long-term benefit-risk balance of antithrombotic therapy is </a:t>
            </a:r>
            <a:r>
              <a:rPr lang="en-GB" err="1">
                <a:solidFill>
                  <a:srgbClr val="000000"/>
                </a:solidFill>
                <a:effectLst/>
                <a:latin typeface="Times New Roman" panose="02020603050405020304" pitchFamily="18" charset="0"/>
              </a:rPr>
              <a:t>favorable</a:t>
            </a:r>
            <a:r>
              <a:rPr lang="en-GB">
                <a:solidFill>
                  <a:srgbClr val="000000"/>
                </a:solidFill>
                <a:effectLst/>
                <a:latin typeface="Times New Roman" panose="02020603050405020304" pitchFamily="18" charset="0"/>
              </a:rPr>
              <a:t> in young patients, remains unknown. We investigated the long-term risk of bleeding associated with antithrombotic therapy in young stroke survivors.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We included patients aged 18-49 years with a first-ever ischemic stroke from the Observational Dutch Young Symptomatic </a:t>
            </a:r>
            <a:r>
              <a:rPr lang="en-GB" err="1">
                <a:solidFill>
                  <a:srgbClr val="000000"/>
                </a:solidFill>
                <a:effectLst/>
                <a:latin typeface="Times New Roman" panose="02020603050405020304" pitchFamily="18" charset="0"/>
              </a:rPr>
              <a:t>StrokE</a:t>
            </a:r>
            <a:r>
              <a:rPr lang="en-GB">
                <a:solidFill>
                  <a:srgbClr val="000000"/>
                </a:solidFill>
                <a:effectLst/>
                <a:latin typeface="Times New Roman" panose="02020603050405020304" pitchFamily="18" charset="0"/>
              </a:rPr>
              <a:t> </a:t>
            </a:r>
            <a:r>
              <a:rPr lang="en-GB" err="1">
                <a:solidFill>
                  <a:srgbClr val="000000"/>
                </a:solidFill>
                <a:effectLst/>
                <a:latin typeface="Times New Roman" panose="02020603050405020304" pitchFamily="18" charset="0"/>
              </a:rPr>
              <a:t>studY</a:t>
            </a:r>
            <a:r>
              <a:rPr lang="en-GB">
                <a:solidFill>
                  <a:srgbClr val="000000"/>
                </a:solidFill>
                <a:effectLst/>
                <a:latin typeface="Times New Roman" panose="02020603050405020304" pitchFamily="18" charset="0"/>
              </a:rPr>
              <a:t> (ODYSSEY). Bleeding events were identified through standardized follow-up questionnaires, with subsequent verification. Only bleeding events requiring medical evaluation were included. Bleeding severity was classified according to the Bleeding Academic Research Consortium (BARC) criteria. We assessed cumulative incidence, annual bleeding rates and associated risk factors.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1,226 patients were included (median age 44 years [38-48]; 52% male), with a median follow-up of 4.22 years [IQR 2.22-5.87]. During follow-up, 129 patients experienced at least one bleeding event, corresponding to a five-year cumulative risk of 10.7%. The annual bleeding rate was 2.52 per 100 person-years. Bleeding events were most frequently </a:t>
            </a:r>
            <a:r>
              <a:rPr lang="en-GB" err="1">
                <a:solidFill>
                  <a:srgbClr val="000000"/>
                </a:solidFill>
                <a:effectLst/>
                <a:latin typeface="Times New Roman" panose="02020603050405020304" pitchFamily="18" charset="0"/>
              </a:rPr>
              <a:t>gynecologic</a:t>
            </a:r>
            <a:r>
              <a:rPr lang="en-GB">
                <a:solidFill>
                  <a:srgbClr val="000000"/>
                </a:solidFill>
                <a:effectLst/>
                <a:latin typeface="Times New Roman" panose="02020603050405020304" pitchFamily="18" charset="0"/>
              </a:rPr>
              <a:t> (55.8%) and gastrointestinal (21.7%). Female sex (HR 3.39; CI 2.29-5.01), cardioembolic </a:t>
            </a:r>
            <a:r>
              <a:rPr lang="en-GB" err="1">
                <a:solidFill>
                  <a:srgbClr val="000000"/>
                </a:solidFill>
                <a:effectLst/>
                <a:latin typeface="Times New Roman" panose="02020603050405020304" pitchFamily="18" charset="0"/>
              </a:rPr>
              <a:t>etiology</a:t>
            </a:r>
            <a:r>
              <a:rPr lang="en-GB">
                <a:solidFill>
                  <a:srgbClr val="000000"/>
                </a:solidFill>
                <a:effectLst/>
                <a:latin typeface="Times New Roman" panose="02020603050405020304" pitchFamily="18" charset="0"/>
              </a:rPr>
              <a:t> (HR 2.17; CI 1.27-3.71), and anticoagulant use (HR 3.07; CI 1.24-7.65) were associated with increased bleeding risk.</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Young stroke survivors face a substantial long-term risk of bleeding while receiving antithrombotic therapy. These findings underscore the need to carefully weigh bleeding risks, as in selected cases, the long-term bleeding risk may exceed the risk of recurrent ischemic events. The ongoing STOP trial will provide further evidence to support individualized risk assessment in young patients with cryptogenic stroke.</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169813A1-18AF-B5B2-5056-B06AD0B622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33840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D553F15-9EC1-506F-B6ED-79051A30F53C}"/>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58B83F88-9BDF-40E8-CB3B-586BD71E3D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a:p>
            <a:r>
              <a:rPr lang="en-GB" b="1">
                <a:solidFill>
                  <a:srgbClr val="000000"/>
                </a:solidFill>
                <a:effectLst/>
                <a:latin typeface="Helvetica" pitchFamily="2" charset="0"/>
              </a:rPr>
              <a:t>Authorship: </a:t>
            </a:r>
            <a:r>
              <a:rPr lang="en-GB">
                <a:solidFill>
                  <a:srgbClr val="000000"/>
                </a:solidFill>
                <a:effectLst/>
                <a:latin typeface="Helvetica" pitchFamily="2" charset="0"/>
              </a:rPr>
              <a:t>Emanuele Spina, Michele </a:t>
            </a:r>
            <a:r>
              <a:rPr lang="en-GB" err="1">
                <a:solidFill>
                  <a:srgbClr val="000000"/>
                </a:solidFill>
                <a:effectLst/>
                <a:latin typeface="Helvetica" pitchFamily="2" charset="0"/>
              </a:rPr>
              <a:t>Romoli</a:t>
            </a:r>
            <a:r>
              <a:rPr lang="en-GB">
                <a:solidFill>
                  <a:srgbClr val="000000"/>
                </a:solidFill>
                <a:effectLst/>
                <a:latin typeface="Helvetica" pitchFamily="2" charset="0"/>
              </a:rPr>
              <a:t>, Maria Giulia Mosconi, Marina Padroni, Isabella Canavero, Marina </a:t>
            </a:r>
            <a:r>
              <a:rPr lang="en-GB" err="1">
                <a:solidFill>
                  <a:srgbClr val="000000"/>
                </a:solidFill>
                <a:effectLst/>
                <a:latin typeface="Helvetica" pitchFamily="2" charset="0"/>
              </a:rPr>
              <a:t>Mannino</a:t>
            </a:r>
            <a:r>
              <a:rPr lang="en-GB">
                <a:solidFill>
                  <a:srgbClr val="000000"/>
                </a:solidFill>
                <a:effectLst/>
                <a:latin typeface="Helvetica" pitchFamily="2" charset="0"/>
              </a:rPr>
              <a:t>, </a:t>
            </a:r>
            <a:r>
              <a:rPr lang="en-GB" err="1">
                <a:solidFill>
                  <a:srgbClr val="000000"/>
                </a:solidFill>
                <a:effectLst/>
                <a:latin typeface="Helvetica" pitchFamily="2" charset="0"/>
              </a:rPr>
              <a:t>Marialuisa</a:t>
            </a:r>
            <a:r>
              <a:rPr lang="en-GB">
                <a:solidFill>
                  <a:srgbClr val="000000"/>
                </a:solidFill>
                <a:effectLst/>
                <a:latin typeface="Helvetica" pitchFamily="2" charset="0"/>
              </a:rPr>
              <a:t> </a:t>
            </a:r>
            <a:r>
              <a:rPr lang="en-GB" err="1">
                <a:solidFill>
                  <a:srgbClr val="000000"/>
                </a:solidFill>
                <a:effectLst/>
                <a:latin typeface="Helvetica" pitchFamily="2" charset="0"/>
              </a:rPr>
              <a:t>Zedde</a:t>
            </a:r>
            <a:r>
              <a:rPr lang="en-GB">
                <a:solidFill>
                  <a:srgbClr val="000000"/>
                </a:solidFill>
                <a:effectLst/>
                <a:latin typeface="Helvetica" pitchFamily="2" charset="0"/>
              </a:rPr>
              <a:t>, Stefano Ricci, Maurizio </a:t>
            </a:r>
            <a:r>
              <a:rPr lang="en-GB" err="1">
                <a:solidFill>
                  <a:srgbClr val="000000"/>
                </a:solidFill>
                <a:effectLst/>
                <a:latin typeface="Helvetica" pitchFamily="2" charset="0"/>
              </a:rPr>
              <a:t>Paciaroni</a:t>
            </a:r>
            <a:endParaRPr lang="en-GB">
              <a:solidFill>
                <a:srgbClr val="000000"/>
              </a:solidFill>
              <a:effectLst/>
              <a:latin typeface="Helvetica" pitchFamily="2" charset="0"/>
            </a:endParaRPr>
          </a:p>
          <a:p>
            <a:endParaRPr lang="en-GB" b="1">
              <a:solidFill>
                <a:srgbClr val="000000"/>
              </a:solidFill>
              <a:effectLst/>
              <a:latin typeface="Helvetica" pitchFamily="2" charset="0"/>
            </a:endParaRPr>
          </a:p>
          <a:p>
            <a:r>
              <a:rPr lang="en-GB" b="1">
                <a:solidFill>
                  <a:srgbClr val="000000"/>
                </a:solidFill>
                <a:effectLst/>
                <a:latin typeface="Helvetica" pitchFamily="2" charset="0"/>
              </a:rPr>
              <a:t>Abbreviations: </a:t>
            </a:r>
            <a:r>
              <a:rPr lang="en-GB" b="0">
                <a:solidFill>
                  <a:srgbClr val="000000"/>
                </a:solidFill>
                <a:effectLst/>
                <a:latin typeface="Helvetica" pitchFamily="2" charset="0"/>
              </a:rPr>
              <a:t>CI, confidence interval; DOACs, </a:t>
            </a:r>
            <a:r>
              <a:rPr lang="en-GB">
                <a:solidFill>
                  <a:srgbClr val="000000"/>
                </a:solidFill>
                <a:effectLst/>
                <a:latin typeface="Times New Roman" panose="02020603050405020304" pitchFamily="18" charset="0"/>
              </a:rPr>
              <a:t>direct oral anticoagulants</a:t>
            </a:r>
            <a:r>
              <a:rPr lang="en-GB" b="0">
                <a:solidFill>
                  <a:srgbClr val="000000"/>
                </a:solidFill>
                <a:effectLst/>
                <a:latin typeface="Helvetica" pitchFamily="2" charset="0"/>
              </a:rPr>
              <a:t>; GRADE, </a:t>
            </a:r>
            <a:r>
              <a:rPr lang="en-US"/>
              <a:t>Grading of Recommendations, Assessment, Development and Evaluation; </a:t>
            </a:r>
            <a:r>
              <a:rPr lang="en-GB" b="0">
                <a:solidFill>
                  <a:srgbClr val="000000"/>
                </a:solidFill>
                <a:effectLst/>
                <a:latin typeface="Helvetica" pitchFamily="2" charset="0"/>
              </a:rPr>
              <a:t>NVAF, </a:t>
            </a:r>
            <a:r>
              <a:rPr lang="en-GB">
                <a:solidFill>
                  <a:srgbClr val="000000"/>
                </a:solidFill>
                <a:effectLst/>
                <a:latin typeface="Times New Roman" panose="02020603050405020304" pitchFamily="18" charset="0"/>
              </a:rPr>
              <a:t>nonvalvular atrial fibrillation</a:t>
            </a:r>
            <a:r>
              <a:rPr lang="en-GB" b="0">
                <a:solidFill>
                  <a:srgbClr val="000000"/>
                </a:solidFill>
                <a:effectLst/>
                <a:latin typeface="Helvetica" pitchFamily="2" charset="0"/>
              </a:rPr>
              <a:t>; RR, risk ratio; TIA, </a:t>
            </a:r>
            <a:r>
              <a:rPr lang="en-GB">
                <a:solidFill>
                  <a:srgbClr val="000000"/>
                </a:solidFill>
                <a:effectLst/>
                <a:latin typeface="Times New Roman" panose="02020603050405020304" pitchFamily="18" charset="0"/>
              </a:rPr>
              <a:t>transient ischemic attack</a:t>
            </a:r>
            <a:r>
              <a:rPr lang="en-GB" b="0">
                <a:solidFill>
                  <a:srgbClr val="000000"/>
                </a:solidFill>
                <a:effectLst/>
                <a:latin typeface="Helvetica" pitchFamily="2" charset="0"/>
              </a:rPr>
              <a:t>. </a:t>
            </a: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ESOC2026A2195</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TIMING OF ANTICOAGULATION THERAPY IN PATIENTS WITH ACUTE ISCHEMIC STROKE AND ATRIAL FIBRILLATION: A GRADE-BASED EXPERT OPINION RECOMMENDATION.</a:t>
            </a:r>
          </a:p>
          <a:p>
            <a:endParaRPr lang="en-GB" b="1">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a:t>
            </a:r>
            <a:r>
              <a:rPr lang="en-GB">
                <a:solidFill>
                  <a:srgbClr val="000000"/>
                </a:solidFill>
                <a:effectLst/>
                <a:latin typeface="Times New Roman" panose="02020603050405020304" pitchFamily="18" charset="0"/>
              </a:rPr>
              <a:t> The optimal timing for initiating direct oral anticoagulants (DOACs) after acute ischemic stroke or transient ischemic attack (TIA) in patients with nonvalvular atrial fibrillation (NVAF) remains uncertain.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Objective:</a:t>
            </a:r>
            <a:r>
              <a:rPr lang="en-GB">
                <a:solidFill>
                  <a:srgbClr val="000000"/>
                </a:solidFill>
                <a:effectLst/>
                <a:latin typeface="Times New Roman" panose="02020603050405020304" pitchFamily="18" charset="0"/>
              </a:rPr>
              <a:t> To determine whether early initiation of DOACs is superior to delayed initiation in preventing new vascular events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r>
              <a:rPr lang="en-GB">
                <a:solidFill>
                  <a:srgbClr val="000000"/>
                </a:solidFill>
                <a:effectLst/>
                <a:latin typeface="Times New Roman" panose="02020603050405020304" pitchFamily="18" charset="0"/>
              </a:rPr>
              <a:t> This guideline was developed using the GRADE approach and includes a systematic review and meta-analysis of four randomized controlled trials (TIMING, ELAN, OPTIMAS, START) enrolling 6,664 patients. Outcomes were selected via Delphi consensus. Meta-analyses used random-effects models, with certainty of evidence rated per GRADE methodology.</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r>
              <a:rPr lang="en-GB">
                <a:solidFill>
                  <a:srgbClr val="000000"/>
                </a:solidFill>
                <a:effectLst/>
                <a:latin typeface="Times New Roman" panose="02020603050405020304" pitchFamily="18" charset="0"/>
              </a:rPr>
              <a:t> Early DOAC initiation was associated with a trend toward fewer recurrent ischemic events (RR 0.77, 95% CI 0.52–1.14) and thromboembolic events (RR 0.73, 95% CI 0.50–1.06), with no increase in symptomatic intracranial </a:t>
            </a:r>
            <a:r>
              <a:rPr lang="en-GB" err="1">
                <a:solidFill>
                  <a:srgbClr val="000000"/>
                </a:solidFill>
                <a:effectLst/>
                <a:latin typeface="Times New Roman" panose="02020603050405020304" pitchFamily="18" charset="0"/>
              </a:rPr>
              <a:t>hemorrhage</a:t>
            </a:r>
            <a:r>
              <a:rPr lang="en-GB">
                <a:solidFill>
                  <a:srgbClr val="000000"/>
                </a:solidFill>
                <a:effectLst/>
                <a:latin typeface="Times New Roman" panose="02020603050405020304" pitchFamily="18" charset="0"/>
              </a:rPr>
              <a:t> (RR 0.93, 95% CI 0.44–1.97) or major extracranial bleeding (RR 0.84, 95% CI 0.42–1.69). Certainty of evidence was low due to imprecision. An individual patient data meta-analysis from CATALYST collaboration further supported early treatment in patients with minor to moderate stroke.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Recommendations: </a:t>
            </a:r>
            <a:r>
              <a:rPr lang="en-GB">
                <a:solidFill>
                  <a:srgbClr val="000000"/>
                </a:solidFill>
                <a:effectLst/>
                <a:latin typeface="Times New Roman" panose="02020603050405020304" pitchFamily="18" charset="0"/>
              </a:rPr>
              <a:t>We recommend</a:t>
            </a:r>
            <a:r>
              <a:rPr lang="en-GB" b="1">
                <a:solidFill>
                  <a:srgbClr val="000000"/>
                </a:solidFill>
                <a:effectLst/>
                <a:latin typeface="Times New Roman" panose="02020603050405020304" pitchFamily="18" charset="0"/>
              </a:rPr>
              <a:t> </a:t>
            </a:r>
            <a:r>
              <a:rPr lang="en-GB">
                <a:solidFill>
                  <a:srgbClr val="000000"/>
                </a:solidFill>
                <a:effectLst/>
                <a:latin typeface="Times New Roman" panose="02020603050405020304" pitchFamily="18" charset="0"/>
              </a:rPr>
              <a:t>early DOAC initiation within 4 days in patients with minor to moderate stroke to prevent new vascular events. Early DOAC initiation over delayed treatment is indicated in patients with severe acute ischemic stroke to prevent new vascular events. </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a:t>
            </a:r>
            <a:r>
              <a:rPr lang="en-GB">
                <a:solidFill>
                  <a:srgbClr val="000000"/>
                </a:solidFill>
                <a:effectLst/>
                <a:latin typeface="Times New Roman" panose="02020603050405020304" pitchFamily="18" charset="0"/>
              </a:rPr>
              <a:t> Early DOAC initiation appears safe and potentially more effective than delayed treatment, supporting a shift toward earlier anticoagulation in selected patients with NVAF and recent ischemic stroke.</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AE0C0237-0406-204B-4EFA-69679B0657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588258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F5B24C42-12C2-7ACB-E6CC-6FB0F419617A}"/>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41438003-D315-C573-8B65-26A7A66010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a:p>
            <a:r>
              <a:rPr lang="en-GB" b="1">
                <a:solidFill>
                  <a:srgbClr val="000000"/>
                </a:solidFill>
                <a:effectLst/>
                <a:latin typeface="Helvetica" pitchFamily="2" charset="0"/>
              </a:rPr>
              <a:t>Authorship: </a:t>
            </a:r>
            <a:r>
              <a:rPr lang="en-GB">
                <a:solidFill>
                  <a:srgbClr val="000000"/>
                </a:solidFill>
                <a:effectLst/>
                <a:latin typeface="Helvetica" pitchFamily="2" charset="0"/>
              </a:rPr>
              <a:t>Emanuele Spina, Michele </a:t>
            </a:r>
            <a:r>
              <a:rPr lang="en-GB" err="1">
                <a:solidFill>
                  <a:srgbClr val="000000"/>
                </a:solidFill>
                <a:effectLst/>
                <a:latin typeface="Helvetica" pitchFamily="2" charset="0"/>
              </a:rPr>
              <a:t>Romoli</a:t>
            </a:r>
            <a:r>
              <a:rPr lang="en-GB">
                <a:solidFill>
                  <a:srgbClr val="000000"/>
                </a:solidFill>
                <a:effectLst/>
                <a:latin typeface="Helvetica" pitchFamily="2" charset="0"/>
              </a:rPr>
              <a:t>, Maria Giulia Mosconi, Marina Padroni, Isabella Canavero, Marina </a:t>
            </a:r>
            <a:r>
              <a:rPr lang="en-GB" err="1">
                <a:solidFill>
                  <a:srgbClr val="000000"/>
                </a:solidFill>
                <a:effectLst/>
                <a:latin typeface="Helvetica" pitchFamily="2" charset="0"/>
              </a:rPr>
              <a:t>Mannino</a:t>
            </a:r>
            <a:r>
              <a:rPr lang="en-GB">
                <a:solidFill>
                  <a:srgbClr val="000000"/>
                </a:solidFill>
                <a:effectLst/>
                <a:latin typeface="Helvetica" pitchFamily="2" charset="0"/>
              </a:rPr>
              <a:t>, </a:t>
            </a:r>
            <a:r>
              <a:rPr lang="en-GB" err="1">
                <a:solidFill>
                  <a:srgbClr val="000000"/>
                </a:solidFill>
                <a:effectLst/>
                <a:latin typeface="Helvetica" pitchFamily="2" charset="0"/>
              </a:rPr>
              <a:t>Marialuisa</a:t>
            </a:r>
            <a:r>
              <a:rPr lang="en-GB">
                <a:solidFill>
                  <a:srgbClr val="000000"/>
                </a:solidFill>
                <a:effectLst/>
                <a:latin typeface="Helvetica" pitchFamily="2" charset="0"/>
              </a:rPr>
              <a:t> </a:t>
            </a:r>
            <a:r>
              <a:rPr lang="en-GB" err="1">
                <a:solidFill>
                  <a:srgbClr val="000000"/>
                </a:solidFill>
                <a:effectLst/>
                <a:latin typeface="Helvetica" pitchFamily="2" charset="0"/>
              </a:rPr>
              <a:t>Zedde</a:t>
            </a:r>
            <a:r>
              <a:rPr lang="en-GB">
                <a:solidFill>
                  <a:srgbClr val="000000"/>
                </a:solidFill>
                <a:effectLst/>
                <a:latin typeface="Helvetica" pitchFamily="2" charset="0"/>
              </a:rPr>
              <a:t>, Stefano Ricci, Maurizio </a:t>
            </a:r>
            <a:r>
              <a:rPr lang="en-GB" err="1">
                <a:solidFill>
                  <a:srgbClr val="000000"/>
                </a:solidFill>
                <a:effectLst/>
                <a:latin typeface="Helvetica" pitchFamily="2" charset="0"/>
              </a:rPr>
              <a:t>Paciaroni</a:t>
            </a:r>
            <a:endParaRPr lang="en-GB">
              <a:solidFill>
                <a:srgbClr val="000000"/>
              </a:solidFill>
              <a:effectLst/>
              <a:latin typeface="Helvetica" pitchFamily="2" charset="0"/>
            </a:endParaRPr>
          </a:p>
          <a:p>
            <a:endParaRPr lang="en-GB" b="1">
              <a:solidFill>
                <a:srgbClr val="000000"/>
              </a:solidFill>
              <a:effectLst/>
              <a:latin typeface="Helvetica" pitchFamily="2" charset="0"/>
            </a:endParaRPr>
          </a:p>
          <a:p>
            <a:r>
              <a:rPr lang="en-GB" b="1">
                <a:solidFill>
                  <a:srgbClr val="000000"/>
                </a:solidFill>
                <a:effectLst/>
                <a:latin typeface="Helvetica" pitchFamily="2" charset="0"/>
              </a:rPr>
              <a:t>Abbreviations: </a:t>
            </a:r>
            <a:r>
              <a:rPr lang="en-GB" b="0">
                <a:solidFill>
                  <a:srgbClr val="000000"/>
                </a:solidFill>
                <a:effectLst/>
                <a:latin typeface="Helvetica" pitchFamily="2" charset="0"/>
              </a:rPr>
              <a:t>CI, confidence interval; DOACs, </a:t>
            </a:r>
            <a:r>
              <a:rPr lang="en-GB">
                <a:solidFill>
                  <a:srgbClr val="000000"/>
                </a:solidFill>
                <a:effectLst/>
                <a:latin typeface="Times New Roman" panose="02020603050405020304" pitchFamily="18" charset="0"/>
              </a:rPr>
              <a:t>direct oral anticoagulants</a:t>
            </a:r>
            <a:r>
              <a:rPr lang="en-GB" b="0">
                <a:solidFill>
                  <a:srgbClr val="000000"/>
                </a:solidFill>
                <a:effectLst/>
                <a:latin typeface="Helvetica" pitchFamily="2" charset="0"/>
              </a:rPr>
              <a:t>; GRADE, </a:t>
            </a:r>
            <a:r>
              <a:rPr lang="en-US"/>
              <a:t>Grading of Recommendations, Assessment, Development and Evaluation; </a:t>
            </a:r>
            <a:r>
              <a:rPr lang="en-GB" b="0">
                <a:solidFill>
                  <a:srgbClr val="000000"/>
                </a:solidFill>
                <a:effectLst/>
                <a:latin typeface="Helvetica" pitchFamily="2" charset="0"/>
              </a:rPr>
              <a:t>NVAF, </a:t>
            </a:r>
            <a:r>
              <a:rPr lang="en-GB">
                <a:solidFill>
                  <a:srgbClr val="000000"/>
                </a:solidFill>
                <a:effectLst/>
                <a:latin typeface="Times New Roman" panose="02020603050405020304" pitchFamily="18" charset="0"/>
              </a:rPr>
              <a:t>nonvalvular atrial fibrillation</a:t>
            </a:r>
            <a:r>
              <a:rPr lang="en-GB" b="0">
                <a:solidFill>
                  <a:srgbClr val="000000"/>
                </a:solidFill>
                <a:effectLst/>
                <a:latin typeface="Helvetica" pitchFamily="2" charset="0"/>
              </a:rPr>
              <a:t>; RR, risk ratio; TIA, </a:t>
            </a:r>
            <a:r>
              <a:rPr lang="en-GB">
                <a:solidFill>
                  <a:srgbClr val="000000"/>
                </a:solidFill>
                <a:effectLst/>
                <a:latin typeface="Times New Roman" panose="02020603050405020304" pitchFamily="18" charset="0"/>
              </a:rPr>
              <a:t>transient ischemic attack</a:t>
            </a:r>
            <a:r>
              <a:rPr lang="en-GB" b="0">
                <a:solidFill>
                  <a:srgbClr val="000000"/>
                </a:solidFill>
                <a:effectLst/>
                <a:latin typeface="Helvetica" pitchFamily="2" charset="0"/>
              </a:rPr>
              <a:t>. </a:t>
            </a: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ESOC2026A2195</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TIMING OF ANTICOAGULATION THERAPY IN PATIENTS WITH ACUTE ISCHEMIC STROKE AND ATRIAL FIBRILLATION: A GRADE-BASED EXPERT OPINION RECOMMENDATION.</a:t>
            </a:r>
          </a:p>
          <a:p>
            <a:endParaRPr lang="en-GB" b="1">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a:t>
            </a:r>
            <a:r>
              <a:rPr lang="en-GB">
                <a:solidFill>
                  <a:srgbClr val="000000"/>
                </a:solidFill>
                <a:effectLst/>
                <a:latin typeface="Times New Roman" panose="02020603050405020304" pitchFamily="18" charset="0"/>
              </a:rPr>
              <a:t> The optimal timing for initiating direct oral anticoagulants (DOACs) after acute ischemic stroke or transient ischemic attack (TIA) in patients with nonvalvular atrial fibrillation (NVAF) remains uncertain.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Objective:</a:t>
            </a:r>
            <a:r>
              <a:rPr lang="en-GB">
                <a:solidFill>
                  <a:srgbClr val="000000"/>
                </a:solidFill>
                <a:effectLst/>
                <a:latin typeface="Times New Roman" panose="02020603050405020304" pitchFamily="18" charset="0"/>
              </a:rPr>
              <a:t> To determine whether early initiation of DOACs is superior to delayed initiation in preventing new vascular events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r>
              <a:rPr lang="en-GB">
                <a:solidFill>
                  <a:srgbClr val="000000"/>
                </a:solidFill>
                <a:effectLst/>
                <a:latin typeface="Times New Roman" panose="02020603050405020304" pitchFamily="18" charset="0"/>
              </a:rPr>
              <a:t> This guideline was developed using the GRADE approach and includes a systematic review and meta-analysis of four randomized controlled trials (TIMING, ELAN, OPTIMAS, START) enrolling 6,664 patients. Outcomes were selected via Delphi consensus. Meta-analyses used random-effects models, with certainty of evidence rated per GRADE methodology.</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r>
              <a:rPr lang="en-GB">
                <a:solidFill>
                  <a:srgbClr val="000000"/>
                </a:solidFill>
                <a:effectLst/>
                <a:latin typeface="Times New Roman" panose="02020603050405020304" pitchFamily="18" charset="0"/>
              </a:rPr>
              <a:t> Early DOAC initiation was associated with a trend toward fewer recurrent ischemic events (RR 0.77, 95% CI 0.52–1.14) and thromboembolic events (RR 0.73, 95% CI 0.50–1.06), with no increase in symptomatic intracranial </a:t>
            </a:r>
            <a:r>
              <a:rPr lang="en-GB" err="1">
                <a:solidFill>
                  <a:srgbClr val="000000"/>
                </a:solidFill>
                <a:effectLst/>
                <a:latin typeface="Times New Roman" panose="02020603050405020304" pitchFamily="18" charset="0"/>
              </a:rPr>
              <a:t>hemorrhage</a:t>
            </a:r>
            <a:r>
              <a:rPr lang="en-GB">
                <a:solidFill>
                  <a:srgbClr val="000000"/>
                </a:solidFill>
                <a:effectLst/>
                <a:latin typeface="Times New Roman" panose="02020603050405020304" pitchFamily="18" charset="0"/>
              </a:rPr>
              <a:t> (RR 0.93, 95% CI 0.44–1.97) or major extracranial bleeding (RR 0.84, 95% CI 0.42–1.69). Certainty of evidence was low due to imprecision. An individual patient data meta-analysis from CATALYST collaboration further supported early treatment in patients with minor to moderate stroke.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Recommendations: </a:t>
            </a:r>
            <a:r>
              <a:rPr lang="en-GB">
                <a:solidFill>
                  <a:srgbClr val="000000"/>
                </a:solidFill>
                <a:effectLst/>
                <a:latin typeface="Times New Roman" panose="02020603050405020304" pitchFamily="18" charset="0"/>
              </a:rPr>
              <a:t>We recommend</a:t>
            </a:r>
            <a:r>
              <a:rPr lang="en-GB" b="1">
                <a:solidFill>
                  <a:srgbClr val="000000"/>
                </a:solidFill>
                <a:effectLst/>
                <a:latin typeface="Times New Roman" panose="02020603050405020304" pitchFamily="18" charset="0"/>
              </a:rPr>
              <a:t> </a:t>
            </a:r>
            <a:r>
              <a:rPr lang="en-GB">
                <a:solidFill>
                  <a:srgbClr val="000000"/>
                </a:solidFill>
                <a:effectLst/>
                <a:latin typeface="Times New Roman" panose="02020603050405020304" pitchFamily="18" charset="0"/>
              </a:rPr>
              <a:t>early DOAC initiation within 4 days in patients with minor to moderate stroke to prevent new vascular events. Early DOAC initiation over delayed treatment is indicated in patients with severe acute ischemic stroke to prevent new vascular events. </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a:t>
            </a:r>
            <a:r>
              <a:rPr lang="en-GB">
                <a:solidFill>
                  <a:srgbClr val="000000"/>
                </a:solidFill>
                <a:effectLst/>
                <a:latin typeface="Times New Roman" panose="02020603050405020304" pitchFamily="18" charset="0"/>
              </a:rPr>
              <a:t> Early DOAC initiation appears safe and potentially more effective than delayed treatment, supporting a shift toward earlier anticoagulation in selected patients with NVAF and recent ischemic stroke.</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22AD71D3-0D50-221B-DC0F-A95D08224E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88423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10CD752E-096B-7515-0851-A5EA45BC4C20}"/>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F3ED5199-3CF4-DD2F-2B3E-89FE4E4814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7DE36DC5-E6BA-1538-770A-57B20EA72B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866567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291FD751-34FC-660E-51F1-5B10E1EFE4F1}"/>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D3F2FC8D-C848-AF9C-F21E-99F160E42B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Ramon Luengo-Fernandez, Louise Silver, Peter Rothwell</a:t>
            </a:r>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BMT, </a:t>
            </a:r>
            <a:r>
              <a:rPr lang="en-GB">
                <a:solidFill>
                  <a:srgbClr val="000000"/>
                </a:solidFill>
                <a:effectLst/>
                <a:latin typeface="Times New Roman" panose="02020603050405020304" pitchFamily="18" charset="0"/>
              </a:rPr>
              <a:t>best medical treatment</a:t>
            </a:r>
            <a:r>
              <a:rPr lang="en-GB"/>
              <a:t>; CI, confidence interval; TIA, </a:t>
            </a:r>
            <a:r>
              <a:rPr lang="en-GB">
                <a:solidFill>
                  <a:srgbClr val="000000"/>
                </a:solidFill>
                <a:effectLst/>
                <a:latin typeface="Times New Roman" panose="02020603050405020304" pitchFamily="18" charset="0"/>
              </a:rPr>
              <a:t>transient ischemic attack ; </a:t>
            </a:r>
            <a:r>
              <a:rPr lang="en-GB" b="0">
                <a:solidFill>
                  <a:srgbClr val="000000"/>
                </a:solidFill>
                <a:effectLst/>
                <a:latin typeface="Times New Roman" panose="02020603050405020304" pitchFamily="18" charset="0"/>
              </a:rPr>
              <a:t>TOAST, </a:t>
            </a:r>
            <a:r>
              <a:rPr lang="en-GB" b="0" i="0" u="none" strike="noStrike">
                <a:solidFill>
                  <a:srgbClr val="0A0A0A"/>
                </a:solidFill>
                <a:effectLst/>
                <a:latin typeface="Google Sans"/>
              </a:rPr>
              <a:t>Trial of Org 10172 in Acute Stroke Treatment.</a:t>
            </a:r>
            <a:endParaRPr lang="en-GB" b="0"/>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ESOC2026A1255</a:t>
            </a:r>
          </a:p>
          <a:p>
            <a:endParaRPr lang="en-GB" b="1">
              <a:solidFill>
                <a:srgbClr val="000000"/>
              </a:solidFill>
              <a:effectLst/>
              <a:latin typeface="Times New Roman" panose="02020603050405020304" pitchFamily="18" charset="0"/>
            </a:endParaRPr>
          </a:p>
          <a:p>
            <a:r>
              <a:rPr lang="en-GB" b="1">
                <a:solidFill>
                  <a:srgbClr val="000000"/>
                </a:solidFill>
                <a:effectLst/>
                <a:latin typeface="Helvetica" pitchFamily="2" charset="0"/>
              </a:rPr>
              <a:t>Abstract Title: HEALTH AND SOCIAL CARE COSTS OF RECURRENT STROKE: LONG-TERM FOLLOW-UP OF A POPULATION-BASED COHORT</a:t>
            </a:r>
          </a:p>
          <a:p>
            <a:endParaRPr lang="en-GB" b="1">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Improved life-expectancy after TIA/stroke has increased the patient-years lived at risk of recurrent stroke. There are few reliable data on recurrence rates on current best medical treatment (BMT) or on the long-term impact on care costs. We aimed to quantify the long-term cost burden of recurrent stroke after an initial TIA or stroke.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In a UK population-based incidence cohort (04/2002–03/2020), all patients with first-in-study stroke/TIA were given guideline-based secondary prevention and followed to 5-years or prior death. Recurrent stroke was identified by face-to-face follow-up and other multiple overlapping methods. Data on health and residential care resource were supplemented by national record linkage and costed using English reference costs. The incremental effect of recurrent stroke was assessed using panel multivariable fixed-effects regression, adjusted by survival obtained through time varying covariate Cox-regression.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Among 3,159 stroke and 2,007 TIA patients, 434(14%) and 236(12%) respectively experienced ≥1 recurrent stroke within 5-years. Without recurrent stroke, 5-year hospital costs averaged €17,233 (95%CI=16,443–17,982) after an initial stroke and €12,032 (11,212-12,913) after an initial TIA. Each recurrent stroke increased hospital costs by €6,124 (2,150-11,573;p&lt;0.001) and €9,532 (3,765-14,752,p&lt;0.001), respectively and total hospital/residential care costs by €13,235 (3,901–26,536;p&lt;0.001) and €20,154 (6,633-32,487;p&lt;0.001) respectively. Further analyses by TOAST subtype, stroke severity, age, high-risk TIA, and other characteristics will be presented.</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The costs of recurrent stroke on current BMT remain substantial, highlighting the economic case for further investment in secondary prevention.</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500C9CDE-8B30-B409-2AA9-FC1E2CCD25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85985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207EDBAC-4662-6956-111C-0FEAEBE64CF8}"/>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5AB88189-0C77-0680-83A7-EB8EEE59F0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Ramon Luengo-Fernandez, Louise Silver, Peter Rothwell</a:t>
            </a:r>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BMT, </a:t>
            </a:r>
            <a:r>
              <a:rPr lang="en-GB">
                <a:solidFill>
                  <a:srgbClr val="000000"/>
                </a:solidFill>
                <a:effectLst/>
                <a:latin typeface="Times New Roman" panose="02020603050405020304" pitchFamily="18" charset="0"/>
              </a:rPr>
              <a:t>best medical treatment</a:t>
            </a:r>
            <a:r>
              <a:rPr lang="en-GB"/>
              <a:t>; CI, confidence interval; TIA, </a:t>
            </a:r>
            <a:r>
              <a:rPr lang="en-GB">
                <a:solidFill>
                  <a:srgbClr val="000000"/>
                </a:solidFill>
                <a:effectLst/>
                <a:latin typeface="Times New Roman" panose="02020603050405020304" pitchFamily="18" charset="0"/>
              </a:rPr>
              <a:t>transient ischemic attack ; </a:t>
            </a:r>
            <a:r>
              <a:rPr lang="en-GB" b="0">
                <a:solidFill>
                  <a:srgbClr val="000000"/>
                </a:solidFill>
                <a:effectLst/>
                <a:latin typeface="Times New Roman" panose="02020603050405020304" pitchFamily="18" charset="0"/>
              </a:rPr>
              <a:t>TOAST, </a:t>
            </a:r>
            <a:r>
              <a:rPr lang="en-GB" b="0" i="0" u="none" strike="noStrike">
                <a:solidFill>
                  <a:srgbClr val="0A0A0A"/>
                </a:solidFill>
                <a:effectLst/>
                <a:latin typeface="Google Sans"/>
              </a:rPr>
              <a:t>Trial of Org 10172 in Acute Stroke Treatment.</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ESOC2026A1255</a:t>
            </a:r>
          </a:p>
          <a:p>
            <a:endParaRPr lang="en-GB" b="1">
              <a:solidFill>
                <a:srgbClr val="000000"/>
              </a:solidFill>
              <a:effectLst/>
              <a:latin typeface="Times New Roman" panose="02020603050405020304" pitchFamily="18" charset="0"/>
            </a:endParaRPr>
          </a:p>
          <a:p>
            <a:r>
              <a:rPr lang="en-GB" b="1">
                <a:solidFill>
                  <a:srgbClr val="000000"/>
                </a:solidFill>
                <a:effectLst/>
                <a:latin typeface="Helvetica" pitchFamily="2" charset="0"/>
              </a:rPr>
              <a:t>Abstract Title: HEALTH AND SOCIAL CARE COSTS OF RECURRENT STROKE: LONG-TERM FOLLOW-UP OF A POPULATION-BASED COHORT</a:t>
            </a:r>
          </a:p>
          <a:p>
            <a:endParaRPr lang="en-GB" b="1">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Improved life-expectancy after TIA/stroke has increased the patient-years lived at risk of recurrent stroke. There are few reliable data on recurrence rates on current best medical treatment (BMT) or on the long-term impact on care costs. We aimed to quantify the long-term cost burden of recurrent stroke after an initial TIA or stroke.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In a UK population-based incidence cohort (04/2002–03/2020), all patients with first-in-study stroke/TIA were given guideline-based secondary prevention and followed to 5-years or prior death. Recurrent stroke was identified by face-to-face follow-up and other multiple overlapping methods. Data on health and residential care resource were supplemented by national record linkage and costed using English reference costs. The incremental effect of recurrent stroke was assessed using panel multivariable fixed-effects regression, adjusted by survival obtained through time varying covariate Cox-regression.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Among 3,159 stroke and 2,007 TIA patients, 434(14%) and 236(12%) respectively experienced ≥1 recurrent stroke within 5-years. Without recurrent stroke, 5-year hospital costs averaged €17,233 (95%CI=16,443–17,982) after an initial stroke and €12,032 (11,212-12,913) after an initial TIA. Each recurrent stroke increased hospital costs by €6,124 (2,150-11,573;p&lt;0.001) and €9,532 (3,765-14,752,p&lt;0.001), respectively and total hospital/residential care costs by €13,235 (3,901–26,536;p&lt;0.001) and €20,154 (6,633-32,487;p&lt;0.001) respectively. Further analyses by TOAST subtype, stroke severity, age, high-risk TIA, and other characteristics will be presented.</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The costs of recurrent stroke on current BMT remain substantial, highlighting the economic case for further investment in secondary prevention.</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0872D377-C028-D55C-4FC5-3636CC6848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468227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4E55E1C-DDC1-CC96-1B81-80C5E6DB3B0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9BC1FDC1-6538-7968-57D9-D19D648A4B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err="1">
                <a:solidFill>
                  <a:srgbClr val="000000"/>
                </a:solidFill>
                <a:effectLst/>
                <a:latin typeface="Helvetica" pitchFamily="2" charset="0"/>
              </a:rPr>
              <a:t>Seunghan</a:t>
            </a:r>
            <a:r>
              <a:rPr lang="en-GB">
                <a:solidFill>
                  <a:srgbClr val="000000"/>
                </a:solidFill>
                <a:effectLst/>
                <a:latin typeface="Helvetica" pitchFamily="2" charset="0"/>
              </a:rPr>
              <a:t> </a:t>
            </a:r>
            <a:r>
              <a:rPr lang="en-GB" err="1">
                <a:solidFill>
                  <a:srgbClr val="000000"/>
                </a:solidFill>
                <a:effectLst/>
                <a:latin typeface="Helvetica" pitchFamily="2" charset="0"/>
              </a:rPr>
              <a:t>Yeom</a:t>
            </a:r>
            <a:r>
              <a:rPr lang="en-GB">
                <a:solidFill>
                  <a:srgbClr val="000000"/>
                </a:solidFill>
                <a:effectLst/>
                <a:latin typeface="Helvetica" pitchFamily="2" charset="0"/>
              </a:rPr>
              <a:t>, Wi-Sun Ryu, </a:t>
            </a:r>
            <a:r>
              <a:rPr lang="en-GB" err="1">
                <a:solidFill>
                  <a:srgbClr val="000000"/>
                </a:solidFill>
                <a:effectLst/>
                <a:latin typeface="Helvetica" pitchFamily="2" charset="0"/>
              </a:rPr>
              <a:t>Myungjae</a:t>
            </a:r>
            <a:r>
              <a:rPr lang="en-GB">
                <a:solidFill>
                  <a:srgbClr val="000000"/>
                </a:solidFill>
                <a:effectLst/>
                <a:latin typeface="Helvetica" pitchFamily="2" charset="0"/>
              </a:rPr>
              <a:t> Lee, </a:t>
            </a:r>
            <a:r>
              <a:rPr lang="en-GB" err="1">
                <a:solidFill>
                  <a:srgbClr val="000000"/>
                </a:solidFill>
                <a:effectLst/>
                <a:latin typeface="Helvetica" pitchFamily="2" charset="0"/>
              </a:rPr>
              <a:t>Dongmin</a:t>
            </a:r>
            <a:r>
              <a:rPr lang="en-GB">
                <a:solidFill>
                  <a:srgbClr val="000000"/>
                </a:solidFill>
                <a:effectLst/>
                <a:latin typeface="Helvetica" pitchFamily="2" charset="0"/>
              </a:rPr>
              <a:t> Kim, </a:t>
            </a:r>
            <a:r>
              <a:rPr lang="en-GB" err="1">
                <a:solidFill>
                  <a:srgbClr val="000000"/>
                </a:solidFill>
                <a:effectLst/>
                <a:latin typeface="Helvetica" pitchFamily="2" charset="0"/>
              </a:rPr>
              <a:t>Gihun</a:t>
            </a:r>
            <a:r>
              <a:rPr lang="en-GB">
                <a:solidFill>
                  <a:srgbClr val="000000"/>
                </a:solidFill>
                <a:effectLst/>
                <a:latin typeface="Helvetica" pitchFamily="2" charset="0"/>
              </a:rPr>
              <a:t> Park, Leonard </a:t>
            </a:r>
            <a:r>
              <a:rPr lang="en-GB" err="1">
                <a:solidFill>
                  <a:srgbClr val="000000"/>
                </a:solidFill>
                <a:effectLst/>
                <a:latin typeface="Helvetica" pitchFamily="2" charset="0"/>
              </a:rPr>
              <a:t>Sunwoo</a:t>
            </a:r>
            <a:r>
              <a:rPr lang="en-GB">
                <a:solidFill>
                  <a:srgbClr val="000000"/>
                </a:solidFill>
                <a:effectLst/>
                <a:latin typeface="Helvetica" pitchFamily="2" charset="0"/>
              </a:rPr>
              <a:t>, Chi Kyung Kim, </a:t>
            </a:r>
            <a:r>
              <a:rPr lang="en-GB" err="1">
                <a:solidFill>
                  <a:srgbClr val="000000"/>
                </a:solidFill>
                <a:effectLst/>
                <a:latin typeface="Helvetica" pitchFamily="2" charset="0"/>
              </a:rPr>
              <a:t>Beom</a:t>
            </a:r>
            <a:r>
              <a:rPr lang="en-GB">
                <a:solidFill>
                  <a:srgbClr val="000000"/>
                </a:solidFill>
                <a:effectLst/>
                <a:latin typeface="Helvetica" pitchFamily="2" charset="0"/>
              </a:rPr>
              <a:t> Joon Kim</a:t>
            </a:r>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CBIs, </a:t>
            </a:r>
            <a:r>
              <a:rPr lang="en-GB">
                <a:solidFill>
                  <a:srgbClr val="000000"/>
                </a:solidFill>
                <a:effectLst/>
                <a:latin typeface="Times New Roman" panose="02020603050405020304" pitchFamily="18" charset="0"/>
              </a:rPr>
              <a:t>covert brain infarcts</a:t>
            </a:r>
            <a:r>
              <a:rPr lang="en-GB"/>
              <a:t>; CE, </a:t>
            </a:r>
            <a:r>
              <a:rPr lang="en-GB" err="1">
                <a:solidFill>
                  <a:srgbClr val="000000"/>
                </a:solidFill>
                <a:effectLst/>
                <a:latin typeface="Times New Roman" panose="02020603050405020304" pitchFamily="18" charset="0"/>
              </a:rPr>
              <a:t>cardioembolism</a:t>
            </a:r>
            <a:r>
              <a:rPr lang="en-GB"/>
              <a:t>; CT, </a:t>
            </a:r>
            <a:r>
              <a:rPr lang="en-US"/>
              <a:t>computed tomography</a:t>
            </a:r>
            <a:r>
              <a:rPr lang="en-GB"/>
              <a:t>; LAA, </a:t>
            </a:r>
            <a:r>
              <a:rPr lang="en-GB">
                <a:solidFill>
                  <a:srgbClr val="000000"/>
                </a:solidFill>
                <a:effectLst/>
                <a:latin typeface="Times New Roman" panose="02020603050405020304" pitchFamily="18" charset="0"/>
              </a:rPr>
              <a:t>large-artery atherosclerosis</a:t>
            </a:r>
            <a:r>
              <a:rPr lang="en-GB"/>
              <a:t>; </a:t>
            </a:r>
            <a:r>
              <a:rPr lang="en-GB" err="1"/>
              <a:t>mRS</a:t>
            </a:r>
            <a:r>
              <a:rPr lang="en-GB"/>
              <a:t>, </a:t>
            </a:r>
            <a:r>
              <a:rPr lang="en-GB">
                <a:solidFill>
                  <a:srgbClr val="000000"/>
                </a:solidFill>
                <a:effectLst/>
                <a:latin typeface="Times New Roman" panose="02020603050405020304" pitchFamily="18" charset="0"/>
              </a:rPr>
              <a:t>modified Rankin Scale; </a:t>
            </a:r>
            <a:r>
              <a:rPr lang="en-GB" b="0">
                <a:solidFill>
                  <a:srgbClr val="000000"/>
                </a:solidFill>
                <a:effectLst/>
                <a:latin typeface="Times New Roman" panose="02020603050405020304" pitchFamily="18" charset="0"/>
              </a:rPr>
              <a:t>NCCT, </a:t>
            </a:r>
            <a:r>
              <a:rPr lang="en-GB" b="0" err="1">
                <a:solidFill>
                  <a:srgbClr val="000000"/>
                </a:solidFill>
                <a:effectLst/>
                <a:latin typeface="Times New Roman" panose="02020603050405020304" pitchFamily="18" charset="0"/>
              </a:rPr>
              <a:t>noncontrast</a:t>
            </a:r>
            <a:r>
              <a:rPr lang="en-GB" b="0">
                <a:solidFill>
                  <a:srgbClr val="000000"/>
                </a:solidFill>
                <a:effectLst/>
                <a:latin typeface="Times New Roman" panose="02020603050405020304" pitchFamily="18" charset="0"/>
              </a:rPr>
              <a:t> </a:t>
            </a:r>
            <a:r>
              <a:rPr lang="en-GB" b="0" i="0" u="none" strike="noStrike">
                <a:solidFill>
                  <a:srgbClr val="0A0A0A"/>
                </a:solidFill>
                <a:effectLst/>
                <a:latin typeface="Google Sans"/>
              </a:rPr>
              <a:t>computed tomography</a:t>
            </a:r>
            <a:r>
              <a:rPr lang="en-GB" b="0" i="0" u="none" strike="noStrike">
                <a:solidFill>
                  <a:srgbClr val="000000"/>
                </a:solidFill>
                <a:effectLst/>
                <a:latin typeface="Times New Roman" panose="02020603050405020304" pitchFamily="18" charset="0"/>
              </a:rPr>
              <a:t>.</a:t>
            </a:r>
            <a:r>
              <a:rPr lang="en-GB" b="0">
                <a:solidFill>
                  <a:srgbClr val="000000"/>
                </a:solidFill>
                <a:effectLst/>
                <a:latin typeface="Times New Roman" panose="02020603050405020304" pitchFamily="18" charset="0"/>
              </a:rPr>
              <a:t> </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ESOC2026A259</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COVERT SENTINEL INFARCTS ON NONCONTRAST CT: A HIGH-RISK CLINICAL SYNDROME PREDICTING STROKE ETIOLOGY AND OUTCOME</a:t>
            </a:r>
          </a:p>
          <a:p>
            <a:endParaRPr lang="en-GB" b="1">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endParaRPr lang="en-GB"/>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Non-lacunar covert brain infarcts (CBIs) on </a:t>
            </a:r>
            <a:r>
              <a:rPr lang="en-GB" err="1">
                <a:solidFill>
                  <a:srgbClr val="000000"/>
                </a:solidFill>
                <a:effectLst/>
                <a:latin typeface="Times New Roman" panose="02020603050405020304" pitchFamily="18" charset="0"/>
              </a:rPr>
              <a:t>noncontrast</a:t>
            </a:r>
            <a:r>
              <a:rPr lang="en-GB">
                <a:solidFill>
                  <a:srgbClr val="000000"/>
                </a:solidFill>
                <a:effectLst/>
                <a:latin typeface="Times New Roman" panose="02020603050405020304" pitchFamily="18" charset="0"/>
              </a:rPr>
              <a:t> CT (NCCT) are frequently overlooked due to subtle hypoattenuation and unclear clinical implication, yet they often indicate high-risk </a:t>
            </a:r>
            <a:r>
              <a:rPr lang="en-GB" err="1">
                <a:solidFill>
                  <a:srgbClr val="000000"/>
                </a:solidFill>
                <a:effectLst/>
                <a:latin typeface="Times New Roman" panose="02020603050405020304" pitchFamily="18" charset="0"/>
              </a:rPr>
              <a:t>etiologies</a:t>
            </a:r>
            <a:r>
              <a:rPr lang="en-GB">
                <a:solidFill>
                  <a:srgbClr val="000000"/>
                </a:solidFill>
                <a:effectLst/>
                <a:latin typeface="Times New Roman" panose="02020603050405020304" pitchFamily="18" charset="0"/>
              </a:rPr>
              <a:t> such as large-artery atherosclerosis (LAA) or </a:t>
            </a:r>
            <a:r>
              <a:rPr lang="en-GB" err="1">
                <a:solidFill>
                  <a:srgbClr val="000000"/>
                </a:solidFill>
                <a:effectLst/>
                <a:latin typeface="Times New Roman" panose="02020603050405020304" pitchFamily="18" charset="0"/>
              </a:rPr>
              <a:t>cardioembolism</a:t>
            </a:r>
            <a:r>
              <a:rPr lang="en-GB">
                <a:solidFill>
                  <a:srgbClr val="000000"/>
                </a:solidFill>
                <a:effectLst/>
                <a:latin typeface="Times New Roman" panose="02020603050405020304" pitchFamily="18" charset="0"/>
              </a:rPr>
              <a:t> (CE). We investigated the clinical-etiological significance of non-lacunar CBIs and developed a deep learning–based model for automated detection.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We </a:t>
            </a:r>
            <a:r>
              <a:rPr lang="en-GB" err="1">
                <a:solidFill>
                  <a:srgbClr val="000000"/>
                </a:solidFill>
                <a:effectLst/>
                <a:latin typeface="Times New Roman" panose="02020603050405020304" pitchFamily="18" charset="0"/>
              </a:rPr>
              <a:t>analyzed</a:t>
            </a:r>
            <a:r>
              <a:rPr lang="en-GB">
                <a:solidFill>
                  <a:srgbClr val="000000"/>
                </a:solidFill>
                <a:effectLst/>
                <a:latin typeface="Times New Roman" panose="02020603050405020304" pitchFamily="18" charset="0"/>
              </a:rPr>
              <a:t> 628 patients with first-ever symptomatic ischemic stroke from a retrospective </a:t>
            </a:r>
            <a:r>
              <a:rPr lang="en-GB" err="1">
                <a:solidFill>
                  <a:srgbClr val="000000"/>
                </a:solidFill>
                <a:effectLst/>
                <a:latin typeface="Times New Roman" panose="02020603050405020304" pitchFamily="18" charset="0"/>
              </a:rPr>
              <a:t>multicenter</a:t>
            </a:r>
            <a:r>
              <a:rPr lang="en-GB">
                <a:solidFill>
                  <a:srgbClr val="000000"/>
                </a:solidFill>
                <a:effectLst/>
                <a:latin typeface="Times New Roman" panose="02020603050405020304" pitchFamily="18" charset="0"/>
              </a:rPr>
              <a:t> registry. We compared baseline characteristics, stroke </a:t>
            </a:r>
            <a:r>
              <a:rPr lang="en-GB" err="1">
                <a:solidFill>
                  <a:srgbClr val="000000"/>
                </a:solidFill>
                <a:effectLst/>
                <a:latin typeface="Times New Roman" panose="02020603050405020304" pitchFamily="18" charset="0"/>
              </a:rPr>
              <a:t>etiology</a:t>
            </a:r>
            <a:r>
              <a:rPr lang="en-GB">
                <a:solidFill>
                  <a:srgbClr val="000000"/>
                </a:solidFill>
                <a:effectLst/>
                <a:latin typeface="Times New Roman" panose="02020603050405020304" pitchFamily="18" charset="0"/>
              </a:rPr>
              <a:t>, and 3-month modified Rankin Scale (</a:t>
            </a:r>
            <a:r>
              <a:rPr lang="en-GB" err="1">
                <a:solidFill>
                  <a:srgbClr val="000000"/>
                </a:solidFill>
                <a:effectLst/>
                <a:latin typeface="Times New Roman" panose="02020603050405020304" pitchFamily="18" charset="0"/>
              </a:rPr>
              <a:t>mRS</a:t>
            </a:r>
            <a:r>
              <a:rPr lang="en-GB">
                <a:solidFill>
                  <a:srgbClr val="000000"/>
                </a:solidFill>
                <a:effectLst/>
                <a:latin typeface="Times New Roman" panose="02020603050405020304" pitchFamily="18" charset="0"/>
              </a:rPr>
              <a:t>) scores between patients with and without non-lacunar CBIs. Non-lacunar CBIs were subtyped as LAA- or CE-related to evaluate etiological concordance with the index stroke. A deep learning model was developed using a separate cohort (n=758) and validated in three independent external cohorts (n=1,680).</a:t>
            </a:r>
          </a:p>
          <a:p>
            <a:pPr marL="0" lvl="0" indent="0" algn="l" rtl="0">
              <a:spcBef>
                <a:spcPts val="0"/>
              </a:spcBef>
              <a:spcAft>
                <a:spcPts val="0"/>
              </a:spcAft>
              <a:buNone/>
            </a:pPr>
            <a:endParaRPr lang="en-GB"/>
          </a:p>
          <a:p>
            <a:pPr marL="0" lvl="0" indent="0" algn="l" rtl="0">
              <a:spcBef>
                <a:spcPts val="0"/>
              </a:spcBef>
              <a:spcAft>
                <a:spcPts val="0"/>
              </a:spcAft>
              <a:buNone/>
            </a:pPr>
            <a:r>
              <a:rPr lang="en-GB" b="1"/>
              <a:t>Results:</a:t>
            </a:r>
          </a:p>
          <a:p>
            <a:r>
              <a:rPr lang="en-GB">
                <a:solidFill>
                  <a:srgbClr val="000000"/>
                </a:solidFill>
                <a:effectLst/>
                <a:latin typeface="Times New Roman" panose="02020603050405020304" pitchFamily="18" charset="0"/>
              </a:rPr>
              <a:t>Non-lacunar CBIs were identified in 13.5% (85/628) of patients. Their presence was associated with older age (75 vs 70 years;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=0.014), atrial fibrillation (34.1% vs 17.5%;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=0.002) and arterial occlusion (14.6% vs 7.0%;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=0.004). Etiological concordance was substantial: 48.5% of LAA-related CBIs matched a symptomatic LAA stroke, and 46.2% of CE-related CBIs matched a symptomatic CE stroke. Patients with non-lacunar CBIs had worse 3-month outcomes (</a:t>
            </a:r>
            <a:r>
              <a:rPr lang="en-GB" err="1">
                <a:solidFill>
                  <a:srgbClr val="000000"/>
                </a:solidFill>
                <a:effectLst/>
                <a:latin typeface="Times New Roman" panose="02020603050405020304" pitchFamily="18" charset="0"/>
              </a:rPr>
              <a:t>mRS</a:t>
            </a:r>
            <a:r>
              <a:rPr lang="en-GB">
                <a:solidFill>
                  <a:srgbClr val="000000"/>
                </a:solidFill>
                <a:effectLst/>
                <a:latin typeface="Times New Roman" panose="02020603050405020304" pitchFamily="18" charset="0"/>
              </a:rPr>
              <a:t>&lt;3: 51.8% vs. 73.1%; adjusted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=0.002) and impaired recovery trajectories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&lt;0.001). The detection model achieved sensitivities 0.722–0.755 and specificities 0.797–0.932 across validation cohorts.</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Non-lacunar CBIs on NCCT serve as sentinel markers showing high rate of etiological concordance with future devastating strokes and associated with poorer outcomes. An NCCT-based deep learning model shows robust generalization, enabling early identification and etiologic work-up.</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FC0CB16B-C77B-2A2F-81D9-507526F03F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703409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471F62D7-3ABD-010B-50C2-A9487AAC1A18}"/>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1C8E055-D47C-BB8F-5615-7F05C953F0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err="1">
                <a:solidFill>
                  <a:srgbClr val="000000"/>
                </a:solidFill>
                <a:effectLst/>
                <a:latin typeface="Helvetica" pitchFamily="2" charset="0"/>
              </a:rPr>
              <a:t>Seunghan</a:t>
            </a:r>
            <a:r>
              <a:rPr lang="en-GB">
                <a:solidFill>
                  <a:srgbClr val="000000"/>
                </a:solidFill>
                <a:effectLst/>
                <a:latin typeface="Helvetica" pitchFamily="2" charset="0"/>
              </a:rPr>
              <a:t> </a:t>
            </a:r>
            <a:r>
              <a:rPr lang="en-GB" err="1">
                <a:solidFill>
                  <a:srgbClr val="000000"/>
                </a:solidFill>
                <a:effectLst/>
                <a:latin typeface="Helvetica" pitchFamily="2" charset="0"/>
              </a:rPr>
              <a:t>Yeom</a:t>
            </a:r>
            <a:r>
              <a:rPr lang="en-GB">
                <a:solidFill>
                  <a:srgbClr val="000000"/>
                </a:solidFill>
                <a:effectLst/>
                <a:latin typeface="Helvetica" pitchFamily="2" charset="0"/>
              </a:rPr>
              <a:t>, Wi-Sun Ryu, </a:t>
            </a:r>
            <a:r>
              <a:rPr lang="en-GB" err="1">
                <a:solidFill>
                  <a:srgbClr val="000000"/>
                </a:solidFill>
                <a:effectLst/>
                <a:latin typeface="Helvetica" pitchFamily="2" charset="0"/>
              </a:rPr>
              <a:t>Myungjae</a:t>
            </a:r>
            <a:r>
              <a:rPr lang="en-GB">
                <a:solidFill>
                  <a:srgbClr val="000000"/>
                </a:solidFill>
                <a:effectLst/>
                <a:latin typeface="Helvetica" pitchFamily="2" charset="0"/>
              </a:rPr>
              <a:t> Lee, </a:t>
            </a:r>
            <a:r>
              <a:rPr lang="en-GB" err="1">
                <a:solidFill>
                  <a:srgbClr val="000000"/>
                </a:solidFill>
                <a:effectLst/>
                <a:latin typeface="Helvetica" pitchFamily="2" charset="0"/>
              </a:rPr>
              <a:t>Dongmin</a:t>
            </a:r>
            <a:r>
              <a:rPr lang="en-GB">
                <a:solidFill>
                  <a:srgbClr val="000000"/>
                </a:solidFill>
                <a:effectLst/>
                <a:latin typeface="Helvetica" pitchFamily="2" charset="0"/>
              </a:rPr>
              <a:t> Kim, </a:t>
            </a:r>
            <a:r>
              <a:rPr lang="en-GB" err="1">
                <a:solidFill>
                  <a:srgbClr val="000000"/>
                </a:solidFill>
                <a:effectLst/>
                <a:latin typeface="Helvetica" pitchFamily="2" charset="0"/>
              </a:rPr>
              <a:t>Gihun</a:t>
            </a:r>
            <a:r>
              <a:rPr lang="en-GB">
                <a:solidFill>
                  <a:srgbClr val="000000"/>
                </a:solidFill>
                <a:effectLst/>
                <a:latin typeface="Helvetica" pitchFamily="2" charset="0"/>
              </a:rPr>
              <a:t> Park, Leonard </a:t>
            </a:r>
            <a:r>
              <a:rPr lang="en-GB" err="1">
                <a:solidFill>
                  <a:srgbClr val="000000"/>
                </a:solidFill>
                <a:effectLst/>
                <a:latin typeface="Helvetica" pitchFamily="2" charset="0"/>
              </a:rPr>
              <a:t>Sunwoo</a:t>
            </a:r>
            <a:r>
              <a:rPr lang="en-GB">
                <a:solidFill>
                  <a:srgbClr val="000000"/>
                </a:solidFill>
                <a:effectLst/>
                <a:latin typeface="Helvetica" pitchFamily="2" charset="0"/>
              </a:rPr>
              <a:t>, Chi Kyung Kim, </a:t>
            </a:r>
            <a:r>
              <a:rPr lang="en-GB" err="1">
                <a:solidFill>
                  <a:srgbClr val="000000"/>
                </a:solidFill>
                <a:effectLst/>
                <a:latin typeface="Helvetica" pitchFamily="2" charset="0"/>
              </a:rPr>
              <a:t>Beom</a:t>
            </a:r>
            <a:r>
              <a:rPr lang="en-GB">
                <a:solidFill>
                  <a:srgbClr val="000000"/>
                </a:solidFill>
                <a:effectLst/>
                <a:latin typeface="Helvetica" pitchFamily="2" charset="0"/>
              </a:rPr>
              <a:t> Joon Kim</a:t>
            </a:r>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CBIs, </a:t>
            </a:r>
            <a:r>
              <a:rPr lang="en-GB">
                <a:solidFill>
                  <a:srgbClr val="000000"/>
                </a:solidFill>
                <a:effectLst/>
                <a:latin typeface="Times New Roman" panose="02020603050405020304" pitchFamily="18" charset="0"/>
              </a:rPr>
              <a:t>covert brain infarcts</a:t>
            </a:r>
            <a:r>
              <a:rPr lang="en-GB"/>
              <a:t>; CE, </a:t>
            </a:r>
            <a:r>
              <a:rPr lang="en-GB" err="1">
                <a:solidFill>
                  <a:srgbClr val="000000"/>
                </a:solidFill>
                <a:effectLst/>
                <a:latin typeface="Times New Roman" panose="02020603050405020304" pitchFamily="18" charset="0"/>
              </a:rPr>
              <a:t>cardioembolism</a:t>
            </a:r>
            <a:r>
              <a:rPr lang="en-GB"/>
              <a:t>; CT, </a:t>
            </a:r>
            <a:r>
              <a:rPr lang="en-US"/>
              <a:t>computed tomography</a:t>
            </a:r>
            <a:r>
              <a:rPr lang="en-GB"/>
              <a:t>; LAA, </a:t>
            </a:r>
            <a:r>
              <a:rPr lang="en-GB">
                <a:solidFill>
                  <a:srgbClr val="000000"/>
                </a:solidFill>
                <a:effectLst/>
                <a:latin typeface="Times New Roman" panose="02020603050405020304" pitchFamily="18" charset="0"/>
              </a:rPr>
              <a:t>large-artery atherosclerosis</a:t>
            </a:r>
            <a:r>
              <a:rPr lang="en-GB"/>
              <a:t>; </a:t>
            </a:r>
            <a:r>
              <a:rPr lang="en-GB" err="1"/>
              <a:t>mRS</a:t>
            </a:r>
            <a:r>
              <a:rPr lang="en-GB"/>
              <a:t>, </a:t>
            </a:r>
            <a:r>
              <a:rPr lang="en-GB">
                <a:solidFill>
                  <a:srgbClr val="000000"/>
                </a:solidFill>
                <a:effectLst/>
                <a:latin typeface="Times New Roman" panose="02020603050405020304" pitchFamily="18" charset="0"/>
              </a:rPr>
              <a:t>modified Rankin Scale; </a:t>
            </a:r>
            <a:r>
              <a:rPr lang="en-GB" b="0">
                <a:solidFill>
                  <a:srgbClr val="000000"/>
                </a:solidFill>
                <a:effectLst/>
                <a:latin typeface="Times New Roman" panose="02020603050405020304" pitchFamily="18" charset="0"/>
              </a:rPr>
              <a:t>NCCT, </a:t>
            </a:r>
            <a:r>
              <a:rPr lang="en-GB" b="0" err="1">
                <a:solidFill>
                  <a:srgbClr val="000000"/>
                </a:solidFill>
                <a:effectLst/>
                <a:latin typeface="Times New Roman" panose="02020603050405020304" pitchFamily="18" charset="0"/>
              </a:rPr>
              <a:t>noncontrast</a:t>
            </a:r>
            <a:r>
              <a:rPr lang="en-GB" b="0">
                <a:solidFill>
                  <a:srgbClr val="000000"/>
                </a:solidFill>
                <a:effectLst/>
                <a:latin typeface="Times New Roman" panose="02020603050405020304" pitchFamily="18" charset="0"/>
              </a:rPr>
              <a:t> </a:t>
            </a:r>
            <a:r>
              <a:rPr lang="en-GB" b="0" i="0" u="none" strike="noStrike">
                <a:solidFill>
                  <a:srgbClr val="0A0A0A"/>
                </a:solidFill>
                <a:effectLst/>
                <a:latin typeface="Google Sans"/>
              </a:rPr>
              <a:t>computed tomography</a:t>
            </a:r>
            <a:r>
              <a:rPr lang="en-GB" b="0" i="0" u="none" strike="noStrike">
                <a:solidFill>
                  <a:srgbClr val="000000"/>
                </a:solidFill>
                <a:effectLst/>
                <a:latin typeface="Times New Roman" panose="02020603050405020304" pitchFamily="18" charset="0"/>
              </a:rPr>
              <a:t>.</a:t>
            </a:r>
            <a:r>
              <a:rPr lang="en-GB" b="0">
                <a:solidFill>
                  <a:srgbClr val="000000"/>
                </a:solidFill>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ESOC2026A259</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COVERT SENTINEL INFARCTS ON NONCONTRAST CT: A HIGH-RISK CLINICAL SYNDROME PREDICTING STROKE ETIOLOGY AND OUTCOME</a:t>
            </a:r>
          </a:p>
          <a:p>
            <a:endParaRPr lang="en-GB" b="1">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endParaRPr lang="en-GB"/>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Non-lacunar covert brain infarcts (CBIs) on </a:t>
            </a:r>
            <a:r>
              <a:rPr lang="en-GB" err="1">
                <a:solidFill>
                  <a:srgbClr val="000000"/>
                </a:solidFill>
                <a:effectLst/>
                <a:latin typeface="Times New Roman" panose="02020603050405020304" pitchFamily="18" charset="0"/>
              </a:rPr>
              <a:t>noncontrast</a:t>
            </a:r>
            <a:r>
              <a:rPr lang="en-GB">
                <a:solidFill>
                  <a:srgbClr val="000000"/>
                </a:solidFill>
                <a:effectLst/>
                <a:latin typeface="Times New Roman" panose="02020603050405020304" pitchFamily="18" charset="0"/>
              </a:rPr>
              <a:t> CT (NCCT) are frequently overlooked due to subtle hypoattenuation and unclear clinical implication, yet they often indicate high-risk </a:t>
            </a:r>
            <a:r>
              <a:rPr lang="en-GB" err="1">
                <a:solidFill>
                  <a:srgbClr val="000000"/>
                </a:solidFill>
                <a:effectLst/>
                <a:latin typeface="Times New Roman" panose="02020603050405020304" pitchFamily="18" charset="0"/>
              </a:rPr>
              <a:t>etiologies</a:t>
            </a:r>
            <a:r>
              <a:rPr lang="en-GB">
                <a:solidFill>
                  <a:srgbClr val="000000"/>
                </a:solidFill>
                <a:effectLst/>
                <a:latin typeface="Times New Roman" panose="02020603050405020304" pitchFamily="18" charset="0"/>
              </a:rPr>
              <a:t> such as large-artery atherosclerosis (LAA) or </a:t>
            </a:r>
            <a:r>
              <a:rPr lang="en-GB" err="1">
                <a:solidFill>
                  <a:srgbClr val="000000"/>
                </a:solidFill>
                <a:effectLst/>
                <a:latin typeface="Times New Roman" panose="02020603050405020304" pitchFamily="18" charset="0"/>
              </a:rPr>
              <a:t>cardioembolism</a:t>
            </a:r>
            <a:r>
              <a:rPr lang="en-GB">
                <a:solidFill>
                  <a:srgbClr val="000000"/>
                </a:solidFill>
                <a:effectLst/>
                <a:latin typeface="Times New Roman" panose="02020603050405020304" pitchFamily="18" charset="0"/>
              </a:rPr>
              <a:t> (CE). We investigated the clinical-etiological significance of non-lacunar CBIs and developed a deep learning–based model for automated detection.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We </a:t>
            </a:r>
            <a:r>
              <a:rPr lang="en-GB" err="1">
                <a:solidFill>
                  <a:srgbClr val="000000"/>
                </a:solidFill>
                <a:effectLst/>
                <a:latin typeface="Times New Roman" panose="02020603050405020304" pitchFamily="18" charset="0"/>
              </a:rPr>
              <a:t>analyzed</a:t>
            </a:r>
            <a:r>
              <a:rPr lang="en-GB">
                <a:solidFill>
                  <a:srgbClr val="000000"/>
                </a:solidFill>
                <a:effectLst/>
                <a:latin typeface="Times New Roman" panose="02020603050405020304" pitchFamily="18" charset="0"/>
              </a:rPr>
              <a:t> 628 patients with first-ever symptomatic ischemic stroke from a retrospective </a:t>
            </a:r>
            <a:r>
              <a:rPr lang="en-GB" err="1">
                <a:solidFill>
                  <a:srgbClr val="000000"/>
                </a:solidFill>
                <a:effectLst/>
                <a:latin typeface="Times New Roman" panose="02020603050405020304" pitchFamily="18" charset="0"/>
              </a:rPr>
              <a:t>multicenter</a:t>
            </a:r>
            <a:r>
              <a:rPr lang="en-GB">
                <a:solidFill>
                  <a:srgbClr val="000000"/>
                </a:solidFill>
                <a:effectLst/>
                <a:latin typeface="Times New Roman" panose="02020603050405020304" pitchFamily="18" charset="0"/>
              </a:rPr>
              <a:t> registry. We compared baseline characteristics, stroke </a:t>
            </a:r>
            <a:r>
              <a:rPr lang="en-GB" err="1">
                <a:solidFill>
                  <a:srgbClr val="000000"/>
                </a:solidFill>
                <a:effectLst/>
                <a:latin typeface="Times New Roman" panose="02020603050405020304" pitchFamily="18" charset="0"/>
              </a:rPr>
              <a:t>etiology</a:t>
            </a:r>
            <a:r>
              <a:rPr lang="en-GB">
                <a:solidFill>
                  <a:srgbClr val="000000"/>
                </a:solidFill>
                <a:effectLst/>
                <a:latin typeface="Times New Roman" panose="02020603050405020304" pitchFamily="18" charset="0"/>
              </a:rPr>
              <a:t>, and 3-month modified Rankin Scale (</a:t>
            </a:r>
            <a:r>
              <a:rPr lang="en-GB" err="1">
                <a:solidFill>
                  <a:srgbClr val="000000"/>
                </a:solidFill>
                <a:effectLst/>
                <a:latin typeface="Times New Roman" panose="02020603050405020304" pitchFamily="18" charset="0"/>
              </a:rPr>
              <a:t>mRS</a:t>
            </a:r>
            <a:r>
              <a:rPr lang="en-GB">
                <a:solidFill>
                  <a:srgbClr val="000000"/>
                </a:solidFill>
                <a:effectLst/>
                <a:latin typeface="Times New Roman" panose="02020603050405020304" pitchFamily="18" charset="0"/>
              </a:rPr>
              <a:t>) scores between patients with and without non-lacunar CBIs. Non-lacunar CBIs were subtyped as LAA- or CE-related to evaluate etiological concordance with the index stroke. A deep learning model was developed using a separate cohort (n=758) and validated in three independent external cohorts (n=1,680).</a:t>
            </a:r>
          </a:p>
          <a:p>
            <a:pPr marL="0" lvl="0" indent="0" algn="l" rtl="0">
              <a:spcBef>
                <a:spcPts val="0"/>
              </a:spcBef>
              <a:spcAft>
                <a:spcPts val="0"/>
              </a:spcAft>
              <a:buNone/>
            </a:pPr>
            <a:endParaRPr lang="en-GB"/>
          </a:p>
          <a:p>
            <a:pPr marL="0" lvl="0" indent="0" algn="l" rtl="0">
              <a:spcBef>
                <a:spcPts val="0"/>
              </a:spcBef>
              <a:spcAft>
                <a:spcPts val="0"/>
              </a:spcAft>
              <a:buNone/>
            </a:pPr>
            <a:r>
              <a:rPr lang="en-GB" b="1"/>
              <a:t>Results:</a:t>
            </a:r>
          </a:p>
          <a:p>
            <a:r>
              <a:rPr lang="en-GB">
                <a:solidFill>
                  <a:srgbClr val="000000"/>
                </a:solidFill>
                <a:effectLst/>
                <a:latin typeface="Times New Roman" panose="02020603050405020304" pitchFamily="18" charset="0"/>
              </a:rPr>
              <a:t>Non-lacunar CBIs were identified in 13.5% (85/628) of patients. Their presence was associated with older age (75 vs 70 years;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=0.014), atrial fibrillation (34.1% vs 17.5%;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=0.002) and arterial occlusion (14.6% vs 7.0%;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=0.004). Etiological concordance was substantial: 48.5% of LAA-related CBIs matched a symptomatic LAA stroke, and 46.2% of CE-related CBIs matched a symptomatic CE stroke. Patients with non-lacunar CBIs had worse 3-month outcomes (</a:t>
            </a:r>
            <a:r>
              <a:rPr lang="en-GB" err="1">
                <a:solidFill>
                  <a:srgbClr val="000000"/>
                </a:solidFill>
                <a:effectLst/>
                <a:latin typeface="Times New Roman" panose="02020603050405020304" pitchFamily="18" charset="0"/>
              </a:rPr>
              <a:t>mRS</a:t>
            </a:r>
            <a:r>
              <a:rPr lang="en-GB">
                <a:solidFill>
                  <a:srgbClr val="000000"/>
                </a:solidFill>
                <a:effectLst/>
                <a:latin typeface="Times New Roman" panose="02020603050405020304" pitchFamily="18" charset="0"/>
              </a:rPr>
              <a:t>&lt;3: 51.8% vs. 73.1%; adjusted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=0.002) and impaired recovery trajectories (</a:t>
            </a:r>
            <a:r>
              <a:rPr lang="en-GB" i="1">
                <a:solidFill>
                  <a:srgbClr val="000000"/>
                </a:solidFill>
                <a:effectLst/>
                <a:latin typeface="Times New Roman" panose="02020603050405020304" pitchFamily="18" charset="0"/>
              </a:rPr>
              <a:t>p</a:t>
            </a:r>
            <a:r>
              <a:rPr lang="en-GB">
                <a:solidFill>
                  <a:srgbClr val="000000"/>
                </a:solidFill>
                <a:effectLst/>
                <a:latin typeface="Times New Roman" panose="02020603050405020304" pitchFamily="18" charset="0"/>
              </a:rPr>
              <a:t>&lt;0.001). The detection model achieved sensitivities 0.722–0.755 and specificities 0.797–0.932 across validation cohorts.</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Non-lacunar CBIs on NCCT serve as sentinel markers showing high rate of etiological concordance with future devastating strokes and associated with poorer outcomes. An NCCT-based deep learning model shows robust generalization, enabling early identification and etiologic work-up.</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D6776D9C-17A1-442A-5758-98304F9A43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166357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6E18FE4-1919-0E91-A66C-F185A59EDA0F}"/>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91C76946-38F0-B0AE-DD4D-4C5D5A0C00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solidFill>
                  <a:srgbClr val="000000"/>
                </a:solidFill>
                <a:effectLst/>
                <a:latin typeface="Helvetica" pitchFamily="2" charset="0"/>
              </a:rPr>
              <a:t>Authorship: </a:t>
            </a:r>
            <a:r>
              <a:rPr lang="en-GB">
                <a:solidFill>
                  <a:srgbClr val="000000"/>
                </a:solidFill>
                <a:effectLst/>
                <a:latin typeface="Helvetica" pitchFamily="2" charset="0"/>
              </a:rPr>
              <a:t>Putu </a:t>
            </a:r>
            <a:r>
              <a:rPr lang="en-GB" err="1">
                <a:solidFill>
                  <a:srgbClr val="000000"/>
                </a:solidFill>
                <a:effectLst/>
                <a:latin typeface="Helvetica" pitchFamily="2" charset="0"/>
              </a:rPr>
              <a:t>Ayuwidia</a:t>
            </a:r>
            <a:r>
              <a:rPr lang="en-GB">
                <a:solidFill>
                  <a:srgbClr val="000000"/>
                </a:solidFill>
                <a:effectLst/>
                <a:latin typeface="Helvetica" pitchFamily="2" charset="0"/>
              </a:rPr>
              <a:t> </a:t>
            </a:r>
            <a:r>
              <a:rPr lang="en-GB" err="1">
                <a:solidFill>
                  <a:srgbClr val="000000"/>
                </a:solidFill>
                <a:effectLst/>
                <a:latin typeface="Helvetica" pitchFamily="2" charset="0"/>
              </a:rPr>
              <a:t>Ekaputri</a:t>
            </a:r>
            <a:r>
              <a:rPr lang="en-GB">
                <a:solidFill>
                  <a:srgbClr val="000000"/>
                </a:solidFill>
                <a:effectLst/>
                <a:latin typeface="Helvetica" pitchFamily="2" charset="0"/>
              </a:rPr>
              <a:t>, Adam </a:t>
            </a:r>
            <a:r>
              <a:rPr lang="en-GB" err="1">
                <a:solidFill>
                  <a:srgbClr val="000000"/>
                </a:solidFill>
                <a:effectLst/>
                <a:latin typeface="Helvetica" pitchFamily="2" charset="0"/>
              </a:rPr>
              <a:t>Viktorisson</a:t>
            </a:r>
            <a:r>
              <a:rPr lang="en-GB">
                <a:solidFill>
                  <a:srgbClr val="000000"/>
                </a:solidFill>
                <a:effectLst/>
                <a:latin typeface="Helvetica" pitchFamily="2" charset="0"/>
              </a:rPr>
              <a:t>, Petra </a:t>
            </a:r>
            <a:r>
              <a:rPr lang="en-GB" err="1">
                <a:solidFill>
                  <a:srgbClr val="000000"/>
                </a:solidFill>
                <a:effectLst/>
                <a:latin typeface="Helvetica" pitchFamily="2" charset="0"/>
              </a:rPr>
              <a:t>Redfors</a:t>
            </a:r>
            <a:r>
              <a:rPr lang="en-GB">
                <a:solidFill>
                  <a:srgbClr val="000000"/>
                </a:solidFill>
                <a:effectLst/>
                <a:latin typeface="Helvetica" pitchFamily="2" charset="0"/>
              </a:rPr>
              <a:t>, </a:t>
            </a:r>
            <a:r>
              <a:rPr lang="en-GB" err="1">
                <a:solidFill>
                  <a:srgbClr val="000000"/>
                </a:solidFill>
                <a:effectLst/>
                <a:latin typeface="Helvetica" pitchFamily="2" charset="0"/>
              </a:rPr>
              <a:t>Margrét</a:t>
            </a:r>
            <a:r>
              <a:rPr lang="en-GB">
                <a:solidFill>
                  <a:srgbClr val="000000"/>
                </a:solidFill>
                <a:effectLst/>
                <a:latin typeface="Helvetica" pitchFamily="2" charset="0"/>
              </a:rPr>
              <a:t> </a:t>
            </a:r>
            <a:r>
              <a:rPr lang="en-GB" err="1">
                <a:solidFill>
                  <a:srgbClr val="000000"/>
                </a:solidFill>
                <a:effectLst/>
                <a:latin typeface="Helvetica" pitchFamily="2" charset="0"/>
              </a:rPr>
              <a:t>Leósdóttir</a:t>
            </a:r>
            <a:r>
              <a:rPr lang="en-GB">
                <a:solidFill>
                  <a:srgbClr val="000000"/>
                </a:solidFill>
                <a:effectLst/>
                <a:latin typeface="Helvetica" pitchFamily="2" charset="0"/>
              </a:rPr>
              <a:t>, Katharina </a:t>
            </a:r>
            <a:r>
              <a:rPr lang="en-GB" err="1">
                <a:solidFill>
                  <a:srgbClr val="000000"/>
                </a:solidFill>
                <a:effectLst/>
                <a:latin typeface="Helvetica" pitchFamily="2" charset="0"/>
              </a:rPr>
              <a:t>Stibrant</a:t>
            </a:r>
            <a:r>
              <a:rPr lang="en-GB">
                <a:solidFill>
                  <a:srgbClr val="000000"/>
                </a:solidFill>
                <a:effectLst/>
                <a:latin typeface="Helvetica" pitchFamily="2" charset="0"/>
              </a:rPr>
              <a:t> </a:t>
            </a:r>
            <a:r>
              <a:rPr lang="en-GB" err="1">
                <a:solidFill>
                  <a:srgbClr val="000000"/>
                </a:solidFill>
                <a:effectLst/>
                <a:latin typeface="Helvetica" pitchFamily="2" charset="0"/>
              </a:rPr>
              <a:t>Sunnerhagen</a:t>
            </a:r>
            <a:endParaRPr lang="en-GB">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Abbreviations: </a:t>
            </a:r>
            <a:r>
              <a:rPr lang="en-GB" b="0">
                <a:solidFill>
                  <a:srgbClr val="000000"/>
                </a:solidFill>
                <a:effectLst/>
                <a:latin typeface="Helvetica" pitchFamily="2" charset="0"/>
              </a:rPr>
              <a:t>AF, </a:t>
            </a:r>
            <a:r>
              <a:rPr lang="en-GB" b="0">
                <a:solidFill>
                  <a:srgbClr val="000000"/>
                </a:solidFill>
                <a:effectLst/>
                <a:latin typeface="Arial" panose="020B0604020202020204" pitchFamily="34" charset="0"/>
              </a:rPr>
              <a:t>atrial fibrillation</a:t>
            </a:r>
            <a:r>
              <a:rPr lang="en-GB" b="0">
                <a:solidFill>
                  <a:srgbClr val="000000"/>
                </a:solidFill>
                <a:effectLst/>
                <a:latin typeface="Helvetica" pitchFamily="2" charset="0"/>
              </a:rPr>
              <a:t>; </a:t>
            </a:r>
            <a:r>
              <a:rPr lang="en-GB" b="0" err="1">
                <a:solidFill>
                  <a:srgbClr val="000000"/>
                </a:solidFill>
                <a:effectLst/>
                <a:latin typeface="Helvetica" pitchFamily="2" charset="0"/>
              </a:rPr>
              <a:t>aHR</a:t>
            </a:r>
            <a:r>
              <a:rPr lang="en-GB" b="0">
                <a:solidFill>
                  <a:srgbClr val="000000"/>
                </a:solidFill>
                <a:effectLst/>
                <a:latin typeface="Helvetica" pitchFamily="2" charset="0"/>
              </a:rPr>
              <a:t>, </a:t>
            </a:r>
            <a:r>
              <a:rPr lang="en-GB">
                <a:solidFill>
                  <a:srgbClr val="000000"/>
                </a:solidFill>
                <a:effectLst/>
                <a:latin typeface="Times New Roman" panose="02020603050405020304" pitchFamily="18" charset="0"/>
              </a:rPr>
              <a:t>adjusted hazard ratio</a:t>
            </a:r>
            <a:r>
              <a:rPr lang="en-GB" b="0">
                <a:solidFill>
                  <a:srgbClr val="000000"/>
                </a:solidFill>
                <a:effectLst/>
                <a:latin typeface="Helvetica" pitchFamily="2" charset="0"/>
              </a:rPr>
              <a:t>; CI, confidence interval; MI, </a:t>
            </a:r>
            <a:r>
              <a:rPr lang="en-GB">
                <a:solidFill>
                  <a:srgbClr val="000000"/>
                </a:solidFill>
                <a:effectLst/>
                <a:latin typeface="Arial" panose="020B0604020202020204" pitchFamily="34" charset="0"/>
              </a:rPr>
              <a:t>myocardial infarction</a:t>
            </a:r>
            <a:r>
              <a:rPr lang="en-GB" b="0">
                <a:solidFill>
                  <a:srgbClr val="000000"/>
                </a:solidFill>
                <a:effectLst/>
                <a:latin typeface="Helvetica" pitchFamily="2" charset="0"/>
              </a:rPr>
              <a:t>; OAC, </a:t>
            </a:r>
            <a:r>
              <a:rPr lang="en-GB" b="0">
                <a:solidFill>
                  <a:srgbClr val="000000"/>
                </a:solidFill>
                <a:effectLst/>
                <a:latin typeface="Arial" panose="020B0604020202020204" pitchFamily="34" charset="0"/>
              </a:rPr>
              <a:t>o</a:t>
            </a:r>
            <a:r>
              <a:rPr lang="en-GB">
                <a:solidFill>
                  <a:srgbClr val="000000"/>
                </a:solidFill>
                <a:effectLst/>
                <a:latin typeface="Arial" panose="020B0604020202020204" pitchFamily="34" charset="0"/>
              </a:rPr>
              <a:t>ral anticoagulation; </a:t>
            </a:r>
            <a:r>
              <a:rPr lang="en-GB" b="0">
                <a:solidFill>
                  <a:srgbClr val="000000"/>
                </a:solidFill>
                <a:effectLst/>
                <a:latin typeface="Helvetica" pitchFamily="2" charset="0"/>
              </a:rPr>
              <a:t>SWEDEHEART, </a:t>
            </a:r>
            <a:r>
              <a:rPr lang="en-GB" b="0">
                <a:solidFill>
                  <a:srgbClr val="000000"/>
                </a:solidFill>
                <a:effectLst/>
                <a:latin typeface="Arial" panose="020B0604020202020204" pitchFamily="34" charset="0"/>
              </a:rPr>
              <a:t>Swedish Web-system for Evidence-based Care in Heart Disease.</a:t>
            </a:r>
            <a:endParaRPr lang="en-GB" b="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ESOC2026A508</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EFFECT OF ORAL ANTICOAGULATION ON STROKE RISK AFTER MYOCARDIAL INFARCTION DIFFERS BY THE PRESENCE OF ATRIAL FIBRILLATION</a:t>
            </a:r>
          </a:p>
          <a:p>
            <a:endParaRPr lang="en-GB">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endParaRPr lang="en-GB"/>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Arial" panose="020B0604020202020204" pitchFamily="34" charset="0"/>
              </a:rPr>
              <a:t>Stroke risk remains elevated after myocardial infarction (MI). Oral anticoagulation (OAC) is recommended in survivors with atrial fibrillation (AF) and is also used in some patients without AF, for other indications such as left ventricular thrombus. However, whether OAC reduces stroke risk independently or only among patients with AF remains uncertain. This study examined whether the association between OAC and stroke risk after MI differs by AF history.</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Arial" panose="020B0604020202020204" pitchFamily="34" charset="0"/>
              </a:rPr>
              <a:t>MI survivors from the national SWEDEHEART registry (Swedish Web-system for Evidence-based Care in Heart Disease) who attended a 6–10-week post-discharge follow-up between 2005 and 2020 were included. Fine–Gray competing-risk regression assessed associations between AF, OAC, and stroke, including interaction testing between AF and OAC.</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Arial" panose="020B0604020202020204" pitchFamily="34" charset="0"/>
              </a:rPr>
              <a:t>Among 85,360 MI survivors (mean age 64 ± 9 years, 74.3% men), 7,285 (8.5%) received OAC; 4,978 (68.3%) had AF and 2,307 (31.7%) did not. During follow-up, 4,275 (5.0%) experienced ischemic or </a:t>
            </a:r>
            <a:r>
              <a:rPr lang="en-GB" err="1">
                <a:solidFill>
                  <a:srgbClr val="000000"/>
                </a:solidFill>
                <a:effectLst/>
                <a:latin typeface="Arial" panose="020B0604020202020204" pitchFamily="34" charset="0"/>
              </a:rPr>
              <a:t>hemorrhagic</a:t>
            </a:r>
            <a:r>
              <a:rPr lang="en-GB">
                <a:solidFill>
                  <a:srgbClr val="000000"/>
                </a:solidFill>
                <a:effectLst/>
                <a:latin typeface="Arial" panose="020B0604020202020204" pitchFamily="34" charset="0"/>
              </a:rPr>
              <a:t> stroke. AF increased ischemic stroke risk (</a:t>
            </a:r>
            <a:r>
              <a:rPr lang="en-GB" err="1">
                <a:solidFill>
                  <a:srgbClr val="000000"/>
                </a:solidFill>
                <a:effectLst/>
                <a:latin typeface="Arial" panose="020B0604020202020204" pitchFamily="34" charset="0"/>
              </a:rPr>
              <a:t>aHR</a:t>
            </a:r>
            <a:r>
              <a:rPr lang="en-GB">
                <a:solidFill>
                  <a:srgbClr val="000000"/>
                </a:solidFill>
                <a:effectLst/>
                <a:latin typeface="Arial" panose="020B0604020202020204" pitchFamily="34" charset="0"/>
              </a:rPr>
              <a:t> 1.40, 95% CI 1.19–1.64), while OAC use alone showed no significant benefit (</a:t>
            </a:r>
            <a:r>
              <a:rPr lang="en-GB" err="1">
                <a:solidFill>
                  <a:srgbClr val="000000"/>
                </a:solidFill>
                <a:effectLst/>
                <a:latin typeface="Arial" panose="020B0604020202020204" pitchFamily="34" charset="0"/>
              </a:rPr>
              <a:t>aHR</a:t>
            </a:r>
            <a:r>
              <a:rPr lang="en-GB">
                <a:solidFill>
                  <a:srgbClr val="000000"/>
                </a:solidFill>
                <a:effectLst/>
                <a:latin typeface="Arial" panose="020B0604020202020204" pitchFamily="34" charset="0"/>
              </a:rPr>
              <a:t> 1.18, 95% CI 0.92–1.51). A significant AF–OAC interaction showed reduced ischemic stroke risk in patients with AF (</a:t>
            </a:r>
            <a:r>
              <a:rPr lang="en-GB" err="1">
                <a:solidFill>
                  <a:srgbClr val="000000"/>
                </a:solidFill>
                <a:effectLst/>
                <a:latin typeface="Arial" panose="020B0604020202020204" pitchFamily="34" charset="0"/>
              </a:rPr>
              <a:t>aHR</a:t>
            </a:r>
            <a:r>
              <a:rPr lang="en-GB">
                <a:solidFill>
                  <a:srgbClr val="000000"/>
                </a:solidFill>
                <a:effectLst/>
                <a:latin typeface="Arial" panose="020B0604020202020204" pitchFamily="34" charset="0"/>
              </a:rPr>
              <a:t> 0.56, 95% CI 0.41– 0.77), with a similar trend for </a:t>
            </a:r>
            <a:r>
              <a:rPr lang="en-GB" err="1">
                <a:solidFill>
                  <a:srgbClr val="000000"/>
                </a:solidFill>
                <a:effectLst/>
                <a:latin typeface="Arial" panose="020B0604020202020204" pitchFamily="34" charset="0"/>
              </a:rPr>
              <a:t>hemorrhagic</a:t>
            </a:r>
            <a:r>
              <a:rPr lang="en-GB">
                <a:solidFill>
                  <a:srgbClr val="000000"/>
                </a:solidFill>
                <a:effectLst/>
                <a:latin typeface="Arial" panose="020B0604020202020204" pitchFamily="34" charset="0"/>
              </a:rPr>
              <a:t> stroke.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Arial" panose="020B0604020202020204" pitchFamily="34" charset="0"/>
              </a:rPr>
              <a:t>OAC was associated with reduced stroke risk in MI patients with AF, but not in those without AF. These findings highlight the absence of a stroke-preventive effect in non-AF patients and underscore the need to better understand the rationale for extended OAC use in this group.</a:t>
            </a:r>
          </a:p>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B9F3EF22-AC24-8675-7C9D-EF0B526B3F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907531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01047EE9-A665-9AFE-4316-E446FA4A67E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4D71A20C-6C98-FFAE-B4C3-05A8D43C93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solidFill>
                  <a:srgbClr val="000000"/>
                </a:solidFill>
                <a:effectLst/>
                <a:latin typeface="Helvetica" pitchFamily="2" charset="0"/>
              </a:rPr>
              <a:t>Authorship: </a:t>
            </a:r>
            <a:r>
              <a:rPr lang="en-GB">
                <a:solidFill>
                  <a:srgbClr val="000000"/>
                </a:solidFill>
                <a:effectLst/>
                <a:latin typeface="Helvetica" pitchFamily="2" charset="0"/>
              </a:rPr>
              <a:t>Putu </a:t>
            </a:r>
            <a:r>
              <a:rPr lang="en-GB" err="1">
                <a:solidFill>
                  <a:srgbClr val="000000"/>
                </a:solidFill>
                <a:effectLst/>
                <a:latin typeface="Helvetica" pitchFamily="2" charset="0"/>
              </a:rPr>
              <a:t>Ayuwidia</a:t>
            </a:r>
            <a:r>
              <a:rPr lang="en-GB">
                <a:solidFill>
                  <a:srgbClr val="000000"/>
                </a:solidFill>
                <a:effectLst/>
                <a:latin typeface="Helvetica" pitchFamily="2" charset="0"/>
              </a:rPr>
              <a:t> </a:t>
            </a:r>
            <a:r>
              <a:rPr lang="en-GB" err="1">
                <a:solidFill>
                  <a:srgbClr val="000000"/>
                </a:solidFill>
                <a:effectLst/>
                <a:latin typeface="Helvetica" pitchFamily="2" charset="0"/>
              </a:rPr>
              <a:t>Ekaputri</a:t>
            </a:r>
            <a:r>
              <a:rPr lang="en-GB">
                <a:solidFill>
                  <a:srgbClr val="000000"/>
                </a:solidFill>
                <a:effectLst/>
                <a:latin typeface="Helvetica" pitchFamily="2" charset="0"/>
              </a:rPr>
              <a:t>, Adam </a:t>
            </a:r>
            <a:r>
              <a:rPr lang="en-GB" err="1">
                <a:solidFill>
                  <a:srgbClr val="000000"/>
                </a:solidFill>
                <a:effectLst/>
                <a:latin typeface="Helvetica" pitchFamily="2" charset="0"/>
              </a:rPr>
              <a:t>Viktorisson</a:t>
            </a:r>
            <a:r>
              <a:rPr lang="en-GB">
                <a:solidFill>
                  <a:srgbClr val="000000"/>
                </a:solidFill>
                <a:effectLst/>
                <a:latin typeface="Helvetica" pitchFamily="2" charset="0"/>
              </a:rPr>
              <a:t>, Petra </a:t>
            </a:r>
            <a:r>
              <a:rPr lang="en-GB" err="1">
                <a:solidFill>
                  <a:srgbClr val="000000"/>
                </a:solidFill>
                <a:effectLst/>
                <a:latin typeface="Helvetica" pitchFamily="2" charset="0"/>
              </a:rPr>
              <a:t>Redfors</a:t>
            </a:r>
            <a:r>
              <a:rPr lang="en-GB">
                <a:solidFill>
                  <a:srgbClr val="000000"/>
                </a:solidFill>
                <a:effectLst/>
                <a:latin typeface="Helvetica" pitchFamily="2" charset="0"/>
              </a:rPr>
              <a:t>, </a:t>
            </a:r>
            <a:r>
              <a:rPr lang="en-GB" err="1">
                <a:solidFill>
                  <a:srgbClr val="000000"/>
                </a:solidFill>
                <a:effectLst/>
                <a:latin typeface="Helvetica" pitchFamily="2" charset="0"/>
              </a:rPr>
              <a:t>Margrét</a:t>
            </a:r>
            <a:r>
              <a:rPr lang="en-GB">
                <a:solidFill>
                  <a:srgbClr val="000000"/>
                </a:solidFill>
                <a:effectLst/>
                <a:latin typeface="Helvetica" pitchFamily="2" charset="0"/>
              </a:rPr>
              <a:t> </a:t>
            </a:r>
            <a:r>
              <a:rPr lang="en-GB" err="1">
                <a:solidFill>
                  <a:srgbClr val="000000"/>
                </a:solidFill>
                <a:effectLst/>
                <a:latin typeface="Helvetica" pitchFamily="2" charset="0"/>
              </a:rPr>
              <a:t>Leósdóttir</a:t>
            </a:r>
            <a:r>
              <a:rPr lang="en-GB">
                <a:solidFill>
                  <a:srgbClr val="000000"/>
                </a:solidFill>
                <a:effectLst/>
                <a:latin typeface="Helvetica" pitchFamily="2" charset="0"/>
              </a:rPr>
              <a:t>, Katharina </a:t>
            </a:r>
            <a:r>
              <a:rPr lang="en-GB" err="1">
                <a:solidFill>
                  <a:srgbClr val="000000"/>
                </a:solidFill>
                <a:effectLst/>
                <a:latin typeface="Helvetica" pitchFamily="2" charset="0"/>
              </a:rPr>
              <a:t>Stibrant</a:t>
            </a:r>
            <a:r>
              <a:rPr lang="en-GB">
                <a:solidFill>
                  <a:srgbClr val="000000"/>
                </a:solidFill>
                <a:effectLst/>
                <a:latin typeface="Helvetica" pitchFamily="2" charset="0"/>
              </a:rPr>
              <a:t> </a:t>
            </a:r>
            <a:r>
              <a:rPr lang="en-GB" err="1">
                <a:solidFill>
                  <a:srgbClr val="000000"/>
                </a:solidFill>
                <a:effectLst/>
                <a:latin typeface="Helvetica" pitchFamily="2" charset="0"/>
              </a:rPr>
              <a:t>Sunnerhagen</a:t>
            </a:r>
            <a:endParaRPr lang="en-GB">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Abbreviations: </a:t>
            </a:r>
            <a:r>
              <a:rPr lang="en-GB" b="0">
                <a:solidFill>
                  <a:srgbClr val="000000"/>
                </a:solidFill>
                <a:effectLst/>
                <a:latin typeface="Helvetica" pitchFamily="2" charset="0"/>
              </a:rPr>
              <a:t>AF, </a:t>
            </a:r>
            <a:r>
              <a:rPr lang="en-GB" b="0">
                <a:solidFill>
                  <a:srgbClr val="000000"/>
                </a:solidFill>
                <a:effectLst/>
                <a:latin typeface="Arial" panose="020B0604020202020204" pitchFamily="34" charset="0"/>
              </a:rPr>
              <a:t>atrial fibrillation</a:t>
            </a:r>
            <a:r>
              <a:rPr lang="en-GB" b="0">
                <a:solidFill>
                  <a:srgbClr val="000000"/>
                </a:solidFill>
                <a:effectLst/>
                <a:latin typeface="Helvetica" pitchFamily="2" charset="0"/>
              </a:rPr>
              <a:t>; </a:t>
            </a:r>
            <a:r>
              <a:rPr lang="en-GB" b="0" err="1">
                <a:solidFill>
                  <a:srgbClr val="000000"/>
                </a:solidFill>
                <a:effectLst/>
                <a:latin typeface="Helvetica" pitchFamily="2" charset="0"/>
              </a:rPr>
              <a:t>aHR</a:t>
            </a:r>
            <a:r>
              <a:rPr lang="en-GB" b="0">
                <a:solidFill>
                  <a:srgbClr val="000000"/>
                </a:solidFill>
                <a:effectLst/>
                <a:latin typeface="Helvetica" pitchFamily="2" charset="0"/>
              </a:rPr>
              <a:t>, </a:t>
            </a:r>
            <a:r>
              <a:rPr lang="en-GB">
                <a:solidFill>
                  <a:srgbClr val="000000"/>
                </a:solidFill>
                <a:effectLst/>
                <a:latin typeface="Times New Roman" panose="02020603050405020304" pitchFamily="18" charset="0"/>
              </a:rPr>
              <a:t>adjusted hazard ratio</a:t>
            </a:r>
            <a:r>
              <a:rPr lang="en-GB" b="0">
                <a:solidFill>
                  <a:srgbClr val="000000"/>
                </a:solidFill>
                <a:effectLst/>
                <a:latin typeface="Helvetica" pitchFamily="2" charset="0"/>
              </a:rPr>
              <a:t>; CI, confidence interval; MI, </a:t>
            </a:r>
            <a:r>
              <a:rPr lang="en-GB">
                <a:solidFill>
                  <a:srgbClr val="000000"/>
                </a:solidFill>
                <a:effectLst/>
                <a:latin typeface="Arial" panose="020B0604020202020204" pitchFamily="34" charset="0"/>
              </a:rPr>
              <a:t>myocardial infarction</a:t>
            </a:r>
            <a:r>
              <a:rPr lang="en-GB" b="0">
                <a:solidFill>
                  <a:srgbClr val="000000"/>
                </a:solidFill>
                <a:effectLst/>
                <a:latin typeface="Helvetica" pitchFamily="2" charset="0"/>
              </a:rPr>
              <a:t>; OAC, </a:t>
            </a:r>
            <a:r>
              <a:rPr lang="en-GB" b="0">
                <a:solidFill>
                  <a:srgbClr val="000000"/>
                </a:solidFill>
                <a:effectLst/>
                <a:latin typeface="Arial" panose="020B0604020202020204" pitchFamily="34" charset="0"/>
              </a:rPr>
              <a:t>o</a:t>
            </a:r>
            <a:r>
              <a:rPr lang="en-GB">
                <a:solidFill>
                  <a:srgbClr val="000000"/>
                </a:solidFill>
                <a:effectLst/>
                <a:latin typeface="Arial" panose="020B0604020202020204" pitchFamily="34" charset="0"/>
              </a:rPr>
              <a:t>ral anticoagulation; </a:t>
            </a:r>
            <a:r>
              <a:rPr lang="en-GB" b="0">
                <a:solidFill>
                  <a:srgbClr val="000000"/>
                </a:solidFill>
                <a:effectLst/>
                <a:latin typeface="Helvetica" pitchFamily="2" charset="0"/>
              </a:rPr>
              <a:t>SWEDEHEART, </a:t>
            </a:r>
            <a:r>
              <a:rPr lang="en-GB" b="0">
                <a:solidFill>
                  <a:srgbClr val="000000"/>
                </a:solidFill>
                <a:effectLst/>
                <a:latin typeface="Arial" panose="020B0604020202020204" pitchFamily="34" charset="0"/>
              </a:rPr>
              <a:t>Swedish Web-system for Evidence-based Care in Heart Disease.</a:t>
            </a:r>
            <a:endParaRPr lang="en-GB" b="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ESOC2026A508</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EFFECT OF ORAL ANTICOAGULATION ON STROKE RISK AFTER MYOCARDIAL INFARCTION DIFFERS BY THE PRESENCE OF ATRIAL FIBRILLATION</a:t>
            </a:r>
          </a:p>
          <a:p>
            <a:endParaRPr lang="en-GB">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endParaRPr lang="en-GB"/>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Arial" panose="020B0604020202020204" pitchFamily="34" charset="0"/>
              </a:rPr>
              <a:t>Stroke risk remains elevated after myocardial infarction (MI). Oral anticoagulation (OAC) is recommended in survivors with atrial fibrillation (AF) and is also used in some patients without AF, for other indications such as left ventricular thrombus. However, whether OAC reduces stroke risk independently or only among patients with AF remains uncertain. This study examined whether the association between OAC and stroke risk after MI differs by AF history.</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Arial" panose="020B0604020202020204" pitchFamily="34" charset="0"/>
              </a:rPr>
              <a:t>MI survivors from the national SWEDEHEART registry (Swedish Web-system for Evidence-based Care in Heart Disease) who attended a 6–10-week post-discharge follow-up between 2005 and 2020 were included. Fine–Gray competing-risk regression assessed associations between AF, OAC, and stroke, including interaction testing between AF and OAC.</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Arial" panose="020B0604020202020204" pitchFamily="34" charset="0"/>
              </a:rPr>
              <a:t>Among 85,360 MI survivors (mean age 64 ± 9 years, 74.3% men), 7,285 (8.5%) received OAC; 4,978 (68.3%) had AF and 2,307 (31.7%) did not. During follow-up, 4,275 (5.0%) experienced ischemic or </a:t>
            </a:r>
            <a:r>
              <a:rPr lang="en-GB" err="1">
                <a:solidFill>
                  <a:srgbClr val="000000"/>
                </a:solidFill>
                <a:effectLst/>
                <a:latin typeface="Arial" panose="020B0604020202020204" pitchFamily="34" charset="0"/>
              </a:rPr>
              <a:t>hemorrhagic</a:t>
            </a:r>
            <a:r>
              <a:rPr lang="en-GB">
                <a:solidFill>
                  <a:srgbClr val="000000"/>
                </a:solidFill>
                <a:effectLst/>
                <a:latin typeface="Arial" panose="020B0604020202020204" pitchFamily="34" charset="0"/>
              </a:rPr>
              <a:t> stroke. AF increased ischemic stroke risk (</a:t>
            </a:r>
            <a:r>
              <a:rPr lang="en-GB" err="1">
                <a:solidFill>
                  <a:srgbClr val="000000"/>
                </a:solidFill>
                <a:effectLst/>
                <a:latin typeface="Arial" panose="020B0604020202020204" pitchFamily="34" charset="0"/>
              </a:rPr>
              <a:t>aHR</a:t>
            </a:r>
            <a:r>
              <a:rPr lang="en-GB">
                <a:solidFill>
                  <a:srgbClr val="000000"/>
                </a:solidFill>
                <a:effectLst/>
                <a:latin typeface="Arial" panose="020B0604020202020204" pitchFamily="34" charset="0"/>
              </a:rPr>
              <a:t> 1.40, 95% CI 1.19–1.64), while OAC use alone showed no significant benefit (</a:t>
            </a:r>
            <a:r>
              <a:rPr lang="en-GB" err="1">
                <a:solidFill>
                  <a:srgbClr val="000000"/>
                </a:solidFill>
                <a:effectLst/>
                <a:latin typeface="Arial" panose="020B0604020202020204" pitchFamily="34" charset="0"/>
              </a:rPr>
              <a:t>aHR</a:t>
            </a:r>
            <a:r>
              <a:rPr lang="en-GB">
                <a:solidFill>
                  <a:srgbClr val="000000"/>
                </a:solidFill>
                <a:effectLst/>
                <a:latin typeface="Arial" panose="020B0604020202020204" pitchFamily="34" charset="0"/>
              </a:rPr>
              <a:t> 1.18, 95% CI 0.92–1.51). A significant AF–OAC interaction showed reduced ischemic stroke risk in patients with AF (</a:t>
            </a:r>
            <a:r>
              <a:rPr lang="en-GB" err="1">
                <a:solidFill>
                  <a:srgbClr val="000000"/>
                </a:solidFill>
                <a:effectLst/>
                <a:latin typeface="Arial" panose="020B0604020202020204" pitchFamily="34" charset="0"/>
              </a:rPr>
              <a:t>aHR</a:t>
            </a:r>
            <a:r>
              <a:rPr lang="en-GB">
                <a:solidFill>
                  <a:srgbClr val="000000"/>
                </a:solidFill>
                <a:effectLst/>
                <a:latin typeface="Arial" panose="020B0604020202020204" pitchFamily="34" charset="0"/>
              </a:rPr>
              <a:t> 0.56, 95% CI 0.41– 0.77), with a similar trend for </a:t>
            </a:r>
            <a:r>
              <a:rPr lang="en-GB" err="1">
                <a:solidFill>
                  <a:srgbClr val="000000"/>
                </a:solidFill>
                <a:effectLst/>
                <a:latin typeface="Arial" panose="020B0604020202020204" pitchFamily="34" charset="0"/>
              </a:rPr>
              <a:t>hemorrhagic</a:t>
            </a:r>
            <a:r>
              <a:rPr lang="en-GB">
                <a:solidFill>
                  <a:srgbClr val="000000"/>
                </a:solidFill>
                <a:effectLst/>
                <a:latin typeface="Arial" panose="020B0604020202020204" pitchFamily="34" charset="0"/>
              </a:rPr>
              <a:t> stroke.</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Arial" panose="020B0604020202020204" pitchFamily="34" charset="0"/>
              </a:rPr>
              <a:t>OAC was associated with reduced stroke risk in MI patients with AF, but not in those without AF. These findings highlight the absence of a stroke-preventive effect in non-AF patients and underscore the need to better understand the rationale for extended OAC use in this group.</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28386D0F-7C60-BF36-B0C9-C663064DDE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64224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9A08C8E0-9C7D-BB45-4DEA-8D3070FCB02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4C78B298-A9D7-E500-B661-61A216443A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solidFill>
                  <a:srgbClr val="000000"/>
                </a:solidFill>
                <a:effectLst/>
                <a:latin typeface="Helvetica" pitchFamily="2" charset="0"/>
              </a:rPr>
              <a:t>Authorship: </a:t>
            </a:r>
            <a:r>
              <a:rPr lang="en-GB" err="1">
                <a:solidFill>
                  <a:srgbClr val="000000"/>
                </a:solidFill>
                <a:effectLst/>
                <a:latin typeface="Helvetica" pitchFamily="2" charset="0"/>
              </a:rPr>
              <a:t>Effrosyni</a:t>
            </a:r>
            <a:r>
              <a:rPr lang="en-GB">
                <a:solidFill>
                  <a:srgbClr val="000000"/>
                </a:solidFill>
                <a:effectLst/>
                <a:latin typeface="Helvetica" pitchFamily="2" charset="0"/>
              </a:rPr>
              <a:t> </a:t>
            </a:r>
            <a:r>
              <a:rPr lang="en-GB" err="1">
                <a:solidFill>
                  <a:srgbClr val="000000"/>
                </a:solidFill>
                <a:effectLst/>
                <a:latin typeface="Helvetica" pitchFamily="2" charset="0"/>
              </a:rPr>
              <a:t>Grosi</a:t>
            </a:r>
            <a:r>
              <a:rPr lang="en-GB">
                <a:solidFill>
                  <a:srgbClr val="000000"/>
                </a:solidFill>
                <a:effectLst/>
                <a:latin typeface="Helvetica" pitchFamily="2" charset="0"/>
              </a:rPr>
              <a:t>, Maria Tuna, Wilhelm </a:t>
            </a:r>
            <a:r>
              <a:rPr lang="en-GB" err="1">
                <a:solidFill>
                  <a:srgbClr val="000000"/>
                </a:solidFill>
                <a:effectLst/>
                <a:latin typeface="Helvetica" pitchFamily="2" charset="0"/>
              </a:rPr>
              <a:t>Kuker</a:t>
            </a:r>
            <a:r>
              <a:rPr lang="en-GB">
                <a:solidFill>
                  <a:srgbClr val="000000"/>
                </a:solidFill>
                <a:effectLst/>
                <a:latin typeface="Helvetica" pitchFamily="2" charset="0"/>
              </a:rPr>
              <a:t>, Peter Rothwell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Abbreviations: </a:t>
            </a:r>
            <a:r>
              <a:rPr lang="en-GB" b="0" err="1">
                <a:solidFill>
                  <a:srgbClr val="000000"/>
                </a:solidFill>
                <a:effectLst/>
                <a:latin typeface="Helvetica" pitchFamily="2" charset="0"/>
              </a:rPr>
              <a:t>aHR</a:t>
            </a:r>
            <a:r>
              <a:rPr lang="en-GB" b="0">
                <a:solidFill>
                  <a:srgbClr val="000000"/>
                </a:solidFill>
                <a:effectLst/>
                <a:latin typeface="Helvetica" pitchFamily="2" charset="0"/>
              </a:rPr>
              <a:t>, </a:t>
            </a:r>
            <a:r>
              <a:rPr lang="en-GB">
                <a:solidFill>
                  <a:srgbClr val="000000"/>
                </a:solidFill>
                <a:effectLst/>
                <a:latin typeface="Times New Roman" panose="02020603050405020304" pitchFamily="18" charset="0"/>
              </a:rPr>
              <a:t>adjusted hazard ratio</a:t>
            </a:r>
            <a:r>
              <a:rPr lang="en-GB" b="0">
                <a:solidFill>
                  <a:srgbClr val="000000"/>
                </a:solidFill>
                <a:effectLst/>
                <a:latin typeface="Helvetica" pitchFamily="2" charset="0"/>
              </a:rPr>
              <a:t>;</a:t>
            </a:r>
            <a:r>
              <a:rPr lang="en-GB" b="1">
                <a:solidFill>
                  <a:srgbClr val="000000"/>
                </a:solidFill>
                <a:effectLst/>
                <a:latin typeface="Helvetica" pitchFamily="2" charset="0"/>
              </a:rPr>
              <a:t> </a:t>
            </a:r>
            <a:r>
              <a:rPr lang="en-GB" b="0">
                <a:solidFill>
                  <a:srgbClr val="000000"/>
                </a:solidFill>
                <a:effectLst/>
                <a:latin typeface="Helvetica" pitchFamily="2" charset="0"/>
              </a:rPr>
              <a:t>AC, </a:t>
            </a:r>
            <a:r>
              <a:rPr lang="en-GB" b="0">
                <a:solidFill>
                  <a:srgbClr val="000000"/>
                </a:solidFill>
                <a:effectLst/>
                <a:latin typeface="Times New Roman" panose="02020603050405020304" pitchFamily="18" charset="0"/>
              </a:rPr>
              <a:t>anterior circulation</a:t>
            </a:r>
            <a:r>
              <a:rPr lang="en-GB" b="0">
                <a:solidFill>
                  <a:srgbClr val="000000"/>
                </a:solidFill>
                <a:effectLst/>
                <a:latin typeface="Helvetica" pitchFamily="2" charset="0"/>
              </a:rPr>
              <a:t>; DWI, </a:t>
            </a:r>
            <a:r>
              <a:rPr lang="en-GB" b="0">
                <a:solidFill>
                  <a:srgbClr val="000000"/>
                </a:solidFill>
                <a:effectLst/>
                <a:latin typeface="Times New Roman" panose="02020603050405020304" pitchFamily="18" charset="0"/>
              </a:rPr>
              <a:t>diffusion-weighted imaging</a:t>
            </a:r>
            <a:r>
              <a:rPr lang="en-GB" b="0">
                <a:solidFill>
                  <a:srgbClr val="000000"/>
                </a:solidFill>
                <a:effectLst/>
                <a:latin typeface="Helvetica" pitchFamily="2" charset="0"/>
              </a:rPr>
              <a:t>; MRI, </a:t>
            </a:r>
            <a:r>
              <a:rPr lang="en-GB" b="0" i="0" u="none" strike="noStrike">
                <a:solidFill>
                  <a:srgbClr val="0A0A0A"/>
                </a:solidFill>
                <a:effectLst/>
                <a:latin typeface="Google Sans"/>
              </a:rPr>
              <a:t>magnetic resonance imaging</a:t>
            </a:r>
            <a:r>
              <a:rPr lang="en-GB" b="0">
                <a:solidFill>
                  <a:srgbClr val="000000"/>
                </a:solidFill>
                <a:effectLst/>
                <a:latin typeface="Helvetica" pitchFamily="2" charset="0"/>
              </a:rPr>
              <a:t>; MIS, </a:t>
            </a:r>
            <a:r>
              <a:rPr lang="en-GB">
                <a:solidFill>
                  <a:srgbClr val="000000"/>
                </a:solidFill>
                <a:effectLst/>
                <a:latin typeface="Times New Roman" panose="02020603050405020304" pitchFamily="18" charset="0"/>
              </a:rPr>
              <a:t>minor ischaemic stroke; NIHSS, National Institutes of Health Stroke Scale; OR, odds ratio; </a:t>
            </a:r>
            <a:r>
              <a:rPr lang="en-GB" b="0">
                <a:solidFill>
                  <a:srgbClr val="000000"/>
                </a:solidFill>
                <a:effectLst/>
                <a:latin typeface="Helvetica" pitchFamily="2" charset="0"/>
              </a:rPr>
              <a:t>PC, </a:t>
            </a:r>
            <a:r>
              <a:rPr lang="en-GB">
                <a:solidFill>
                  <a:srgbClr val="000000"/>
                </a:solidFill>
                <a:effectLst/>
                <a:latin typeface="Times New Roman" panose="02020603050405020304" pitchFamily="18" charset="0"/>
              </a:rPr>
              <a:t>posterior circulation</a:t>
            </a:r>
            <a:r>
              <a:rPr lang="en-GB" b="0">
                <a:solidFill>
                  <a:srgbClr val="000000"/>
                </a:solidFill>
                <a:effectLst/>
                <a:latin typeface="Helvetica"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ESOC2026A2471</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PROGNOSTIC UTILITY OF DIFFUSION-WEIGHTED MRI IN POSTERIOR VERSUS ANTERIOR CIRCULATION MINOR ISCHAEMIC STROKE: A POPULATION-BASED STUDY</a:t>
            </a:r>
          </a:p>
          <a:p>
            <a:endParaRPr lang="en-GB" b="1">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endParaRPr lang="en-GB"/>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Diffusion-weighted imaging (DWI) is less sensitive to minor ischaemic stroke (MIS) in the posterior circulation (PC-MIS) versus in anterior circulation events (AC-MIS), potentially risking under-treatment of PC-MIS by non-specialists. However, it uncertain whether patients with DWI-negative PC-MIS have a high risk of recurrent stroke. In the absence of previous prospective studies, we aimed to determine the prognosis of PC-MIS in relation to DWI findings.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In a UK population-study based study of all vascular events, consecutive eligible patients with MIS (NIHSS≤3 at first assessment) underwent brain MRI/DWI before any recurrent event. Vascular territory was determined based on symptoms/examination/imaging. Risks of recurrent stroke at 90-days and at 90-days to 3-years follow-up were stratified by vascular territory and DWI-findings and adjusted for age and sex.</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Among 809 patients with MIS (343 PC-MIS; 466 AC-MIS), 452 (55.9%) were DWI-negative. PC-MIS were more frequently DWI-negative than AC-MIS (237/343 vs 215/466; OR=2.6;95%CI=2.0–3.5;p&lt;0.001). However, although a positive DWI predicted 90-day stroke risk irrespective of vascular territory (overall </a:t>
            </a:r>
            <a:r>
              <a:rPr lang="en-GB" err="1">
                <a:solidFill>
                  <a:srgbClr val="000000"/>
                </a:solidFill>
                <a:effectLst/>
                <a:latin typeface="Times New Roman" panose="02020603050405020304" pitchFamily="18" charset="0"/>
              </a:rPr>
              <a:t>aHR</a:t>
            </a:r>
            <a:r>
              <a:rPr lang="en-GB">
                <a:solidFill>
                  <a:srgbClr val="000000"/>
                </a:solidFill>
                <a:effectLst/>
                <a:latin typeface="Times New Roman" panose="02020603050405020304" pitchFamily="18" charset="0"/>
              </a:rPr>
              <a:t>=7.8,1.76-34.9,p=0.007), it was a poor predictor of the subsequent 3-year risk (</a:t>
            </a:r>
            <a:r>
              <a:rPr lang="en-GB" err="1">
                <a:solidFill>
                  <a:srgbClr val="000000"/>
                </a:solidFill>
                <a:effectLst/>
                <a:latin typeface="Times New Roman" panose="02020603050405020304" pitchFamily="18" charset="0"/>
              </a:rPr>
              <a:t>aHR</a:t>
            </a:r>
            <a:r>
              <a:rPr lang="en-GB">
                <a:solidFill>
                  <a:srgbClr val="000000"/>
                </a:solidFill>
                <a:effectLst/>
                <a:latin typeface="Times New Roman" panose="02020603050405020304" pitchFamily="18" charset="0"/>
              </a:rPr>
              <a:t>=1.39,0.79-2.47,p=0.25), driven particularly by lack of predictive value in patients with PC-MIS (</a:t>
            </a:r>
            <a:r>
              <a:rPr lang="en-GB" err="1">
                <a:solidFill>
                  <a:srgbClr val="000000"/>
                </a:solidFill>
                <a:effectLst/>
                <a:latin typeface="Times New Roman" panose="02020603050405020304" pitchFamily="18" charset="0"/>
              </a:rPr>
              <a:t>aHR</a:t>
            </a:r>
            <a:r>
              <a:rPr lang="en-GB">
                <a:solidFill>
                  <a:srgbClr val="000000"/>
                </a:solidFill>
                <a:effectLst/>
                <a:latin typeface="Times New Roman" panose="02020603050405020304" pitchFamily="18" charset="0"/>
              </a:rPr>
              <a:t>=1.07,0.43-2.67,p=0.88).</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DWI is often negative in suspected PC-MIS, but although patients with a positive DWI have an increased early risk of recurrent stroke, normal imaging does not indicate a low long-term risk. Treatment decisions in patients with PC-MIS should reflect the low sensitivity of DWI and the poor long-term predictive value.</a:t>
            </a:r>
          </a:p>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69DFD448-BE8A-A41E-9879-A0C4B6D5E6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479690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2975162-41ED-D076-FC66-DE5560568FFA}"/>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97AEEE2-18ED-77A3-F95C-3E5464AA4B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solidFill>
                  <a:srgbClr val="000000"/>
                </a:solidFill>
                <a:effectLst/>
                <a:latin typeface="Helvetica" pitchFamily="2" charset="0"/>
              </a:rPr>
              <a:t>Authorship: </a:t>
            </a:r>
            <a:r>
              <a:rPr lang="en-GB" err="1">
                <a:solidFill>
                  <a:srgbClr val="000000"/>
                </a:solidFill>
                <a:effectLst/>
                <a:latin typeface="Helvetica" pitchFamily="2" charset="0"/>
              </a:rPr>
              <a:t>Effrosyni</a:t>
            </a:r>
            <a:r>
              <a:rPr lang="en-GB">
                <a:solidFill>
                  <a:srgbClr val="000000"/>
                </a:solidFill>
                <a:effectLst/>
                <a:latin typeface="Helvetica" pitchFamily="2" charset="0"/>
              </a:rPr>
              <a:t> </a:t>
            </a:r>
            <a:r>
              <a:rPr lang="en-GB" err="1">
                <a:solidFill>
                  <a:srgbClr val="000000"/>
                </a:solidFill>
                <a:effectLst/>
                <a:latin typeface="Helvetica" pitchFamily="2" charset="0"/>
              </a:rPr>
              <a:t>Grosi</a:t>
            </a:r>
            <a:r>
              <a:rPr lang="en-GB">
                <a:solidFill>
                  <a:srgbClr val="000000"/>
                </a:solidFill>
                <a:effectLst/>
                <a:latin typeface="Helvetica" pitchFamily="2" charset="0"/>
              </a:rPr>
              <a:t>, Maria Tuna, Wilhelm </a:t>
            </a:r>
            <a:r>
              <a:rPr lang="en-GB" err="1">
                <a:solidFill>
                  <a:srgbClr val="000000"/>
                </a:solidFill>
                <a:effectLst/>
                <a:latin typeface="Helvetica" pitchFamily="2" charset="0"/>
              </a:rPr>
              <a:t>Kuker</a:t>
            </a:r>
            <a:r>
              <a:rPr lang="en-GB">
                <a:solidFill>
                  <a:srgbClr val="000000"/>
                </a:solidFill>
                <a:effectLst/>
                <a:latin typeface="Helvetica" pitchFamily="2" charset="0"/>
              </a:rPr>
              <a:t>, Peter Rothwell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Abbreviations: </a:t>
            </a:r>
            <a:r>
              <a:rPr lang="en-GB" b="0" err="1">
                <a:solidFill>
                  <a:srgbClr val="000000"/>
                </a:solidFill>
                <a:effectLst/>
                <a:latin typeface="Helvetica" pitchFamily="2" charset="0"/>
              </a:rPr>
              <a:t>aHR</a:t>
            </a:r>
            <a:r>
              <a:rPr lang="en-GB" b="0">
                <a:solidFill>
                  <a:srgbClr val="000000"/>
                </a:solidFill>
                <a:effectLst/>
                <a:latin typeface="Helvetica" pitchFamily="2" charset="0"/>
              </a:rPr>
              <a:t>, </a:t>
            </a:r>
            <a:r>
              <a:rPr lang="en-GB">
                <a:solidFill>
                  <a:srgbClr val="000000"/>
                </a:solidFill>
                <a:effectLst/>
                <a:latin typeface="Times New Roman" panose="02020603050405020304" pitchFamily="18" charset="0"/>
              </a:rPr>
              <a:t>adjusted hazard ratio</a:t>
            </a:r>
            <a:r>
              <a:rPr lang="en-GB" b="0">
                <a:solidFill>
                  <a:srgbClr val="000000"/>
                </a:solidFill>
                <a:effectLst/>
                <a:latin typeface="Helvetica" pitchFamily="2" charset="0"/>
              </a:rPr>
              <a:t>;</a:t>
            </a:r>
            <a:r>
              <a:rPr lang="en-GB" b="1">
                <a:solidFill>
                  <a:srgbClr val="000000"/>
                </a:solidFill>
                <a:effectLst/>
                <a:latin typeface="Helvetica" pitchFamily="2" charset="0"/>
              </a:rPr>
              <a:t> </a:t>
            </a:r>
            <a:r>
              <a:rPr lang="en-GB" b="0">
                <a:solidFill>
                  <a:srgbClr val="000000"/>
                </a:solidFill>
                <a:effectLst/>
                <a:latin typeface="Helvetica" pitchFamily="2" charset="0"/>
              </a:rPr>
              <a:t>AC, </a:t>
            </a:r>
            <a:r>
              <a:rPr lang="en-GB" b="0">
                <a:solidFill>
                  <a:srgbClr val="000000"/>
                </a:solidFill>
                <a:effectLst/>
                <a:latin typeface="Times New Roman" panose="02020603050405020304" pitchFamily="18" charset="0"/>
              </a:rPr>
              <a:t>anterior circulation</a:t>
            </a:r>
            <a:r>
              <a:rPr lang="en-GB" b="0">
                <a:solidFill>
                  <a:srgbClr val="000000"/>
                </a:solidFill>
                <a:effectLst/>
                <a:latin typeface="Helvetica" pitchFamily="2" charset="0"/>
              </a:rPr>
              <a:t>; DWI, </a:t>
            </a:r>
            <a:r>
              <a:rPr lang="en-GB" b="0">
                <a:solidFill>
                  <a:srgbClr val="000000"/>
                </a:solidFill>
                <a:effectLst/>
                <a:latin typeface="Times New Roman" panose="02020603050405020304" pitchFamily="18" charset="0"/>
              </a:rPr>
              <a:t>diffusion-weighted imaging</a:t>
            </a:r>
            <a:r>
              <a:rPr lang="en-GB" b="0">
                <a:solidFill>
                  <a:srgbClr val="000000"/>
                </a:solidFill>
                <a:effectLst/>
                <a:latin typeface="Helvetica" pitchFamily="2" charset="0"/>
              </a:rPr>
              <a:t>; MRI, </a:t>
            </a:r>
            <a:r>
              <a:rPr lang="en-GB" b="0" i="0" u="none" strike="noStrike">
                <a:solidFill>
                  <a:srgbClr val="0A0A0A"/>
                </a:solidFill>
                <a:effectLst/>
                <a:latin typeface="Google Sans"/>
              </a:rPr>
              <a:t>magnetic resonance imaging</a:t>
            </a:r>
            <a:r>
              <a:rPr lang="en-GB" b="0">
                <a:solidFill>
                  <a:srgbClr val="000000"/>
                </a:solidFill>
                <a:effectLst/>
                <a:latin typeface="Helvetica" pitchFamily="2" charset="0"/>
              </a:rPr>
              <a:t>; MIS, </a:t>
            </a:r>
            <a:r>
              <a:rPr lang="en-GB">
                <a:solidFill>
                  <a:srgbClr val="000000"/>
                </a:solidFill>
                <a:effectLst/>
                <a:latin typeface="Times New Roman" panose="02020603050405020304" pitchFamily="18" charset="0"/>
              </a:rPr>
              <a:t>minor ischaemic stroke; NIHSS, National Institutes of Health Stroke Scale; OR, odds ratio; </a:t>
            </a:r>
            <a:r>
              <a:rPr lang="en-GB" b="0">
                <a:solidFill>
                  <a:srgbClr val="000000"/>
                </a:solidFill>
                <a:effectLst/>
                <a:latin typeface="Helvetica" pitchFamily="2" charset="0"/>
              </a:rPr>
              <a:t>PC, </a:t>
            </a:r>
            <a:r>
              <a:rPr lang="en-GB">
                <a:solidFill>
                  <a:srgbClr val="000000"/>
                </a:solidFill>
                <a:effectLst/>
                <a:latin typeface="Times New Roman" panose="02020603050405020304" pitchFamily="18" charset="0"/>
              </a:rPr>
              <a:t>posterior circulation</a:t>
            </a:r>
            <a:r>
              <a:rPr lang="en-GB" b="0">
                <a:solidFill>
                  <a:srgbClr val="000000"/>
                </a:solidFill>
                <a:effectLst/>
                <a:latin typeface="Helvetica"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ESOC2026A2471</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PROGNOSTIC UTILITY OF DIFFUSION-WEIGHTED MRI IN POSTERIOR VERSUS ANTERIOR CIRCULATION MINOR ISCHAEMIC STROKE: A POPULATION-BASED STUDY</a:t>
            </a:r>
          </a:p>
          <a:p>
            <a:endParaRPr lang="en-GB" b="1">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endParaRPr lang="en-GB"/>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Diffusion-weighted imaging (DWI) is less sensitive to minor ischaemic stroke (MIS) in the posterior circulation (PC-MIS) versus in anterior circulation events (AC-MIS), potentially risking under-treatment of PC-MIS by non-specialists. However, it uncertain whether patients with DWI-negative PC-MIS have a high risk of recurrent stroke. In the absence of previous prospective studies, we aimed to determine the prognosis of PC-MIS in relation to DWI findings.</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In a UK population-study based study of all vascular events, consecutive eligible patients with MIS (NIHSS≤3 at first assessment) underwent brain MRI/DWI before any recurrent event. Vascular territory was determined based on symptoms/examination/imaging. Risks of recurrent stroke at 90-days and at 90-days to 3-years follow-up were stratified by vascular territory and DWI-findings and adjusted for age and sex.</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Among 809 patients with MIS (343 PC-MIS; 466 AC-MIS), 452 (55.9%) were DWI-negative. PC-MIS were more frequently DWI-negative than AC-MIS (237/343 vs 215/466; OR=2.6;95%CI=2.0–3.5;p&lt;0.001). However, although a positive DWI predicted 90-day stroke risk irrespective of vascular territory (overall </a:t>
            </a:r>
            <a:r>
              <a:rPr lang="en-GB" err="1">
                <a:solidFill>
                  <a:srgbClr val="000000"/>
                </a:solidFill>
                <a:effectLst/>
                <a:latin typeface="Times New Roman" panose="02020603050405020304" pitchFamily="18" charset="0"/>
              </a:rPr>
              <a:t>aHR</a:t>
            </a:r>
            <a:r>
              <a:rPr lang="en-GB">
                <a:solidFill>
                  <a:srgbClr val="000000"/>
                </a:solidFill>
                <a:effectLst/>
                <a:latin typeface="Times New Roman" panose="02020603050405020304" pitchFamily="18" charset="0"/>
              </a:rPr>
              <a:t>=7.8,1.76-34.9,p=0.007), it was a poor predictor of the subsequent 3-year risk (</a:t>
            </a:r>
            <a:r>
              <a:rPr lang="en-GB" err="1">
                <a:solidFill>
                  <a:srgbClr val="000000"/>
                </a:solidFill>
                <a:effectLst/>
                <a:latin typeface="Times New Roman" panose="02020603050405020304" pitchFamily="18" charset="0"/>
              </a:rPr>
              <a:t>aHR</a:t>
            </a:r>
            <a:r>
              <a:rPr lang="en-GB">
                <a:solidFill>
                  <a:srgbClr val="000000"/>
                </a:solidFill>
                <a:effectLst/>
                <a:latin typeface="Times New Roman" panose="02020603050405020304" pitchFamily="18" charset="0"/>
              </a:rPr>
              <a:t>=1.39,0.79-2.47,p=0.25), driven particularly by lack of predictive value in patients with PC-MIS (</a:t>
            </a:r>
            <a:r>
              <a:rPr lang="en-GB" err="1">
                <a:solidFill>
                  <a:srgbClr val="000000"/>
                </a:solidFill>
                <a:effectLst/>
                <a:latin typeface="Times New Roman" panose="02020603050405020304" pitchFamily="18" charset="0"/>
              </a:rPr>
              <a:t>aHR</a:t>
            </a:r>
            <a:r>
              <a:rPr lang="en-GB">
                <a:solidFill>
                  <a:srgbClr val="000000"/>
                </a:solidFill>
                <a:effectLst/>
                <a:latin typeface="Times New Roman" panose="02020603050405020304" pitchFamily="18" charset="0"/>
              </a:rPr>
              <a:t>=1.07,0.43-2.67,p=0.88).</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DWI is often negative in suspected PC-MIS, but although patients with a positive DWI have an increased early risk of recurrent stroke, normal imaging does not indicate a low long-term risk. Treatment decisions in patients with PC-MIS should reflect the low sensitivity of DWI and the poor long-term predictive value.</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96170C79-FA07-FB91-4B30-5B3F9ACDDE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425237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0ED14F67-51E3-4BFA-0448-3B4BB8322197}"/>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3D38E307-3301-DF01-9546-85123C35D5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solidFill>
                  <a:srgbClr val="000000"/>
                </a:solidFill>
                <a:effectLst/>
                <a:latin typeface="Helvetica" pitchFamily="2" charset="0"/>
              </a:rPr>
              <a:t>Authorship: </a:t>
            </a:r>
            <a:r>
              <a:rPr lang="en-GB">
                <a:solidFill>
                  <a:srgbClr val="000000"/>
                </a:solidFill>
                <a:effectLst/>
                <a:latin typeface="Helvetica" pitchFamily="2" charset="0"/>
              </a:rPr>
              <a:t>Yulu Shi, Mona Eskandaripour, Joanna Wardlaw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Abbreviations: </a:t>
            </a:r>
            <a:r>
              <a:rPr lang="en-GB" b="0">
                <a:solidFill>
                  <a:srgbClr val="000000"/>
                </a:solidFill>
                <a:effectLst/>
                <a:latin typeface="Helvetica" pitchFamily="2" charset="0"/>
              </a:rPr>
              <a:t>CSVD, </a:t>
            </a:r>
            <a:r>
              <a:rPr lang="en-GB" b="0">
                <a:solidFill>
                  <a:srgbClr val="000000"/>
                </a:solidFill>
                <a:effectLst/>
                <a:latin typeface="Times New Roman" panose="02020603050405020304" pitchFamily="18" charset="0"/>
              </a:rPr>
              <a:t>cerebral small vessel disease</a:t>
            </a:r>
            <a:r>
              <a:rPr lang="en-GB" b="0">
                <a:solidFill>
                  <a:srgbClr val="000000"/>
                </a:solidFill>
                <a:effectLst/>
                <a:latin typeface="Helvetica" pitchFamily="2" charset="0"/>
              </a:rPr>
              <a:t>; </a:t>
            </a:r>
            <a:r>
              <a:rPr lang="en-GB">
                <a:solidFill>
                  <a:srgbClr val="000000"/>
                </a:solidFill>
                <a:effectLst/>
                <a:latin typeface="Times New Roman" panose="02020603050405020304" pitchFamily="18" charset="0"/>
              </a:rPr>
              <a:t>MMSE, Mini Mental Status Examination; </a:t>
            </a:r>
            <a:r>
              <a:rPr lang="en-GB" b="0">
                <a:solidFill>
                  <a:srgbClr val="000000"/>
                </a:solidFill>
                <a:effectLst/>
                <a:latin typeface="Helvetica" pitchFamily="2" charset="0"/>
              </a:rPr>
              <a:t>OR, </a:t>
            </a:r>
            <a:r>
              <a:rPr lang="en-GB" b="0">
                <a:solidFill>
                  <a:srgbClr val="000000"/>
                </a:solidFill>
                <a:effectLst/>
                <a:latin typeface="Times New Roman" panose="02020603050405020304" pitchFamily="18" charset="0"/>
              </a:rPr>
              <a:t>odds ratio</a:t>
            </a:r>
            <a:r>
              <a:rPr lang="en-GB" b="0">
                <a:solidFill>
                  <a:srgbClr val="000000"/>
                </a:solidFill>
                <a:effectLst/>
                <a:latin typeface="Helvetica" pitchFamily="2" charset="0"/>
              </a:rPr>
              <a:t>; RCTs, </a:t>
            </a:r>
            <a:r>
              <a:rPr lang="en-GB">
                <a:solidFill>
                  <a:srgbClr val="000000"/>
                </a:solidFill>
                <a:effectLst/>
                <a:latin typeface="Times New Roman" panose="02020603050405020304" pitchFamily="18" charset="0"/>
              </a:rPr>
              <a:t>randomised controlled trials</a:t>
            </a:r>
            <a:r>
              <a:rPr lang="en-GB" b="0">
                <a:solidFill>
                  <a:srgbClr val="000000"/>
                </a:solidFill>
                <a:effectLst/>
                <a:latin typeface="Helvetica" pitchFamily="2" charset="0"/>
              </a:rPr>
              <a:t>; RR, risk ratio; SMD, </a:t>
            </a:r>
            <a:r>
              <a:rPr lang="en-GB">
                <a:solidFill>
                  <a:srgbClr val="000000"/>
                </a:solidFill>
                <a:effectLst/>
                <a:latin typeface="Times New Roman" panose="02020603050405020304" pitchFamily="18" charset="0"/>
              </a:rPr>
              <a:t>standardised mean differences</a:t>
            </a:r>
            <a:r>
              <a:rPr lang="en-GB" b="0">
                <a:solidFill>
                  <a:srgbClr val="000000"/>
                </a:solidFill>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ESOC2026A313</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CILOSTAZOL FOR SECONDARY PREVENTION OF STROKE AND COGNITIVE DECLINE: AN UPDATED SYSTEMATIC REVIEW AND META-ANALYSIS</a:t>
            </a:r>
          </a:p>
          <a:p>
            <a:endParaRPr lang="en-GB">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endParaRPr lang="en-GB"/>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Cilostazol is a phosphodiesterase-3 inhibitor with antiplatelet and pleiotropic vascular effects that may benefit cerebral small vessel disease (CSVD). Evidence for its role in secondary prevention of stroke and cognitive decline is limited but evolving. We updated a previous systematic review (from 2019) to evaluate the effects of cilostazol on recurrent stroke and cognition.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The protocol was registered on PROSPERO and conducted according to PRISMA guidelines. MEDLINE and EMBASE were searched from January 2019 to March 2025 for randomised controlled trials (RCTs) of cilostazol in adults with stroke, CVSD, or cognitive impairment. Meta-analyses and sensitivity analyses were performed where appropriate, combining data from the previous review.</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Sixteen publications were identified since 2019, including nine new RCTs in: stroke (4), chronic CSVD (3), mild cognitive impairment (1) and carotid stenosis (1). In meta-analyses (n=13,853), cilostazol, alone or plus other antiplatelets, reduced recurrence of ischemic (OR 0.70[0.59,0.82]) and haemorrhagic stroke (OR 0.60[0.40,0.89]), the ischemic stroke reduction mainly attributable to longer-duration (OR 0.67[0.56,0.80])studies or with &gt;40% lacunar stroke (OR 0.64[0.52,0.79]). Cilostazol increased headache (OR 2[1.78,2.25]), palpitation (OR 2.05[1.71,2.45]) and diarrhoea (OR 2.35[1.97,2.82]). It did not improve MMSE scores (SMD -0.21[-0.33, -0.08]), largely driven by one large secondary analysis, but showed a trend towards reduced cognitive deterioration (RR 0.89[0.73,1.09]) and improved mood (SMD -0.16 [-0.40,0.08]).</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Cilostazol appears effective and safe for long term secondary stroke prevention, including after lacunar stroke, while its effects on cognition and mood require confirmation in further randomised trials.</a:t>
            </a:r>
          </a:p>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3817B731-E270-E2C8-DD8E-7712AE662A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51566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1D299C93-C676-0971-C2D7-15E5792A5717}"/>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8E187AD-A906-FF8B-528A-84D2F0DAA5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solidFill>
                  <a:srgbClr val="000000"/>
                </a:solidFill>
                <a:effectLst/>
                <a:latin typeface="Helvetica" pitchFamily="2" charset="0"/>
              </a:rPr>
              <a:t>Authorship: </a:t>
            </a:r>
            <a:r>
              <a:rPr lang="en-GB" err="1">
                <a:solidFill>
                  <a:srgbClr val="000000"/>
                </a:solidFill>
                <a:effectLst/>
                <a:latin typeface="Helvetica" pitchFamily="2" charset="0"/>
              </a:rPr>
              <a:t>Yulu</a:t>
            </a:r>
            <a:r>
              <a:rPr lang="en-GB">
                <a:solidFill>
                  <a:srgbClr val="000000"/>
                </a:solidFill>
                <a:effectLst/>
                <a:latin typeface="Helvetica" pitchFamily="2" charset="0"/>
              </a:rPr>
              <a:t> Shi, Mona </a:t>
            </a:r>
            <a:r>
              <a:rPr lang="en-GB" err="1">
                <a:solidFill>
                  <a:srgbClr val="000000"/>
                </a:solidFill>
                <a:effectLst/>
                <a:latin typeface="Helvetica" pitchFamily="2" charset="0"/>
              </a:rPr>
              <a:t>Eskandaripour</a:t>
            </a:r>
            <a:r>
              <a:rPr lang="en-GB">
                <a:solidFill>
                  <a:srgbClr val="000000"/>
                </a:solidFill>
                <a:effectLst/>
                <a:latin typeface="Helvetica" pitchFamily="2" charset="0"/>
              </a:rPr>
              <a:t>, Joanna Wardlaw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Abbreviations: </a:t>
            </a:r>
            <a:r>
              <a:rPr lang="en-GB" b="0">
                <a:solidFill>
                  <a:srgbClr val="000000"/>
                </a:solidFill>
                <a:effectLst/>
                <a:latin typeface="Helvetica" pitchFamily="2" charset="0"/>
              </a:rPr>
              <a:t>CSVD, </a:t>
            </a:r>
            <a:r>
              <a:rPr lang="en-GB" b="0">
                <a:solidFill>
                  <a:srgbClr val="000000"/>
                </a:solidFill>
                <a:effectLst/>
                <a:latin typeface="Times New Roman" panose="02020603050405020304" pitchFamily="18" charset="0"/>
              </a:rPr>
              <a:t>cerebral small vessel disease</a:t>
            </a:r>
            <a:r>
              <a:rPr lang="en-GB" b="0">
                <a:solidFill>
                  <a:srgbClr val="000000"/>
                </a:solidFill>
                <a:effectLst/>
                <a:latin typeface="Helvetica" pitchFamily="2" charset="0"/>
              </a:rPr>
              <a:t>; </a:t>
            </a:r>
            <a:r>
              <a:rPr lang="en-GB">
                <a:solidFill>
                  <a:srgbClr val="000000"/>
                </a:solidFill>
                <a:effectLst/>
                <a:latin typeface="Times New Roman" panose="02020603050405020304" pitchFamily="18" charset="0"/>
              </a:rPr>
              <a:t>MMSE, Mini Mental Status Examination; </a:t>
            </a:r>
            <a:r>
              <a:rPr lang="en-GB" b="0">
                <a:solidFill>
                  <a:srgbClr val="000000"/>
                </a:solidFill>
                <a:effectLst/>
                <a:latin typeface="Helvetica" pitchFamily="2" charset="0"/>
              </a:rPr>
              <a:t>OR, </a:t>
            </a:r>
            <a:r>
              <a:rPr lang="en-GB" b="0">
                <a:solidFill>
                  <a:srgbClr val="000000"/>
                </a:solidFill>
                <a:effectLst/>
                <a:latin typeface="Times New Roman" panose="02020603050405020304" pitchFamily="18" charset="0"/>
              </a:rPr>
              <a:t>odds ratio</a:t>
            </a:r>
            <a:r>
              <a:rPr lang="en-GB" b="0">
                <a:solidFill>
                  <a:srgbClr val="000000"/>
                </a:solidFill>
                <a:effectLst/>
                <a:latin typeface="Helvetica" pitchFamily="2" charset="0"/>
              </a:rPr>
              <a:t>; RCTs, </a:t>
            </a:r>
            <a:r>
              <a:rPr lang="en-GB">
                <a:solidFill>
                  <a:srgbClr val="000000"/>
                </a:solidFill>
                <a:effectLst/>
                <a:latin typeface="Times New Roman" panose="02020603050405020304" pitchFamily="18" charset="0"/>
              </a:rPr>
              <a:t>randomised controlled trials</a:t>
            </a:r>
            <a:r>
              <a:rPr lang="en-GB" b="0">
                <a:solidFill>
                  <a:srgbClr val="000000"/>
                </a:solidFill>
                <a:effectLst/>
                <a:latin typeface="Helvetica" pitchFamily="2" charset="0"/>
              </a:rPr>
              <a:t>; RR, risk ratio; SMD, </a:t>
            </a:r>
            <a:r>
              <a:rPr lang="en-GB">
                <a:solidFill>
                  <a:srgbClr val="000000"/>
                </a:solidFill>
                <a:effectLst/>
                <a:latin typeface="Times New Roman" panose="02020603050405020304" pitchFamily="18" charset="0"/>
              </a:rPr>
              <a:t>standardised mean differences</a:t>
            </a:r>
            <a:r>
              <a:rPr lang="en-GB" b="0">
                <a:solidFill>
                  <a:srgbClr val="000000"/>
                </a:solidFill>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ESOC2026A313</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CILOSTAZOL FOR SECONDARY PREVENTION OF STROKE AND COGNITIVE DECLINE: AN UPDATED SYSTEMATIC REVIEW AND META-ANALYSIS</a:t>
            </a:r>
          </a:p>
          <a:p>
            <a:endParaRPr lang="en-GB">
              <a:solidFill>
                <a:srgbClr val="000000"/>
              </a:solidFill>
              <a:effectLst/>
              <a:latin typeface="Helvetica" pitchFamily="2" charset="0"/>
            </a:endParaRPr>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endParaRPr lang="en-GB"/>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Cilostazol is a phosphodiesterase-3 inhibitor with antiplatelet and pleiotropic vascular effects that may benefit cerebral small vessel disease (CSVD). Evidence for its role in secondary prevention of stroke and cognitive decline is limited but evolving. We updated a previous systematic review (from 2019) to evaluate the effects of cilostazol on recurrent stroke and cognition.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The protocol was registered on PROSPERO and conducted according to PRISMA guidelines. MEDLINE and EMBASE were searched from January 2019 to March 2025 for randomised controlled trials (RCTs) of cilostazol in adults with stroke, CVSD, or cognitive impairment. Meta-analyses and sensitivity analyses were performed where appropriate, combining data from the previous review.</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Sixteen publications were identified since 2019, including nine new RCTs in: stroke (4), chronic CSVD (3), mild cognitive impairment (1) and carotid stenosis (1). In meta-analyses (n=13,853), cilostazol, alone or plus other antiplatelets, reduced recurrence of ischemic (OR 0.70[0.59,0.82]) and haemorrhagic stroke (OR 0.60[0.40,0.89]), the ischemic stroke reduction mainly attributable to longer-duration (OR 0.67[0.56,0.80])studies or with &gt;40% lacunar stroke (OR 0.64[0.52,0.79]). Cilostazol increased headache (OR 2[1.78,2.25]), palpitation (OR 2.05[1.71,2.45]) and diarrhoea (OR 2.35[1.97,2.82]). It did not improve MMSE scores (SMD -0.21[-0.33, -0.08]), largely driven by one large secondary analysis, but showed a trend towards reduced cognitive deterioration (RR 0.89[0.73,1.09]) and improved mood (SMD -0.16 [-0.40,0.08]).</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Conclusions: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Cilostazol appears effective and safe for long term secondary stroke prevention, including after lacunar stroke, while its effects on cognition and mood require confirmation in further randomised trials.</a:t>
            </a: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D81AB057-542C-5035-E6DB-C6867D963E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05851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5C8A0221-56C5-D318-BA7B-9CFD01C94B4B}"/>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0A88BFE-EA6F-33E8-5D62-8605207849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BFE35041-5850-B13F-D7FF-A87E821141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970587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4283EBBB-FFAF-8D02-2CD8-FF8DC87A352B}"/>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4BB25139-E71B-BB74-011E-303C0E6842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Authorship:</a:t>
            </a:r>
            <a:r>
              <a:rPr lang="en-US" dirty="0"/>
              <a:t> Mukul Sharma, Qiang Dong, </a:t>
            </a:r>
            <a:r>
              <a:rPr lang="en-US" dirty="0" err="1"/>
              <a:t>Teruyuki</a:t>
            </a:r>
            <a:r>
              <a:rPr lang="en-US" dirty="0"/>
              <a:t> Hirano, Scott Kasner, Jeffrey Saver, Jaime </a:t>
            </a:r>
            <a:r>
              <a:rPr lang="en-US" dirty="0" err="1"/>
              <a:t>Masjuan</a:t>
            </a:r>
            <a:r>
              <a:rPr lang="en-US" dirty="0"/>
              <a:t>, Andrew Demchuk, Eva </a:t>
            </a:r>
            <a:r>
              <a:rPr lang="en-US" dirty="0" err="1"/>
              <a:t>Muehlhofer</a:t>
            </a:r>
            <a:r>
              <a:rPr lang="en-US" dirty="0"/>
              <a:t>, Karleen Schulze, Ashkan </a:t>
            </a:r>
            <a:r>
              <a:rPr lang="en-US" dirty="0" err="1"/>
              <a:t>Shoamanesh</a:t>
            </a:r>
            <a:r>
              <a:rPr lang="en-US" dirty="0"/>
              <a:t> on behalf of OCEANIC-STROKE Steering Committee and Investigators</a:t>
            </a:r>
          </a:p>
          <a:p>
            <a:endParaRPr lang="en-US" dirty="0"/>
          </a:p>
          <a:p>
            <a:r>
              <a:rPr lang="en-US" b="1" dirty="0"/>
              <a:t>Abbreviations:</a:t>
            </a:r>
            <a:r>
              <a:rPr lang="en-US" dirty="0"/>
              <a:t> APT, antiplatelet therapy; </a:t>
            </a:r>
            <a:r>
              <a:rPr lang="en-US" dirty="0" err="1"/>
              <a:t>csHR</a:t>
            </a:r>
            <a:r>
              <a:rPr lang="en-US" dirty="0"/>
              <a:t>, cause-specific hazard ratio; EVT, endovascular therapy; HT, </a:t>
            </a:r>
            <a:r>
              <a:rPr lang="en-US" dirty="0" err="1"/>
              <a:t>haemorrhagic</a:t>
            </a:r>
            <a:r>
              <a:rPr lang="en-US" dirty="0"/>
              <a:t> transformation; IS, </a:t>
            </a:r>
            <a:r>
              <a:rPr lang="en-US" dirty="0" err="1"/>
              <a:t>ischaemic</a:t>
            </a:r>
            <a:r>
              <a:rPr lang="en-US" dirty="0"/>
              <a:t> stroke; ITT, intent-to-treat; IVT, intravenous thrombolysis; </a:t>
            </a:r>
            <a:r>
              <a:rPr lang="en-US" dirty="0" err="1"/>
              <a:t>mRS</a:t>
            </a:r>
            <a:r>
              <a:rPr lang="en-US" dirty="0"/>
              <a:t>, modified Rankin Scale; NIHSS, National Institutes of Health Stroke Scale; TIA, transient </a:t>
            </a:r>
            <a:r>
              <a:rPr lang="en-US" dirty="0" err="1"/>
              <a:t>ischaemic</a:t>
            </a:r>
            <a:r>
              <a:rPr lang="en-US" dirty="0"/>
              <a:t> attack.</a:t>
            </a:r>
          </a:p>
          <a:p>
            <a:endParaRPr lang="en-US" dirty="0"/>
          </a:p>
          <a:p>
            <a:r>
              <a:rPr lang="en-US" b="1" dirty="0"/>
              <a:t>Abstract Number:</a:t>
            </a:r>
            <a:r>
              <a:rPr lang="en-US" dirty="0"/>
              <a:t> ESOC2026LB157</a:t>
            </a:r>
          </a:p>
          <a:p>
            <a:endParaRPr lang="en-US" dirty="0"/>
          </a:p>
          <a:p>
            <a:r>
              <a:rPr lang="en-US" b="1" dirty="0"/>
              <a:t>Abstract Title:</a:t>
            </a:r>
            <a:r>
              <a:rPr lang="en-US" dirty="0"/>
              <a:t> INCIDENT ISCHAEMIC STROKE IN THE RANDOMISED, PLACEBO-CONTROLLED, EVENT-DRIVEN OCEANIC-STROKE TRIAL OF ASUNDEXIAN FOR SECONDARY STROKE PREVENTION: SEVERITY, TREATMENT AND OUTCOMES</a:t>
            </a:r>
          </a:p>
          <a:p>
            <a:endParaRPr lang="en-US" dirty="0"/>
          </a:p>
          <a:p>
            <a:r>
              <a:rPr lang="en-US" b="1" dirty="0"/>
              <a:t>Abstract Category:</a:t>
            </a:r>
            <a:r>
              <a:rPr lang="en-US" dirty="0"/>
              <a:t> 05.00 - RISK FACTORS AND PREVENTION (PRIMARY AND SECONDARY) - 05.02 - SECONDARY PREVENTION</a:t>
            </a:r>
          </a:p>
          <a:p>
            <a:endParaRPr lang="en-US" b="1" dirty="0"/>
          </a:p>
          <a:p>
            <a:r>
              <a:rPr lang="en-US" b="1" dirty="0"/>
              <a:t>Background and aims:</a:t>
            </a:r>
            <a:r>
              <a:rPr lang="en-US" dirty="0"/>
              <a:t> </a:t>
            </a:r>
            <a:r>
              <a:rPr lang="en-GB" sz="1200" b="0" i="0" u="none" strike="noStrike" kern="1200" baseline="0" dirty="0">
                <a:solidFill>
                  <a:schemeClr val="tx1"/>
                </a:solidFill>
                <a:latin typeface="+mn-lt"/>
                <a:ea typeface="+mn-ea"/>
                <a:cs typeface="+mn-cs"/>
              </a:rPr>
              <a:t>In OCEANIC-STROKE, </a:t>
            </a:r>
            <a:r>
              <a:rPr lang="en-GB" sz="1200" b="0" i="0" u="none" strike="noStrike" kern="1200" baseline="0" dirty="0" err="1">
                <a:solidFill>
                  <a:schemeClr val="tx1"/>
                </a:solidFill>
                <a:latin typeface="+mn-lt"/>
                <a:ea typeface="+mn-ea"/>
                <a:cs typeface="+mn-cs"/>
              </a:rPr>
              <a:t>asundexian</a:t>
            </a:r>
            <a:r>
              <a:rPr lang="en-GB" sz="1200" b="0" i="0" u="none" strike="noStrike" kern="1200" baseline="0" dirty="0">
                <a:solidFill>
                  <a:schemeClr val="tx1"/>
                </a:solidFill>
                <a:latin typeface="+mn-lt"/>
                <a:ea typeface="+mn-ea"/>
                <a:cs typeface="+mn-cs"/>
              </a:rPr>
              <a:t> 50 mg once daily reduced ischaemic stroke (IS) (cause-specific hazard ratio [</a:t>
            </a:r>
            <a:r>
              <a:rPr lang="en-GB" sz="1200" b="0" i="0" u="none" strike="noStrike" kern="1200" baseline="0" dirty="0" err="1">
                <a:solidFill>
                  <a:schemeClr val="tx1"/>
                </a:solidFill>
                <a:latin typeface="+mn-lt"/>
                <a:ea typeface="+mn-ea"/>
                <a:cs typeface="+mn-cs"/>
              </a:rPr>
              <a:t>csHR</a:t>
            </a:r>
            <a:r>
              <a:rPr lang="en-GB" sz="1200" b="0" i="0" u="none" strike="noStrike" kern="1200" baseline="0" dirty="0">
                <a:solidFill>
                  <a:schemeClr val="tx1"/>
                </a:solidFill>
                <a:latin typeface="+mn-lt"/>
                <a:ea typeface="+mn-ea"/>
                <a:cs typeface="+mn-cs"/>
              </a:rPr>
              <a:t>] 0.74; 95% confidence interval [CI]: 0.65, 0.84) without increasing intracranial haemorrhage (</a:t>
            </a:r>
            <a:r>
              <a:rPr lang="en-GB" sz="1200" b="0" i="0" u="none" strike="noStrike" kern="1200" baseline="0" dirty="0" err="1">
                <a:solidFill>
                  <a:schemeClr val="tx1"/>
                </a:solidFill>
                <a:latin typeface="+mn-lt"/>
                <a:ea typeface="+mn-ea"/>
                <a:cs typeface="+mn-cs"/>
              </a:rPr>
              <a:t>ICrH</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comparedwith</a:t>
            </a:r>
            <a:r>
              <a:rPr lang="en-GB" sz="1200" b="0" i="0" u="none" strike="noStrike" kern="1200" baseline="0" dirty="0">
                <a:solidFill>
                  <a:schemeClr val="tx1"/>
                </a:solidFill>
                <a:latin typeface="+mn-lt"/>
                <a:ea typeface="+mn-ea"/>
                <a:cs typeface="+mn-cs"/>
              </a:rPr>
              <a:t> placebo.1 We examined rates, outcomes, and predictors of </a:t>
            </a:r>
            <a:r>
              <a:rPr lang="en-GB" sz="1200" b="0" i="0" u="none" strike="noStrike" kern="1200" baseline="0" dirty="0" err="1">
                <a:solidFill>
                  <a:schemeClr val="tx1"/>
                </a:solidFill>
                <a:latin typeface="+mn-lt"/>
                <a:ea typeface="+mn-ea"/>
                <a:cs typeface="+mn-cs"/>
              </a:rPr>
              <a:t>ICrH</a:t>
            </a:r>
            <a:r>
              <a:rPr lang="en-GB" sz="1200" b="0" i="0" u="none" strike="noStrike" kern="1200" baseline="0" dirty="0">
                <a:solidFill>
                  <a:schemeClr val="tx1"/>
                </a:solidFill>
                <a:latin typeface="+mn-lt"/>
                <a:ea typeface="+mn-ea"/>
                <a:cs typeface="+mn-cs"/>
              </a:rPr>
              <a:t> and haemorrhagic stroke (HS).</a:t>
            </a:r>
          </a:p>
          <a:p>
            <a:endParaRPr lang="en-US" dirty="0"/>
          </a:p>
          <a:p>
            <a:r>
              <a:rPr lang="en-US" b="1" dirty="0"/>
              <a:t>Methods:</a:t>
            </a:r>
            <a:r>
              <a:rPr lang="en-US" dirty="0"/>
              <a:t> </a:t>
            </a:r>
            <a:r>
              <a:rPr lang="en-US" sz="1200" b="0" i="0" u="none" strike="noStrike" kern="1200" baseline="0" dirty="0">
                <a:solidFill>
                  <a:schemeClr val="tx1"/>
                </a:solidFill>
                <a:latin typeface="+mn-lt"/>
                <a:ea typeface="+mn-ea"/>
                <a:cs typeface="+mn-cs"/>
              </a:rPr>
              <a:t>We </a:t>
            </a:r>
            <a:r>
              <a:rPr lang="en-US" sz="1200" b="0" i="0" u="none" strike="noStrike" kern="1200" baseline="0" dirty="0" err="1">
                <a:solidFill>
                  <a:schemeClr val="tx1"/>
                </a:solidFill>
                <a:latin typeface="+mn-lt"/>
                <a:ea typeface="+mn-ea"/>
                <a:cs typeface="+mn-cs"/>
              </a:rPr>
              <a:t>randomised</a:t>
            </a:r>
            <a:r>
              <a:rPr lang="en-US" sz="1200" b="0" i="0" u="none" strike="noStrike" kern="1200" baseline="0" dirty="0">
                <a:solidFill>
                  <a:schemeClr val="tx1"/>
                </a:solidFill>
                <a:latin typeface="+mn-lt"/>
                <a:ea typeface="+mn-ea"/>
                <a:cs typeface="+mn-cs"/>
              </a:rPr>
              <a:t> 12,327 participants within 72 hours of acute non-cardioembolic IS or high-risk transient </a:t>
            </a:r>
            <a:r>
              <a:rPr lang="en-US" sz="1200" b="0" i="0" u="none" strike="noStrike" kern="1200" baseline="0" dirty="0" err="1">
                <a:solidFill>
                  <a:schemeClr val="tx1"/>
                </a:solidFill>
                <a:latin typeface="+mn-lt"/>
                <a:ea typeface="+mn-ea"/>
                <a:cs typeface="+mn-cs"/>
              </a:rPr>
              <a:t>ischaemic</a:t>
            </a:r>
            <a:r>
              <a:rPr lang="en-US" sz="1200" b="0" i="0" u="none" strike="noStrike" kern="1200" baseline="0" dirty="0">
                <a:solidFill>
                  <a:schemeClr val="tx1"/>
                </a:solidFill>
                <a:latin typeface="+mn-lt"/>
                <a:ea typeface="+mn-ea"/>
                <a:cs typeface="+mn-cs"/>
              </a:rPr>
              <a:t> attack (TIA) to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or placebo. This analysis includes 12,254participants who received ≥1 dose of assigned treatment. Incident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was adjudicated by blinded adjudicators.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outcome was assessed using the 90-day modified Rankin Scale (</a:t>
            </a:r>
            <a:r>
              <a:rPr lang="en-US" sz="1200" b="0" i="0" u="none" strike="noStrike" kern="1200" baseline="0" dirty="0" err="1">
                <a:solidFill>
                  <a:schemeClr val="tx1"/>
                </a:solidFill>
                <a:latin typeface="+mn-lt"/>
                <a:ea typeface="+mn-ea"/>
                <a:cs typeface="+mn-cs"/>
              </a:rPr>
              <a:t>mRS</a:t>
            </a:r>
            <a:r>
              <a:rPr lang="en-US" sz="1200" b="0" i="0" u="none" strike="noStrike" kern="1200" baseline="0" dirty="0">
                <a:solidFill>
                  <a:schemeClr val="tx1"/>
                </a:solidFill>
                <a:latin typeface="+mn-lt"/>
                <a:ea typeface="+mn-ea"/>
                <a:cs typeface="+mn-cs"/>
              </a:rPr>
              <a:t>); disabling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or HS was defined as </a:t>
            </a:r>
            <a:r>
              <a:rPr lang="en-US" sz="1200" b="0" i="0" u="none" strike="noStrike" kern="1200" baseline="0" dirty="0" err="1">
                <a:solidFill>
                  <a:schemeClr val="tx1"/>
                </a:solidFill>
                <a:latin typeface="+mn-lt"/>
                <a:ea typeface="+mn-ea"/>
                <a:cs typeface="+mn-cs"/>
              </a:rPr>
              <a:t>mRS</a:t>
            </a:r>
            <a:r>
              <a:rPr lang="en-US" sz="1200" b="0" i="0" u="none" strike="noStrike" kern="1200" baseline="0" dirty="0">
                <a:solidFill>
                  <a:schemeClr val="tx1"/>
                </a:solidFill>
                <a:latin typeface="+mn-lt"/>
                <a:ea typeface="+mn-ea"/>
                <a:cs typeface="+mn-cs"/>
              </a:rPr>
              <a:t> ≥3 or an increase of ≥1 point if baseline </a:t>
            </a:r>
            <a:r>
              <a:rPr lang="en-US" sz="1200" b="0" i="0" u="none" strike="noStrike" kern="1200" baseline="0" dirty="0" err="1">
                <a:solidFill>
                  <a:schemeClr val="tx1"/>
                </a:solidFill>
                <a:latin typeface="+mn-lt"/>
                <a:ea typeface="+mn-ea"/>
                <a:cs typeface="+mn-cs"/>
              </a:rPr>
              <a:t>mRS</a:t>
            </a:r>
            <a:r>
              <a:rPr lang="en-US" sz="1200" b="0" i="0" u="none" strike="noStrike" kern="1200" baseline="0" dirty="0">
                <a:solidFill>
                  <a:schemeClr val="tx1"/>
                </a:solidFill>
                <a:latin typeface="+mn-lt"/>
                <a:ea typeface="+mn-ea"/>
                <a:cs typeface="+mn-cs"/>
              </a:rPr>
              <a:t> ≥3. Site investigators determined whether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or HS was the cause of death. </a:t>
            </a:r>
          </a:p>
          <a:p>
            <a:endParaRPr lang="en-US" dirty="0"/>
          </a:p>
          <a:p>
            <a:r>
              <a:rPr lang="en-US" b="1" dirty="0"/>
              <a:t>Results:</a:t>
            </a:r>
            <a:r>
              <a:rPr lang="en-US" dirty="0"/>
              <a:t> </a:t>
            </a:r>
            <a:r>
              <a:rPr lang="en-US" sz="1200" b="0" i="0" u="none" strike="noStrike" kern="1200" baseline="0" dirty="0">
                <a:solidFill>
                  <a:schemeClr val="tx1"/>
                </a:solidFill>
                <a:latin typeface="+mn-lt"/>
                <a:ea typeface="+mn-ea"/>
                <a:cs typeface="+mn-cs"/>
              </a:rPr>
              <a:t>With 1.2 years median time on treatment, 74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occurred, including 33 HS. </a:t>
            </a:r>
            <a:r>
              <a:rPr lang="en-US" sz="1200" b="0" i="0" u="none" strike="noStrike" kern="1200" baseline="0" dirty="0" err="1">
                <a:solidFill>
                  <a:schemeClr val="tx1"/>
                </a:solidFill>
                <a:latin typeface="+mn-lt"/>
                <a:ea typeface="+mn-ea"/>
                <a:cs typeface="+mn-cs"/>
              </a:rPr>
              <a:t>Annualised</a:t>
            </a:r>
            <a:r>
              <a:rPr lang="en-US" sz="1200" b="0" i="0" u="none" strike="noStrike" kern="1200" baseline="0" dirty="0">
                <a:solidFill>
                  <a:schemeClr val="tx1"/>
                </a:solidFill>
                <a:latin typeface="+mn-lt"/>
                <a:ea typeface="+mn-ea"/>
                <a:cs typeface="+mn-cs"/>
              </a:rPr>
              <a:t> rates of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were 0.5% for both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and placebo (</a:t>
            </a:r>
            <a:r>
              <a:rPr lang="en-US" sz="1200" b="0" i="0" u="none" strike="noStrike" kern="1200" baseline="0" dirty="0" err="1">
                <a:solidFill>
                  <a:schemeClr val="tx1"/>
                </a:solidFill>
                <a:latin typeface="+mn-lt"/>
                <a:ea typeface="+mn-ea"/>
                <a:cs typeface="+mn-cs"/>
              </a:rPr>
              <a:t>csHR</a:t>
            </a:r>
            <a:r>
              <a:rPr lang="en-US" sz="1200" b="0" i="0" u="none" strike="noStrike" kern="1200" baseline="0" dirty="0">
                <a:solidFill>
                  <a:schemeClr val="tx1"/>
                </a:solidFill>
                <a:latin typeface="+mn-lt"/>
                <a:ea typeface="+mn-ea"/>
                <a:cs typeface="+mn-cs"/>
              </a:rPr>
              <a:t> 1.07; 95% CI: 0.68, 1.68), and, for HS, were 0.2% vs 0.3% (HR 0.66; 95% CI: 0.33, 1.32), respectively). </a:t>
            </a:r>
            <a:r>
              <a:rPr lang="en-US" sz="1200" b="0" i="0" u="none" strike="noStrike" kern="1200" baseline="0" dirty="0" err="1">
                <a:solidFill>
                  <a:schemeClr val="tx1"/>
                </a:solidFill>
                <a:latin typeface="+mn-lt"/>
                <a:ea typeface="+mn-ea"/>
                <a:cs typeface="+mn-cs"/>
              </a:rPr>
              <a:t>Annualised</a:t>
            </a:r>
            <a:r>
              <a:rPr lang="en-US" sz="1200" b="0" i="0" u="none" strike="noStrike" kern="1200" baseline="0" dirty="0">
                <a:solidFill>
                  <a:schemeClr val="tx1"/>
                </a:solidFill>
                <a:latin typeface="+mn-lt"/>
                <a:ea typeface="+mn-ea"/>
                <a:cs typeface="+mn-cs"/>
              </a:rPr>
              <a:t> rates of disabling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were 0.3% for both (HR 0.87; 95% CI: 0.46, 1.63) and were 0.2% vs 0.1% (HR 2.23; 95% CI: 0.78, 6.42) for fatal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Corresponding rates for disabling (0.1% vs 0.2%; HR 0.68; 95% CI: 0.30, 1.50) and fatal HS (0.1% vs 0.1%; HR 1.42; 95% CI: 0.45, 4.46) were low and comparable between groups. </a:t>
            </a:r>
          </a:p>
          <a:p>
            <a:endParaRPr lang="en-US" dirty="0"/>
          </a:p>
          <a:p>
            <a:r>
              <a:rPr lang="en-US" b="1" dirty="0"/>
              <a:t>Conclusions:</a:t>
            </a:r>
            <a:r>
              <a:rPr lang="en-US" dirty="0"/>
              <a:t>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and HS were infrequent, with similar severity and outcomes between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and placebo.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is a novel stroke prevention strategy that reduces IS without apparent increases in incident, disabling or fatal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including HS.</a:t>
            </a:r>
          </a:p>
          <a:p>
            <a:endParaRPr lang="en-GB" sz="1200" b="0" i="0" u="none" strike="noStrike" kern="1200" baseline="0" dirty="0">
              <a:solidFill>
                <a:schemeClr val="tx1"/>
              </a:solidFill>
              <a:latin typeface="+mn-lt"/>
              <a:ea typeface="+mn-ea"/>
              <a:cs typeface="+mn-cs"/>
            </a:endParaRP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1AE88D2B-8083-3716-A9C0-EE34EAAA11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959788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063902C6-DD81-51F3-6E65-52CC82C80F96}"/>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F71830DF-AB5F-A280-8225-D455D1EEA0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Authorship:</a:t>
            </a:r>
            <a:r>
              <a:rPr lang="en-US" dirty="0"/>
              <a:t> Mukul Sharma, Qiang Dong, </a:t>
            </a:r>
            <a:r>
              <a:rPr lang="en-US" dirty="0" err="1"/>
              <a:t>Teruyuki</a:t>
            </a:r>
            <a:r>
              <a:rPr lang="en-US" dirty="0"/>
              <a:t> Hirano, Scott Kasner, Jeffrey Saver, Jaime </a:t>
            </a:r>
            <a:r>
              <a:rPr lang="en-US" dirty="0" err="1"/>
              <a:t>Masjuan</a:t>
            </a:r>
            <a:r>
              <a:rPr lang="en-US" dirty="0"/>
              <a:t>, Andrew Demchuk, Eva </a:t>
            </a:r>
            <a:r>
              <a:rPr lang="en-US" dirty="0" err="1"/>
              <a:t>Muehlhofer</a:t>
            </a:r>
            <a:r>
              <a:rPr lang="en-US" dirty="0"/>
              <a:t>, Karleen Schulze, Ashkan </a:t>
            </a:r>
            <a:r>
              <a:rPr lang="en-US" dirty="0" err="1"/>
              <a:t>Shoamanesh</a:t>
            </a:r>
            <a:r>
              <a:rPr lang="en-US" dirty="0"/>
              <a:t> on behalf of OCEANIC-STROKE Steering Committee and Investigators</a:t>
            </a:r>
          </a:p>
          <a:p>
            <a:endParaRPr lang="en-US" dirty="0"/>
          </a:p>
          <a:p>
            <a:r>
              <a:rPr lang="en-US" b="1" dirty="0"/>
              <a:t>Abbreviations:</a:t>
            </a:r>
            <a:r>
              <a:rPr lang="en-US" dirty="0"/>
              <a:t> APT, antiplatelet therapy; </a:t>
            </a:r>
            <a:r>
              <a:rPr lang="en-US" dirty="0" err="1"/>
              <a:t>csHR</a:t>
            </a:r>
            <a:r>
              <a:rPr lang="en-US" dirty="0"/>
              <a:t>, cause-specific hazard ratio; EVT, endovascular therapy; HT, </a:t>
            </a:r>
            <a:r>
              <a:rPr lang="en-US" dirty="0" err="1"/>
              <a:t>haemorrhagic</a:t>
            </a:r>
            <a:r>
              <a:rPr lang="en-US" dirty="0"/>
              <a:t> transformation; IS, </a:t>
            </a:r>
            <a:r>
              <a:rPr lang="en-US" dirty="0" err="1"/>
              <a:t>ischaemic</a:t>
            </a:r>
            <a:r>
              <a:rPr lang="en-US" dirty="0"/>
              <a:t> stroke; ITT, intent-to-treat; IVT, intravenous thrombolysis; </a:t>
            </a:r>
            <a:r>
              <a:rPr lang="en-US" dirty="0" err="1"/>
              <a:t>mRS</a:t>
            </a:r>
            <a:r>
              <a:rPr lang="en-US" dirty="0"/>
              <a:t>, modified Rankin Scale; NIHSS, National Institutes of Health Stroke Scale; TIA, transient </a:t>
            </a:r>
            <a:r>
              <a:rPr lang="en-US" dirty="0" err="1"/>
              <a:t>ischaemic</a:t>
            </a:r>
            <a:r>
              <a:rPr lang="en-US" dirty="0"/>
              <a:t> attack.</a:t>
            </a:r>
          </a:p>
          <a:p>
            <a:endParaRPr lang="en-US" dirty="0"/>
          </a:p>
          <a:p>
            <a:r>
              <a:rPr lang="en-US" b="1" dirty="0"/>
              <a:t>Abstract Number:</a:t>
            </a:r>
            <a:r>
              <a:rPr lang="en-US" dirty="0"/>
              <a:t> ESOC2026LB157</a:t>
            </a:r>
          </a:p>
          <a:p>
            <a:endParaRPr lang="en-US" dirty="0"/>
          </a:p>
          <a:p>
            <a:r>
              <a:rPr lang="en-US" b="1" dirty="0"/>
              <a:t>Abstract Title:</a:t>
            </a:r>
            <a:r>
              <a:rPr lang="en-US" dirty="0"/>
              <a:t> INCIDENT ISCHAEMIC STROKE IN THE RANDOMISED, PLACEBO-CONTROLLED, EVENT-DRIVEN OCEANIC-STROKE TRIAL OF ASUNDEXIAN FOR SECONDARY STROKE PREVENTION: SEVERITY, TREATMENT AND OUTCOMES</a:t>
            </a:r>
          </a:p>
          <a:p>
            <a:endParaRPr lang="en-US" dirty="0"/>
          </a:p>
          <a:p>
            <a:r>
              <a:rPr lang="en-US" b="1" dirty="0"/>
              <a:t>Abstract Category:</a:t>
            </a:r>
            <a:r>
              <a:rPr lang="en-US" dirty="0"/>
              <a:t> 05.00 - RISK FACTORS AND PREVENTION (PRIMARY AND SECONDARY) - 05.02 - SECONDARY PREVENTION</a:t>
            </a:r>
          </a:p>
          <a:p>
            <a:endParaRPr lang="en-US" b="1" dirty="0"/>
          </a:p>
          <a:p>
            <a:r>
              <a:rPr lang="en-US" b="1" dirty="0"/>
              <a:t>Background and aims:</a:t>
            </a:r>
            <a:r>
              <a:rPr lang="en-US" dirty="0"/>
              <a:t> </a:t>
            </a:r>
            <a:r>
              <a:rPr lang="en-GB" sz="1200" b="0" i="0" u="none" strike="noStrike" kern="1200" baseline="0" dirty="0">
                <a:solidFill>
                  <a:schemeClr val="tx1"/>
                </a:solidFill>
                <a:latin typeface="+mn-lt"/>
                <a:ea typeface="+mn-ea"/>
                <a:cs typeface="+mn-cs"/>
              </a:rPr>
              <a:t>In OCEANIC-STROKE, </a:t>
            </a:r>
            <a:r>
              <a:rPr lang="en-GB" sz="1200" b="0" i="0" u="none" strike="noStrike" kern="1200" baseline="0" dirty="0" err="1">
                <a:solidFill>
                  <a:schemeClr val="tx1"/>
                </a:solidFill>
                <a:latin typeface="+mn-lt"/>
                <a:ea typeface="+mn-ea"/>
                <a:cs typeface="+mn-cs"/>
              </a:rPr>
              <a:t>asundexian</a:t>
            </a:r>
            <a:r>
              <a:rPr lang="en-GB" sz="1200" b="0" i="0" u="none" strike="noStrike" kern="1200" baseline="0" dirty="0">
                <a:solidFill>
                  <a:schemeClr val="tx1"/>
                </a:solidFill>
                <a:latin typeface="+mn-lt"/>
                <a:ea typeface="+mn-ea"/>
                <a:cs typeface="+mn-cs"/>
              </a:rPr>
              <a:t> 50 mg once daily reduced ischaemic stroke (IS) (cause-specific hazard ratio [</a:t>
            </a:r>
            <a:r>
              <a:rPr lang="en-GB" sz="1200" b="0" i="0" u="none" strike="noStrike" kern="1200" baseline="0" dirty="0" err="1">
                <a:solidFill>
                  <a:schemeClr val="tx1"/>
                </a:solidFill>
                <a:latin typeface="+mn-lt"/>
                <a:ea typeface="+mn-ea"/>
                <a:cs typeface="+mn-cs"/>
              </a:rPr>
              <a:t>csHR</a:t>
            </a:r>
            <a:r>
              <a:rPr lang="en-GB" sz="1200" b="0" i="0" u="none" strike="noStrike" kern="1200" baseline="0" dirty="0">
                <a:solidFill>
                  <a:schemeClr val="tx1"/>
                </a:solidFill>
                <a:latin typeface="+mn-lt"/>
                <a:ea typeface="+mn-ea"/>
                <a:cs typeface="+mn-cs"/>
              </a:rPr>
              <a:t>] 0.74; 95% confidence interval [CI]: 0.65, 0.84) without increasing intracranial haemorrhage (</a:t>
            </a:r>
            <a:r>
              <a:rPr lang="en-GB" sz="1200" b="0" i="0" u="none" strike="noStrike" kern="1200" baseline="0" dirty="0" err="1">
                <a:solidFill>
                  <a:schemeClr val="tx1"/>
                </a:solidFill>
                <a:latin typeface="+mn-lt"/>
                <a:ea typeface="+mn-ea"/>
                <a:cs typeface="+mn-cs"/>
              </a:rPr>
              <a:t>ICrH</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comparedwith</a:t>
            </a:r>
            <a:r>
              <a:rPr lang="en-GB" sz="1200" b="0" i="0" u="none" strike="noStrike" kern="1200" baseline="0" dirty="0">
                <a:solidFill>
                  <a:schemeClr val="tx1"/>
                </a:solidFill>
                <a:latin typeface="+mn-lt"/>
                <a:ea typeface="+mn-ea"/>
                <a:cs typeface="+mn-cs"/>
              </a:rPr>
              <a:t> placebo.1 We examined rates, outcomes, and predictors of </a:t>
            </a:r>
            <a:r>
              <a:rPr lang="en-GB" sz="1200" b="0" i="0" u="none" strike="noStrike" kern="1200" baseline="0" dirty="0" err="1">
                <a:solidFill>
                  <a:schemeClr val="tx1"/>
                </a:solidFill>
                <a:latin typeface="+mn-lt"/>
                <a:ea typeface="+mn-ea"/>
                <a:cs typeface="+mn-cs"/>
              </a:rPr>
              <a:t>ICrH</a:t>
            </a:r>
            <a:r>
              <a:rPr lang="en-GB" sz="1200" b="0" i="0" u="none" strike="noStrike" kern="1200" baseline="0" dirty="0">
                <a:solidFill>
                  <a:schemeClr val="tx1"/>
                </a:solidFill>
                <a:latin typeface="+mn-lt"/>
                <a:ea typeface="+mn-ea"/>
                <a:cs typeface="+mn-cs"/>
              </a:rPr>
              <a:t> and haemorrhagic stroke (HS).</a:t>
            </a:r>
          </a:p>
          <a:p>
            <a:endParaRPr lang="en-US" dirty="0"/>
          </a:p>
          <a:p>
            <a:r>
              <a:rPr lang="en-US" b="1" dirty="0"/>
              <a:t>Methods:</a:t>
            </a:r>
            <a:r>
              <a:rPr lang="en-US" dirty="0"/>
              <a:t> </a:t>
            </a:r>
            <a:r>
              <a:rPr lang="en-US" sz="1200" b="0" i="0" u="none" strike="noStrike" kern="1200" baseline="0" dirty="0">
                <a:solidFill>
                  <a:schemeClr val="tx1"/>
                </a:solidFill>
                <a:latin typeface="+mn-lt"/>
                <a:ea typeface="+mn-ea"/>
                <a:cs typeface="+mn-cs"/>
              </a:rPr>
              <a:t>We </a:t>
            </a:r>
            <a:r>
              <a:rPr lang="en-US" sz="1200" b="0" i="0" u="none" strike="noStrike" kern="1200" baseline="0" dirty="0" err="1">
                <a:solidFill>
                  <a:schemeClr val="tx1"/>
                </a:solidFill>
                <a:latin typeface="+mn-lt"/>
                <a:ea typeface="+mn-ea"/>
                <a:cs typeface="+mn-cs"/>
              </a:rPr>
              <a:t>randomised</a:t>
            </a:r>
            <a:r>
              <a:rPr lang="en-US" sz="1200" b="0" i="0" u="none" strike="noStrike" kern="1200" baseline="0" dirty="0">
                <a:solidFill>
                  <a:schemeClr val="tx1"/>
                </a:solidFill>
                <a:latin typeface="+mn-lt"/>
                <a:ea typeface="+mn-ea"/>
                <a:cs typeface="+mn-cs"/>
              </a:rPr>
              <a:t> 12,327 participants within 72 hours of acute non-cardioembolic IS or high-risk transient </a:t>
            </a:r>
            <a:r>
              <a:rPr lang="en-US" sz="1200" b="0" i="0" u="none" strike="noStrike" kern="1200" baseline="0" dirty="0" err="1">
                <a:solidFill>
                  <a:schemeClr val="tx1"/>
                </a:solidFill>
                <a:latin typeface="+mn-lt"/>
                <a:ea typeface="+mn-ea"/>
                <a:cs typeface="+mn-cs"/>
              </a:rPr>
              <a:t>ischaemic</a:t>
            </a:r>
            <a:r>
              <a:rPr lang="en-US" sz="1200" b="0" i="0" u="none" strike="noStrike" kern="1200" baseline="0" dirty="0">
                <a:solidFill>
                  <a:schemeClr val="tx1"/>
                </a:solidFill>
                <a:latin typeface="+mn-lt"/>
                <a:ea typeface="+mn-ea"/>
                <a:cs typeface="+mn-cs"/>
              </a:rPr>
              <a:t> attack (TIA) to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or placebo. This analysis includes 12,254participants who received ≥1 dose of assigned treatment. Incident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was adjudicated by blinded adjudicators.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outcome was assessed using the 90-day modified Rankin Scale (</a:t>
            </a:r>
            <a:r>
              <a:rPr lang="en-US" sz="1200" b="0" i="0" u="none" strike="noStrike" kern="1200" baseline="0" dirty="0" err="1">
                <a:solidFill>
                  <a:schemeClr val="tx1"/>
                </a:solidFill>
                <a:latin typeface="+mn-lt"/>
                <a:ea typeface="+mn-ea"/>
                <a:cs typeface="+mn-cs"/>
              </a:rPr>
              <a:t>mRS</a:t>
            </a:r>
            <a:r>
              <a:rPr lang="en-US" sz="1200" b="0" i="0" u="none" strike="noStrike" kern="1200" baseline="0" dirty="0">
                <a:solidFill>
                  <a:schemeClr val="tx1"/>
                </a:solidFill>
                <a:latin typeface="+mn-lt"/>
                <a:ea typeface="+mn-ea"/>
                <a:cs typeface="+mn-cs"/>
              </a:rPr>
              <a:t>); disabling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or HS was defined as </a:t>
            </a:r>
            <a:r>
              <a:rPr lang="en-US" sz="1200" b="0" i="0" u="none" strike="noStrike" kern="1200" baseline="0" dirty="0" err="1">
                <a:solidFill>
                  <a:schemeClr val="tx1"/>
                </a:solidFill>
                <a:latin typeface="+mn-lt"/>
                <a:ea typeface="+mn-ea"/>
                <a:cs typeface="+mn-cs"/>
              </a:rPr>
              <a:t>mRS</a:t>
            </a:r>
            <a:r>
              <a:rPr lang="en-US" sz="1200" b="0" i="0" u="none" strike="noStrike" kern="1200" baseline="0" dirty="0">
                <a:solidFill>
                  <a:schemeClr val="tx1"/>
                </a:solidFill>
                <a:latin typeface="+mn-lt"/>
                <a:ea typeface="+mn-ea"/>
                <a:cs typeface="+mn-cs"/>
              </a:rPr>
              <a:t> ≥3 or an increase of ≥1 point if baseline </a:t>
            </a:r>
            <a:r>
              <a:rPr lang="en-US" sz="1200" b="0" i="0" u="none" strike="noStrike" kern="1200" baseline="0" dirty="0" err="1">
                <a:solidFill>
                  <a:schemeClr val="tx1"/>
                </a:solidFill>
                <a:latin typeface="+mn-lt"/>
                <a:ea typeface="+mn-ea"/>
                <a:cs typeface="+mn-cs"/>
              </a:rPr>
              <a:t>mRS</a:t>
            </a:r>
            <a:r>
              <a:rPr lang="en-US" sz="1200" b="0" i="0" u="none" strike="noStrike" kern="1200" baseline="0" dirty="0">
                <a:solidFill>
                  <a:schemeClr val="tx1"/>
                </a:solidFill>
                <a:latin typeface="+mn-lt"/>
                <a:ea typeface="+mn-ea"/>
                <a:cs typeface="+mn-cs"/>
              </a:rPr>
              <a:t> ≥3. Site investigators determined whether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or HS was the cause of death. </a:t>
            </a:r>
          </a:p>
          <a:p>
            <a:endParaRPr lang="en-US" dirty="0"/>
          </a:p>
          <a:p>
            <a:r>
              <a:rPr lang="en-US" b="1" dirty="0"/>
              <a:t>Results:</a:t>
            </a:r>
            <a:r>
              <a:rPr lang="en-US" dirty="0"/>
              <a:t> </a:t>
            </a:r>
            <a:r>
              <a:rPr lang="en-US" sz="1200" b="0" i="0" u="none" strike="noStrike" kern="1200" baseline="0" dirty="0">
                <a:solidFill>
                  <a:schemeClr val="tx1"/>
                </a:solidFill>
                <a:latin typeface="+mn-lt"/>
                <a:ea typeface="+mn-ea"/>
                <a:cs typeface="+mn-cs"/>
              </a:rPr>
              <a:t>With 1.2 years median time on treatment, 74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occurred, including 33 HS. </a:t>
            </a:r>
            <a:r>
              <a:rPr lang="en-US" sz="1200" b="0" i="0" u="none" strike="noStrike" kern="1200" baseline="0" dirty="0" err="1">
                <a:solidFill>
                  <a:schemeClr val="tx1"/>
                </a:solidFill>
                <a:latin typeface="+mn-lt"/>
                <a:ea typeface="+mn-ea"/>
                <a:cs typeface="+mn-cs"/>
              </a:rPr>
              <a:t>Annualised</a:t>
            </a:r>
            <a:r>
              <a:rPr lang="en-US" sz="1200" b="0" i="0" u="none" strike="noStrike" kern="1200" baseline="0" dirty="0">
                <a:solidFill>
                  <a:schemeClr val="tx1"/>
                </a:solidFill>
                <a:latin typeface="+mn-lt"/>
                <a:ea typeface="+mn-ea"/>
                <a:cs typeface="+mn-cs"/>
              </a:rPr>
              <a:t> rates of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were 0.5% for both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and placebo (</a:t>
            </a:r>
            <a:r>
              <a:rPr lang="en-US" sz="1200" b="0" i="0" u="none" strike="noStrike" kern="1200" baseline="0" dirty="0" err="1">
                <a:solidFill>
                  <a:schemeClr val="tx1"/>
                </a:solidFill>
                <a:latin typeface="+mn-lt"/>
                <a:ea typeface="+mn-ea"/>
                <a:cs typeface="+mn-cs"/>
              </a:rPr>
              <a:t>csHR</a:t>
            </a:r>
            <a:r>
              <a:rPr lang="en-US" sz="1200" b="0" i="0" u="none" strike="noStrike" kern="1200" baseline="0" dirty="0">
                <a:solidFill>
                  <a:schemeClr val="tx1"/>
                </a:solidFill>
                <a:latin typeface="+mn-lt"/>
                <a:ea typeface="+mn-ea"/>
                <a:cs typeface="+mn-cs"/>
              </a:rPr>
              <a:t> 1.07; 95% CI: 0.68, 1.68), and, for HS, were 0.2% vs 0.3% (HR 0.66; 95% CI: 0.33, 1.32), respectively). </a:t>
            </a:r>
            <a:r>
              <a:rPr lang="en-US" sz="1200" b="0" i="0" u="none" strike="noStrike" kern="1200" baseline="0" dirty="0" err="1">
                <a:solidFill>
                  <a:schemeClr val="tx1"/>
                </a:solidFill>
                <a:latin typeface="+mn-lt"/>
                <a:ea typeface="+mn-ea"/>
                <a:cs typeface="+mn-cs"/>
              </a:rPr>
              <a:t>Annualised</a:t>
            </a:r>
            <a:r>
              <a:rPr lang="en-US" sz="1200" b="0" i="0" u="none" strike="noStrike" kern="1200" baseline="0" dirty="0">
                <a:solidFill>
                  <a:schemeClr val="tx1"/>
                </a:solidFill>
                <a:latin typeface="+mn-lt"/>
                <a:ea typeface="+mn-ea"/>
                <a:cs typeface="+mn-cs"/>
              </a:rPr>
              <a:t> rates of disabling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were 0.3% for both (HR 0.87; 95% CI: 0.46, 1.63) and were 0.2% vs 0.1% (HR 2.23; 95% CI: 0.78, 6.42) for fatal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Corresponding rates for disabling (0.1% vs 0.2%; HR 0.68; 95% CI: 0.30, 1.50) and fatal HS (0.1% vs 0.1%; HR 1.42; 95% CI: 0.45, 4.46) were low and comparable between groups. </a:t>
            </a:r>
          </a:p>
          <a:p>
            <a:endParaRPr lang="en-US" dirty="0"/>
          </a:p>
          <a:p>
            <a:r>
              <a:rPr lang="en-US" b="1" dirty="0"/>
              <a:t>Conclusions:</a:t>
            </a:r>
            <a:r>
              <a:rPr lang="en-US" dirty="0"/>
              <a:t>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and HS were infrequent, with similar severity and outcomes between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and placebo.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is a novel stroke prevention strategy that reduces IS without apparent increases in incident, disabling or fatal </a:t>
            </a:r>
            <a:r>
              <a:rPr lang="en-US" sz="1200" b="0" i="0" u="none" strike="noStrike" kern="1200" baseline="0" dirty="0" err="1">
                <a:solidFill>
                  <a:schemeClr val="tx1"/>
                </a:solidFill>
                <a:latin typeface="+mn-lt"/>
                <a:ea typeface="+mn-ea"/>
                <a:cs typeface="+mn-cs"/>
              </a:rPr>
              <a:t>ICrH</a:t>
            </a:r>
            <a:r>
              <a:rPr lang="en-US" sz="1200" b="0" i="0" u="none" strike="noStrike" kern="1200" baseline="0" dirty="0">
                <a:solidFill>
                  <a:schemeClr val="tx1"/>
                </a:solidFill>
                <a:latin typeface="+mn-lt"/>
                <a:ea typeface="+mn-ea"/>
                <a:cs typeface="+mn-cs"/>
              </a:rPr>
              <a:t>, including HS.</a:t>
            </a: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941D147B-9E1B-E9DE-C4E1-142B084100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6256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5417BF54-ABF7-74F0-7411-F7611C943988}"/>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FD7AF2CF-C8A9-537A-BCA0-FD0435B0D4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Authorship: Ashkan </a:t>
            </a:r>
            <a:r>
              <a:rPr lang="en-US" dirty="0" err="1"/>
              <a:t>Shoamanesh</a:t>
            </a:r>
            <a:r>
              <a:rPr lang="en-US" dirty="0"/>
              <a:t>, Bruce Campbell, Andrea Zini, I Hui Lee, Martin Kovar, Robert </a:t>
            </a:r>
            <a:r>
              <a:rPr lang="en-US" dirty="0" err="1"/>
              <a:t>Mikulík</a:t>
            </a:r>
            <a:r>
              <a:rPr lang="en-US" dirty="0"/>
              <a:t>, Robin Lemmens, Eva </a:t>
            </a:r>
            <a:r>
              <a:rPr lang="en-US" dirty="0" err="1"/>
              <a:t>Muehlhofer</a:t>
            </a:r>
            <a:r>
              <a:rPr lang="en-US" dirty="0"/>
              <a:t>, Karleen Schulze, Mukul Sharma on behalf of OCEANIC-STROKE Steering Committee and Investigators</a:t>
            </a:r>
          </a:p>
          <a:p>
            <a:endParaRPr lang="en-US" dirty="0"/>
          </a:p>
          <a:p>
            <a:r>
              <a:rPr lang="en-US" dirty="0"/>
              <a:t>Abbreviations: CI, confidence interval; </a:t>
            </a:r>
            <a:r>
              <a:rPr lang="en-US" dirty="0" err="1"/>
              <a:t>csHR</a:t>
            </a:r>
            <a:r>
              <a:rPr lang="en-US" dirty="0"/>
              <a:t>, cause-specific hazard ratio; HS, </a:t>
            </a:r>
            <a:r>
              <a:rPr lang="en-US" dirty="0" err="1"/>
              <a:t>haemorrhagic</a:t>
            </a:r>
            <a:r>
              <a:rPr lang="en-US" dirty="0"/>
              <a:t> stroke; </a:t>
            </a:r>
            <a:r>
              <a:rPr lang="en-US" dirty="0" err="1"/>
              <a:t>ICrH</a:t>
            </a:r>
            <a:r>
              <a:rPr lang="en-US" dirty="0"/>
              <a:t>, intracranial </a:t>
            </a:r>
            <a:r>
              <a:rPr lang="en-US" dirty="0" err="1"/>
              <a:t>haemorrhage</a:t>
            </a:r>
            <a:r>
              <a:rPr lang="en-US" dirty="0"/>
              <a:t>; IS, </a:t>
            </a:r>
            <a:r>
              <a:rPr lang="en-US" dirty="0" err="1"/>
              <a:t>ischaemic</a:t>
            </a:r>
            <a:r>
              <a:rPr lang="en-US" dirty="0"/>
              <a:t> stroke; </a:t>
            </a:r>
            <a:r>
              <a:rPr lang="en-US" dirty="0" err="1"/>
              <a:t>mRS</a:t>
            </a:r>
            <a:r>
              <a:rPr lang="en-US" dirty="0"/>
              <a:t>, modified Rankin Scale; TIA, transient </a:t>
            </a:r>
            <a:r>
              <a:rPr lang="en-US" dirty="0" err="1"/>
              <a:t>ischaemic</a:t>
            </a:r>
            <a:r>
              <a:rPr lang="en-US" dirty="0"/>
              <a:t> attack.</a:t>
            </a:r>
          </a:p>
          <a:p>
            <a:endParaRPr lang="en-US" dirty="0"/>
          </a:p>
          <a:p>
            <a:r>
              <a:rPr lang="en-US" dirty="0"/>
              <a:t>Abstract Number: ESOC2026LB160</a:t>
            </a:r>
          </a:p>
          <a:p>
            <a:endParaRPr lang="en-US" dirty="0"/>
          </a:p>
          <a:p>
            <a:r>
              <a:rPr lang="en-US" dirty="0"/>
              <a:t>Abstract Title: INTRACRANIAL HAEMORRHAGE IN PATIENTS WITH NON-CARDIOEMBOLIC ISCHAEMIC STROKE OR HIGH-RISK TIA: INSIGHTS FROM THE OCEANIC-STROKE RANDOMISED TRIAL OF ASUNDEXIAN FOR SECONDARY STROKE PREVENTION</a:t>
            </a:r>
          </a:p>
          <a:p>
            <a:endParaRPr lang="en-US" dirty="0"/>
          </a:p>
          <a:p>
            <a:r>
              <a:rPr lang="en-US" dirty="0"/>
              <a:t>Abstract Category: 05.00 - RISK FACTORS AND PREVENTION (PRIMARY AND SECONDARY) - 05.02 - SECONDARY PREVENTION</a:t>
            </a:r>
          </a:p>
          <a:p>
            <a:endParaRPr lang="en-US" dirty="0"/>
          </a:p>
          <a:p>
            <a:r>
              <a:rPr lang="en-US" b="1" dirty="0"/>
              <a:t>Background and aims:</a:t>
            </a:r>
          </a:p>
          <a:p>
            <a:r>
              <a:rPr lang="en-GB" sz="1200" b="0" i="0" u="none" strike="noStrike" kern="1200" baseline="0" dirty="0">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n the OCEANIC-STROKE trial,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50 mg once daily added to antiplatelet therapy reduced </a:t>
            </a:r>
            <a:r>
              <a:rPr lang="en-US" sz="1200" b="0" i="0" u="none" strike="noStrike" kern="1200" baseline="0" dirty="0" err="1">
                <a:solidFill>
                  <a:schemeClr val="tx1"/>
                </a:solidFill>
                <a:latin typeface="+mn-lt"/>
                <a:ea typeface="+mn-ea"/>
                <a:cs typeface="+mn-cs"/>
              </a:rPr>
              <a:t>ischaemic</a:t>
            </a:r>
            <a:r>
              <a:rPr lang="en-US" sz="1200" b="0" i="0" u="none" strike="noStrike" kern="1200" baseline="0" dirty="0">
                <a:solidFill>
                  <a:schemeClr val="tx1"/>
                </a:solidFill>
                <a:latin typeface="+mn-lt"/>
                <a:ea typeface="+mn-ea"/>
                <a:cs typeface="+mn-cs"/>
              </a:rPr>
              <a:t> stroke (IS) compared with placebo (cause-specific hazard ratio [HR] 0.74; 95% confidence interval [CI]: 0.65, 0.84) in patients with non-cardioembolic IS or high-risk transient </a:t>
            </a:r>
            <a:r>
              <a:rPr lang="en-US" sz="1200" b="0" i="0" u="none" strike="noStrike" kern="1200" baseline="0" dirty="0" err="1">
                <a:solidFill>
                  <a:schemeClr val="tx1"/>
                </a:solidFill>
                <a:latin typeface="+mn-lt"/>
                <a:ea typeface="+mn-ea"/>
                <a:cs typeface="+mn-cs"/>
              </a:rPr>
              <a:t>ischaemic</a:t>
            </a:r>
            <a:r>
              <a:rPr lang="en-US" sz="1200" b="0" i="0" u="none" strike="noStrike" kern="1200" baseline="0" dirty="0">
                <a:solidFill>
                  <a:schemeClr val="tx1"/>
                </a:solidFill>
                <a:latin typeface="+mn-lt"/>
                <a:ea typeface="+mn-ea"/>
                <a:cs typeface="+mn-cs"/>
              </a:rPr>
              <a:t> attack (TIA).1 We examined baseline predictors of recurrent IS and whether these modified the treatment effect of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a:t>
            </a:r>
          </a:p>
          <a:p>
            <a:endParaRPr lang="en-US" dirty="0"/>
          </a:p>
          <a:p>
            <a:r>
              <a:rPr lang="en-US" b="1" dirty="0"/>
              <a:t>Methods:</a:t>
            </a:r>
          </a:p>
          <a:p>
            <a:r>
              <a:rPr lang="en-US" sz="1200" b="0" i="0" u="none" strike="noStrike" kern="1200" baseline="0" dirty="0">
                <a:solidFill>
                  <a:schemeClr val="tx1"/>
                </a:solidFill>
                <a:latin typeface="+mn-lt"/>
                <a:ea typeface="+mn-ea"/>
                <a:cs typeface="+mn-cs"/>
              </a:rPr>
              <a:t>We </a:t>
            </a:r>
            <a:r>
              <a:rPr lang="en-US" sz="1200" b="0" i="0" u="none" strike="noStrike" kern="1200" baseline="0" dirty="0" err="1">
                <a:solidFill>
                  <a:schemeClr val="tx1"/>
                </a:solidFill>
                <a:latin typeface="+mn-lt"/>
                <a:ea typeface="+mn-ea"/>
                <a:cs typeface="+mn-cs"/>
              </a:rPr>
              <a:t>randomised</a:t>
            </a:r>
            <a:r>
              <a:rPr lang="en-US" sz="1200" b="0" i="0" u="none" strike="noStrike" kern="1200" baseline="0" dirty="0">
                <a:solidFill>
                  <a:schemeClr val="tx1"/>
                </a:solidFill>
                <a:latin typeface="+mn-lt"/>
                <a:ea typeface="+mn-ea"/>
                <a:cs typeface="+mn-cs"/>
              </a:rPr>
              <a:t> 12,327 participants within 72 hours of acute non-cardioembolic IS or high-risk TIA to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or placebo. The primary efficacy endpoint was time to first IS. Multivariable logistic regression identified baseline predictors of recurrent IS in patients with qualifying IS at study entry. Potential interactions between these variables and the treatment effect of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for the primary efficacy endpoint were explored using the intention-to-treat principle.</a:t>
            </a:r>
          </a:p>
          <a:p>
            <a:endParaRPr lang="en-US" dirty="0"/>
          </a:p>
          <a:p>
            <a:r>
              <a:rPr lang="en-US" b="1" dirty="0"/>
              <a:t>Results:</a:t>
            </a:r>
          </a:p>
          <a:p>
            <a:r>
              <a:rPr lang="en-US" sz="1200" b="0" i="0" u="none" strike="noStrike" kern="1200" baseline="0" dirty="0">
                <a:solidFill>
                  <a:schemeClr val="tx1"/>
                </a:solidFill>
                <a:latin typeface="+mn-lt"/>
                <a:ea typeface="+mn-ea"/>
                <a:cs typeface="+mn-cs"/>
              </a:rPr>
              <a:t>Among 11,677 participants with index stroke, 843 IS occurred over a median follow-up of 1.6 years; the </a:t>
            </a:r>
            <a:r>
              <a:rPr lang="en-US" sz="1200" b="0" i="0" u="none" strike="noStrike" kern="1200" baseline="0" dirty="0" err="1">
                <a:solidFill>
                  <a:schemeClr val="tx1"/>
                </a:solidFill>
                <a:latin typeface="+mn-lt"/>
                <a:ea typeface="+mn-ea"/>
                <a:cs typeface="+mn-cs"/>
              </a:rPr>
              <a:t>annualised</a:t>
            </a:r>
            <a:r>
              <a:rPr lang="en-US" sz="1200" b="0" i="0" u="none" strike="noStrike" kern="1200" baseline="0" dirty="0">
                <a:solidFill>
                  <a:schemeClr val="tx1"/>
                </a:solidFill>
                <a:latin typeface="+mn-lt"/>
                <a:ea typeface="+mn-ea"/>
                <a:cs typeface="+mn-cs"/>
              </a:rPr>
              <a:t> rate of IS was 7.2%. In multivariable analysis, assignment to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was associated with lower risk of recurrent IS (HR 0.73; 95% CI: 0.64, 0.84). Older age (per year; HR 1.01; 95% CI: 1.00, 1.02), Black race (HR 1.67; 95% CI: 1.14, 2.45) and Other race (HR 1.68; 95% CI: 1.22, 2.32) versus White race, history of diabetes (HR 1.39; 95% CI: 1.21, 1.60), previous stroke or TIA (HR 2.05; 95% CI: 1.77, 2.36), index IS attributed to large-artery atherosclerosis (HR 1.41; 95% CI: 1.23, 1.62), and medical history of atherosclerosis (HR 1.26; 95% CI: 1.09, 1.46) were associated with higher risk of recurrent IS. No heterogeneity in the treatment effect of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was observed across these variables for the primary efficacy endpoint </a:t>
            </a:r>
          </a:p>
          <a:p>
            <a:endParaRPr lang="en-US" dirty="0"/>
          </a:p>
          <a:p>
            <a:r>
              <a:rPr lang="en-US" b="1" dirty="0"/>
              <a:t>Conclusions:</a:t>
            </a:r>
          </a:p>
          <a:p>
            <a:r>
              <a:rPr lang="en-US" sz="1200" b="0" i="0" u="none" strike="noStrike" kern="1200" baseline="0" dirty="0">
                <a:solidFill>
                  <a:schemeClr val="tx1"/>
                </a:solidFill>
                <a:latin typeface="+mn-lt"/>
                <a:ea typeface="+mn-ea"/>
                <a:cs typeface="+mn-cs"/>
              </a:rPr>
              <a:t>Baseline characteristics identify patients with acute non-cardioembolic IS at increased risk of IS recurrence.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when added to standard antiplatelet therapy, reduced IS compared with placebo, with a consistent effect across multiple identified high-risk subgroups.</a:t>
            </a:r>
          </a:p>
          <a:p>
            <a:endParaRPr lang="en-GB" sz="1200" b="0" i="0" u="none" strike="noStrike" kern="1200" baseline="0" dirty="0">
              <a:solidFill>
                <a:schemeClr val="tx1"/>
              </a:solidFill>
              <a:latin typeface="+mn-lt"/>
              <a:ea typeface="+mn-ea"/>
              <a:cs typeface="+mn-cs"/>
            </a:endParaRP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4B92BBF5-A134-5C9A-D4B0-3700A090E9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754229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569BEC96-7E5E-E503-4680-294FF9F1F7B4}"/>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2C7CCBDD-98B0-A5E0-E893-8C6D0F6B62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Authorship: Ashkan </a:t>
            </a:r>
            <a:r>
              <a:rPr lang="en-US" dirty="0" err="1"/>
              <a:t>Shoamanesh</a:t>
            </a:r>
            <a:r>
              <a:rPr lang="en-US" dirty="0"/>
              <a:t>, Bruce Campbell, Andrea Zini, I Hui Lee, Martin Kovar, Robert </a:t>
            </a:r>
            <a:r>
              <a:rPr lang="en-US" dirty="0" err="1"/>
              <a:t>Mikulík</a:t>
            </a:r>
            <a:r>
              <a:rPr lang="en-US" dirty="0"/>
              <a:t>, Robin Lemmens, Eva </a:t>
            </a:r>
            <a:r>
              <a:rPr lang="en-US" dirty="0" err="1"/>
              <a:t>Muehlhofer</a:t>
            </a:r>
            <a:r>
              <a:rPr lang="en-US" dirty="0"/>
              <a:t>, Karleen Schulze, Mukul Sharma on behalf of OCEANIC-STROKE Steering Committee and Investigators</a:t>
            </a:r>
          </a:p>
          <a:p>
            <a:endParaRPr lang="en-US" dirty="0"/>
          </a:p>
          <a:p>
            <a:r>
              <a:rPr lang="en-US" dirty="0"/>
              <a:t>Abbreviations: CI, confidence interval; </a:t>
            </a:r>
            <a:r>
              <a:rPr lang="en-US" dirty="0" err="1"/>
              <a:t>csHR</a:t>
            </a:r>
            <a:r>
              <a:rPr lang="en-US" dirty="0"/>
              <a:t>, cause-specific hazard ratio; HS, </a:t>
            </a:r>
            <a:r>
              <a:rPr lang="en-US" dirty="0" err="1"/>
              <a:t>haemorrhagic</a:t>
            </a:r>
            <a:r>
              <a:rPr lang="en-US" dirty="0"/>
              <a:t> stroke; </a:t>
            </a:r>
            <a:r>
              <a:rPr lang="en-US" dirty="0" err="1"/>
              <a:t>ICrH</a:t>
            </a:r>
            <a:r>
              <a:rPr lang="en-US" dirty="0"/>
              <a:t>, intracranial </a:t>
            </a:r>
            <a:r>
              <a:rPr lang="en-US" dirty="0" err="1"/>
              <a:t>haemorrhage</a:t>
            </a:r>
            <a:r>
              <a:rPr lang="en-US" dirty="0"/>
              <a:t>; IS, </a:t>
            </a:r>
            <a:r>
              <a:rPr lang="en-US" dirty="0" err="1"/>
              <a:t>ischaemic</a:t>
            </a:r>
            <a:r>
              <a:rPr lang="en-US" dirty="0"/>
              <a:t> stroke; </a:t>
            </a:r>
            <a:r>
              <a:rPr lang="en-US" dirty="0" err="1"/>
              <a:t>mRS</a:t>
            </a:r>
            <a:r>
              <a:rPr lang="en-US" dirty="0"/>
              <a:t>, modified Rankin Scale; TIA, transient </a:t>
            </a:r>
            <a:r>
              <a:rPr lang="en-US" dirty="0" err="1"/>
              <a:t>ischaemic</a:t>
            </a:r>
            <a:r>
              <a:rPr lang="en-US" dirty="0"/>
              <a:t> attack.</a:t>
            </a:r>
          </a:p>
          <a:p>
            <a:endParaRPr lang="en-US" dirty="0"/>
          </a:p>
          <a:p>
            <a:r>
              <a:rPr lang="en-US" dirty="0"/>
              <a:t>Abstract Number: ESOC2026LB160</a:t>
            </a:r>
          </a:p>
          <a:p>
            <a:endParaRPr lang="en-US" dirty="0"/>
          </a:p>
          <a:p>
            <a:r>
              <a:rPr lang="en-US" dirty="0"/>
              <a:t>Abstract Title: INTRACRANIAL HAEMORRHAGE IN PATIENTS WITH NON-CARDIOEMBOLIC ISCHAEMIC STROKE OR HIGH-RISK TIA: INSIGHTS FROM THE OCEANIC-STROKE RANDOMISED TRIAL OF ASUNDEXIAN FOR SECONDARY STROKE PREVENTION</a:t>
            </a:r>
          </a:p>
          <a:p>
            <a:endParaRPr lang="en-US" dirty="0"/>
          </a:p>
          <a:p>
            <a:r>
              <a:rPr lang="en-US" dirty="0"/>
              <a:t>Abstract Category: 05.00 - RISK FACTORS AND PREVENTION (PRIMARY AND SECONDARY) - 05.02 - SECONDARY PREVENTION</a:t>
            </a:r>
          </a:p>
          <a:p>
            <a:endParaRPr lang="en-US" dirty="0"/>
          </a:p>
          <a:p>
            <a:r>
              <a:rPr lang="en-US" b="1" dirty="0"/>
              <a:t>Background and aims:</a:t>
            </a:r>
          </a:p>
          <a:p>
            <a:r>
              <a:rPr lang="en-GB" sz="1200" b="0" i="0" u="none" strike="noStrike" kern="1200" baseline="0" dirty="0">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n the OCEANIC-STROKE trial,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50 mg once daily added to antiplatelet therapy reduced </a:t>
            </a:r>
            <a:r>
              <a:rPr lang="en-US" sz="1200" b="0" i="0" u="none" strike="noStrike" kern="1200" baseline="0" dirty="0" err="1">
                <a:solidFill>
                  <a:schemeClr val="tx1"/>
                </a:solidFill>
                <a:latin typeface="+mn-lt"/>
                <a:ea typeface="+mn-ea"/>
                <a:cs typeface="+mn-cs"/>
              </a:rPr>
              <a:t>ischaemic</a:t>
            </a:r>
            <a:r>
              <a:rPr lang="en-US" sz="1200" b="0" i="0" u="none" strike="noStrike" kern="1200" baseline="0" dirty="0">
                <a:solidFill>
                  <a:schemeClr val="tx1"/>
                </a:solidFill>
                <a:latin typeface="+mn-lt"/>
                <a:ea typeface="+mn-ea"/>
                <a:cs typeface="+mn-cs"/>
              </a:rPr>
              <a:t> stroke (IS) compared with placebo (cause-specific hazard ratio [HR] 0.74; 95% confidence interval [CI]: 0.65, 0.84) in patients with non-cardioembolic IS or high-risk transient </a:t>
            </a:r>
            <a:r>
              <a:rPr lang="en-US" sz="1200" b="0" i="0" u="none" strike="noStrike" kern="1200" baseline="0" dirty="0" err="1">
                <a:solidFill>
                  <a:schemeClr val="tx1"/>
                </a:solidFill>
                <a:latin typeface="+mn-lt"/>
                <a:ea typeface="+mn-ea"/>
                <a:cs typeface="+mn-cs"/>
              </a:rPr>
              <a:t>ischaemic</a:t>
            </a:r>
            <a:r>
              <a:rPr lang="en-US" sz="1200" b="0" i="0" u="none" strike="noStrike" kern="1200" baseline="0" dirty="0">
                <a:solidFill>
                  <a:schemeClr val="tx1"/>
                </a:solidFill>
                <a:latin typeface="+mn-lt"/>
                <a:ea typeface="+mn-ea"/>
                <a:cs typeface="+mn-cs"/>
              </a:rPr>
              <a:t> attack (TIA).1 We examined baseline predictors of recurrent IS and whether these modified the treatment effect of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a:t>
            </a:r>
          </a:p>
          <a:p>
            <a:endParaRPr lang="en-US" dirty="0"/>
          </a:p>
          <a:p>
            <a:r>
              <a:rPr lang="en-US" b="1" dirty="0"/>
              <a:t>Methods:</a:t>
            </a:r>
          </a:p>
          <a:p>
            <a:r>
              <a:rPr lang="en-US" sz="1200" b="0" i="0" u="none" strike="noStrike" kern="1200" baseline="0" dirty="0">
                <a:solidFill>
                  <a:schemeClr val="tx1"/>
                </a:solidFill>
                <a:latin typeface="+mn-lt"/>
                <a:ea typeface="+mn-ea"/>
                <a:cs typeface="+mn-cs"/>
              </a:rPr>
              <a:t>We </a:t>
            </a:r>
            <a:r>
              <a:rPr lang="en-US" sz="1200" b="0" i="0" u="none" strike="noStrike" kern="1200" baseline="0" dirty="0" err="1">
                <a:solidFill>
                  <a:schemeClr val="tx1"/>
                </a:solidFill>
                <a:latin typeface="+mn-lt"/>
                <a:ea typeface="+mn-ea"/>
                <a:cs typeface="+mn-cs"/>
              </a:rPr>
              <a:t>randomised</a:t>
            </a:r>
            <a:r>
              <a:rPr lang="en-US" sz="1200" b="0" i="0" u="none" strike="noStrike" kern="1200" baseline="0" dirty="0">
                <a:solidFill>
                  <a:schemeClr val="tx1"/>
                </a:solidFill>
                <a:latin typeface="+mn-lt"/>
                <a:ea typeface="+mn-ea"/>
                <a:cs typeface="+mn-cs"/>
              </a:rPr>
              <a:t> 12,327 participants within 72 hours of acute non-cardioembolic IS or high-risk TIA to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or placebo. The primary efficacy endpoint was time to first IS. Multivariable logistic regression identified baseline predictors of recurrent IS in patients with qualifying IS at study entry. Potential interactions between these variables and the treatment effect of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for the primary efficacy endpoint were explored using the intention-to-treat principle.</a:t>
            </a:r>
          </a:p>
          <a:p>
            <a:endParaRPr lang="en-US" dirty="0"/>
          </a:p>
          <a:p>
            <a:r>
              <a:rPr lang="en-US" b="1" dirty="0"/>
              <a:t>Results:</a:t>
            </a:r>
          </a:p>
          <a:p>
            <a:r>
              <a:rPr lang="en-US" sz="1200" b="0" i="0" u="none" strike="noStrike" kern="1200" baseline="0" dirty="0">
                <a:solidFill>
                  <a:schemeClr val="tx1"/>
                </a:solidFill>
                <a:latin typeface="+mn-lt"/>
                <a:ea typeface="+mn-ea"/>
                <a:cs typeface="+mn-cs"/>
              </a:rPr>
              <a:t>Among 11,677 participants with index stroke, 843 IS occurred over a median follow-up of 1.6 years; the </a:t>
            </a:r>
            <a:r>
              <a:rPr lang="en-US" sz="1200" b="0" i="0" u="none" strike="noStrike" kern="1200" baseline="0" dirty="0" err="1">
                <a:solidFill>
                  <a:schemeClr val="tx1"/>
                </a:solidFill>
                <a:latin typeface="+mn-lt"/>
                <a:ea typeface="+mn-ea"/>
                <a:cs typeface="+mn-cs"/>
              </a:rPr>
              <a:t>annualised</a:t>
            </a:r>
            <a:r>
              <a:rPr lang="en-US" sz="1200" b="0" i="0" u="none" strike="noStrike" kern="1200" baseline="0" dirty="0">
                <a:solidFill>
                  <a:schemeClr val="tx1"/>
                </a:solidFill>
                <a:latin typeface="+mn-lt"/>
                <a:ea typeface="+mn-ea"/>
                <a:cs typeface="+mn-cs"/>
              </a:rPr>
              <a:t> rate of IS was 7.2%. In multivariable analysis, assignment to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was associated with lower risk of recurrent IS (HR 0.73; 95% CI: 0.64, 0.84). Older age (per year; HR 1.01; 95% CI: 1.00, 1.02), Black race (HR 1.67; 95% CI: 1.14, 2.45) and Other race (HR 1.68; 95% CI: 1.22, 2.32) versus White race, history of diabetes (HR 1.39; 95% CI: 1.21, 1.60), previous stroke or TIA (HR 2.05; 95% CI: 1.77, 2.36), index IS attributed to large-artery atherosclerosis (HR 1.41; 95% CI: 1.23, 1.62), and medical history of atherosclerosis (HR 1.26; 95% CI: 1.09, 1.46) were associated with higher risk of recurrent IS. No heterogeneity in the treatment effect of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was observed across these variables for the primary efficacy endpoint </a:t>
            </a:r>
          </a:p>
          <a:p>
            <a:endParaRPr lang="en-US" dirty="0"/>
          </a:p>
          <a:p>
            <a:r>
              <a:rPr lang="en-US" b="1" dirty="0"/>
              <a:t>Conclusions:</a:t>
            </a:r>
          </a:p>
          <a:p>
            <a:r>
              <a:rPr lang="en-US" sz="1200" b="0" i="0" u="none" strike="noStrike" kern="1200" baseline="0" dirty="0">
                <a:solidFill>
                  <a:schemeClr val="tx1"/>
                </a:solidFill>
                <a:latin typeface="+mn-lt"/>
                <a:ea typeface="+mn-ea"/>
                <a:cs typeface="+mn-cs"/>
              </a:rPr>
              <a:t>Baseline characteristics identify patients with acute non-cardioembolic IS at increased risk of IS recurrence. </a:t>
            </a:r>
            <a:r>
              <a:rPr lang="en-US" sz="1200" b="0" i="0" u="none" strike="noStrike" kern="1200" baseline="0" dirty="0" err="1">
                <a:solidFill>
                  <a:schemeClr val="tx1"/>
                </a:solidFill>
                <a:latin typeface="+mn-lt"/>
                <a:ea typeface="+mn-ea"/>
                <a:cs typeface="+mn-cs"/>
              </a:rPr>
              <a:t>Asundexian</a:t>
            </a:r>
            <a:r>
              <a:rPr lang="en-US" sz="1200" b="0" i="0" u="none" strike="noStrike" kern="1200" baseline="0" dirty="0">
                <a:solidFill>
                  <a:schemeClr val="tx1"/>
                </a:solidFill>
                <a:latin typeface="+mn-lt"/>
                <a:ea typeface="+mn-ea"/>
                <a:cs typeface="+mn-cs"/>
              </a:rPr>
              <a:t>, when added to standard antiplatelet therapy, reduced IS compared with placebo, with a consistent effect across multiple identified high-risk subgroups.</a:t>
            </a: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B098B8F9-A190-3495-7374-512CDF8C16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230165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24F575B4-F187-4B54-4DE0-7448DD325D3A}"/>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9E9075BB-A497-E7D8-7E22-76D8567DA6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560C48A7-B40D-20DF-CDFD-4A204F5D90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4165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2D656DDF-CEE6-A597-1A30-B0D92E621C3F}"/>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89099F4C-DDB7-0215-CCF6-006E4FC798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Authorship: </a:t>
            </a:r>
            <a:r>
              <a:rPr lang="en-GB">
                <a:solidFill>
                  <a:srgbClr val="000000"/>
                </a:solidFill>
                <a:effectLst/>
                <a:latin typeface="Helvetica" pitchFamily="2" charset="0"/>
              </a:rPr>
              <a:t>Alexandros </a:t>
            </a:r>
            <a:r>
              <a:rPr lang="en-GB" err="1">
                <a:solidFill>
                  <a:srgbClr val="000000"/>
                </a:solidFill>
                <a:effectLst/>
                <a:latin typeface="Helvetica" pitchFamily="2" charset="0"/>
              </a:rPr>
              <a:t>Polymeris</a:t>
            </a:r>
            <a:r>
              <a:rPr lang="en-GB">
                <a:solidFill>
                  <a:srgbClr val="000000"/>
                </a:solidFill>
                <a:effectLst/>
                <a:latin typeface="Helvetica" pitchFamily="2" charset="0"/>
              </a:rPr>
              <a:t>, Konstantina </a:t>
            </a:r>
            <a:r>
              <a:rPr lang="en-GB" err="1">
                <a:solidFill>
                  <a:srgbClr val="000000"/>
                </a:solidFill>
                <a:effectLst/>
                <a:latin typeface="Helvetica" pitchFamily="2" charset="0"/>
              </a:rPr>
              <a:t>Chalkou</a:t>
            </a:r>
            <a:r>
              <a:rPr lang="en-GB">
                <a:solidFill>
                  <a:srgbClr val="000000"/>
                </a:solidFill>
                <a:effectLst/>
                <a:latin typeface="Helvetica" pitchFamily="2" charset="0"/>
              </a:rPr>
              <a:t>, Georgia </a:t>
            </a:r>
            <a:r>
              <a:rPr lang="en-GB" err="1">
                <a:solidFill>
                  <a:srgbClr val="000000"/>
                </a:solidFill>
                <a:effectLst/>
                <a:latin typeface="Helvetica" pitchFamily="2" charset="0"/>
              </a:rPr>
              <a:t>Salanti</a:t>
            </a:r>
            <a:r>
              <a:rPr lang="en-GB">
                <a:solidFill>
                  <a:srgbClr val="000000"/>
                </a:solidFill>
                <a:effectLst/>
                <a:latin typeface="Helvetica" pitchFamily="2" charset="0"/>
              </a:rPr>
              <a:t>, Hakim-Moulay </a:t>
            </a:r>
            <a:r>
              <a:rPr lang="en-GB" err="1">
                <a:solidFill>
                  <a:srgbClr val="000000"/>
                </a:solidFill>
                <a:effectLst/>
                <a:latin typeface="Helvetica" pitchFamily="2" charset="0"/>
              </a:rPr>
              <a:t>Dehbi</a:t>
            </a:r>
            <a:r>
              <a:rPr lang="en-GB">
                <a:solidFill>
                  <a:srgbClr val="000000"/>
                </a:solidFill>
                <a:effectLst/>
                <a:latin typeface="Helvetica" pitchFamily="2" charset="0"/>
              </a:rPr>
              <a:t>, Jonas Oldgren4 , Truman Milling, Steven </a:t>
            </a:r>
            <a:r>
              <a:rPr lang="en-GB" err="1">
                <a:solidFill>
                  <a:srgbClr val="000000"/>
                </a:solidFill>
                <a:effectLst/>
                <a:latin typeface="Helvetica" pitchFamily="2" charset="0"/>
              </a:rPr>
              <a:t>Warach</a:t>
            </a:r>
            <a:r>
              <a:rPr lang="en-GB">
                <a:solidFill>
                  <a:srgbClr val="000000"/>
                </a:solidFill>
                <a:effectLst/>
                <a:latin typeface="Helvetica" pitchFamily="2" charset="0"/>
              </a:rPr>
              <a:t>, </a:t>
            </a:r>
            <a:r>
              <a:rPr lang="en-GB" err="1">
                <a:solidFill>
                  <a:srgbClr val="000000"/>
                </a:solidFill>
                <a:effectLst/>
                <a:latin typeface="Helvetica" pitchFamily="2" charset="0"/>
              </a:rPr>
              <a:t>Signild</a:t>
            </a:r>
            <a:r>
              <a:rPr lang="en-GB">
                <a:solidFill>
                  <a:srgbClr val="000000"/>
                </a:solidFill>
                <a:effectLst/>
                <a:latin typeface="Helvetica" pitchFamily="2" charset="0"/>
              </a:rPr>
              <a:t> </a:t>
            </a:r>
            <a:r>
              <a:rPr lang="en-GB" err="1">
                <a:solidFill>
                  <a:srgbClr val="000000"/>
                </a:solidFill>
                <a:effectLst/>
                <a:latin typeface="Helvetica" pitchFamily="2" charset="0"/>
              </a:rPr>
              <a:t>Åsberg</a:t>
            </a:r>
            <a:r>
              <a:rPr lang="en-GB">
                <a:solidFill>
                  <a:srgbClr val="000000"/>
                </a:solidFill>
                <a:effectLst/>
                <a:latin typeface="Helvetica" pitchFamily="2" charset="0"/>
              </a:rPr>
              <a:t>, David </a:t>
            </a:r>
            <a:r>
              <a:rPr lang="en-GB" err="1">
                <a:solidFill>
                  <a:srgbClr val="000000"/>
                </a:solidFill>
                <a:effectLst/>
                <a:latin typeface="Helvetica" pitchFamily="2" charset="0"/>
              </a:rPr>
              <a:t>Werring</a:t>
            </a:r>
            <a:r>
              <a:rPr lang="en-GB">
                <a:solidFill>
                  <a:srgbClr val="000000"/>
                </a:solidFill>
                <a:effectLst/>
                <a:latin typeface="Helvetica" pitchFamily="2" charset="0"/>
              </a:rPr>
              <a:t>, </a:t>
            </a:r>
            <a:r>
              <a:rPr lang="en-GB" err="1">
                <a:solidFill>
                  <a:srgbClr val="000000"/>
                </a:solidFill>
                <a:effectLst/>
                <a:latin typeface="Helvetica" pitchFamily="2" charset="0"/>
              </a:rPr>
              <a:t>Urs</a:t>
            </a:r>
            <a:r>
              <a:rPr lang="en-GB">
                <a:solidFill>
                  <a:srgbClr val="000000"/>
                </a:solidFill>
                <a:effectLst/>
                <a:latin typeface="Helvetica" pitchFamily="2" charset="0"/>
              </a:rPr>
              <a:t> Fischer</a:t>
            </a:r>
          </a:p>
          <a:p>
            <a:endParaRPr lang="en-GB" b="1">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Times New Roman" panose="02020603050405020304" pitchFamily="18" charset="0"/>
              </a:rPr>
              <a:t>Abbreviations: </a:t>
            </a:r>
            <a:r>
              <a:rPr lang="en-GB" b="0">
                <a:solidFill>
                  <a:srgbClr val="000000"/>
                </a:solidFill>
                <a:effectLst/>
                <a:latin typeface="Times New Roman" panose="02020603050405020304" pitchFamily="18" charset="0"/>
              </a:rPr>
              <a:t>AF, atrial fibrillation; DOAC, direct oral anticoagulant; ICH, intracerebral haemorrhage; IPD, independent participant data; </a:t>
            </a:r>
            <a:r>
              <a:rPr lang="en-GB" b="0" err="1">
                <a:solidFill>
                  <a:srgbClr val="000000"/>
                </a:solidFill>
                <a:effectLst/>
                <a:latin typeface="Times New Roman" panose="02020603050405020304" pitchFamily="18" charset="0"/>
              </a:rPr>
              <a:t>cNCB</a:t>
            </a:r>
            <a:r>
              <a:rPr lang="en-GB" b="0">
                <a:solidFill>
                  <a:srgbClr val="000000"/>
                </a:solidFill>
                <a:effectLst/>
                <a:latin typeface="Times New Roman" panose="02020603050405020304" pitchFamily="18" charset="0"/>
              </a:rPr>
              <a:t>, cerebrovascular net clinical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ESOC2026A674</a:t>
            </a:r>
          </a:p>
          <a:p>
            <a:endParaRPr lang="en-GB" b="1">
              <a:solidFill>
                <a:srgbClr val="000000"/>
              </a:solidFill>
              <a:effectLst/>
              <a:latin typeface="Times New Roman" panose="02020603050405020304" pitchFamily="18" charset="0"/>
            </a:endParaRPr>
          </a:p>
          <a:p>
            <a:r>
              <a:rPr lang="en-GB" b="1">
                <a:solidFill>
                  <a:srgbClr val="000000"/>
                </a:solidFill>
                <a:effectLst/>
                <a:latin typeface="Helvetica" pitchFamily="2" charset="0"/>
              </a:rPr>
              <a:t>Abstract Title: NET CLINICAL BENEFIT OF STARTING ANTICOAGULATION EARLY AFTER ISCHEMIC STROKE IN ATRIAL FIBRILLATION: A META-ANALYSIS OF RANDOMIZED TRIALS FROM THE CATALYST COLLABORATION</a:t>
            </a:r>
          </a:p>
          <a:p>
            <a:endParaRPr lang="en-GB" b="1">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Starting direct oral anticoagulants (DOAC) early after atrial fibrillation (AF)-associated ischaemic stroke reduces the composite of subsequent ischaemic or haemorrhagic stroke. However, whether early treatment confers net clinical benefit (NCB) after accounting for the different clinical importance of ischaemic and haemorrhagic events is unclear.</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Prespecified analysis of CATALYST pooling individual participant data from four trials (ELAN, OPTIMAS, START, TIMING). We included 5,429 participants randomized to start DOAC early (≤4 days; N=2,683) or later (≥5 days; N=2,746) after onset of AF-associated ischaemic stroke. We calculated the cerebrovascular NCB (</a:t>
            </a:r>
            <a:r>
              <a:rPr lang="en-GB" err="1">
                <a:solidFill>
                  <a:srgbClr val="000000"/>
                </a:solidFill>
                <a:effectLst/>
                <a:latin typeface="Times New Roman" panose="02020603050405020304" pitchFamily="18" charset="0"/>
              </a:rPr>
              <a:t>cNCB</a:t>
            </a:r>
            <a:r>
              <a:rPr lang="en-GB">
                <a:solidFill>
                  <a:srgbClr val="000000"/>
                </a:solidFill>
                <a:effectLst/>
                <a:latin typeface="Times New Roman" panose="02020603050405020304" pitchFamily="18" charset="0"/>
              </a:rPr>
              <a:t>) by subtracting the weighted rate of excess intracerebral haemorrhage (ICH) attributable to early treatment from the rate of excess ischaemic stroke prevented by early treatment within 30 days using an established event weighting scheme. We estimated event rates from generalized linear mixed-effects models, and quantified uncertainty using non-parametric bootstrapping.</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We observed 115 recurrent ischaemic strokes (45 [1.7%] with early; 70 [2.5%] with later treatment) and 20 ICH (10 [0.4%] in each arm). The </a:t>
            </a:r>
            <a:r>
              <a:rPr lang="en-GB" err="1">
                <a:solidFill>
                  <a:srgbClr val="000000"/>
                </a:solidFill>
                <a:effectLst/>
                <a:latin typeface="Times New Roman" panose="02020603050405020304" pitchFamily="18" charset="0"/>
              </a:rPr>
              <a:t>cNCB</a:t>
            </a:r>
            <a:r>
              <a:rPr lang="en-GB">
                <a:solidFill>
                  <a:srgbClr val="000000"/>
                </a:solidFill>
                <a:effectLst/>
                <a:latin typeface="Times New Roman" panose="02020603050405020304" pitchFamily="18" charset="0"/>
              </a:rPr>
              <a:t> of early over later treatment ranged from +0.94 (95%-CI 0.00 to +2.08) to +0.92 (95%-CI -0.49 to +2.16) weighted cerebrovascular events prevented per 100 participants across ICH weights from 1.5 to 3.3 (number-needed-to-treat≈107). Subgroup analyses and global NCB analyses incorporating additional vascular events yielded consistent results.</a:t>
            </a:r>
          </a:p>
          <a:p>
            <a:endParaRPr lang="en-GB">
              <a:solidFill>
                <a:srgbClr val="000000"/>
              </a:solidFill>
              <a:effectLst/>
              <a:latin typeface="Times New Roman" panose="02020603050405020304" pitchFamily="18" charset="0"/>
            </a:endParaRPr>
          </a:p>
          <a:p>
            <a:pPr marL="0" lvl="0" indent="0" algn="l" rtl="0">
              <a:spcBef>
                <a:spcPts val="0"/>
              </a:spcBef>
              <a:spcAft>
                <a:spcPts val="0"/>
              </a:spcAft>
              <a:buNone/>
            </a:pPr>
            <a:r>
              <a:rPr lang="en-GB" b="1"/>
              <a:t>Conclusions:</a:t>
            </a:r>
          </a:p>
          <a:p>
            <a:pPr marL="0" lvl="0" indent="0" algn="l" rtl="0">
              <a:spcBef>
                <a:spcPts val="0"/>
              </a:spcBef>
              <a:spcAft>
                <a:spcPts val="0"/>
              </a:spcAft>
              <a:buNone/>
            </a:pPr>
            <a:r>
              <a:rPr lang="en-US"/>
              <a:t>We estimated a modest NCB from starting DOAC early after AF-associated </a:t>
            </a:r>
            <a:r>
              <a:rPr lang="en-US" err="1"/>
              <a:t>ischaemic</a:t>
            </a:r>
            <a:r>
              <a:rPr lang="en-US"/>
              <a:t> stroke. Our findings add support to the early treatment approach, although estimates cannot exclude the possibility of no benefit or small net harm.</a:t>
            </a:r>
            <a:endParaRPr lang="en-GB"/>
          </a:p>
          <a:p>
            <a:endParaRPr lang="en-GB">
              <a:solidFill>
                <a:srgbClr val="000000"/>
              </a:solidFill>
              <a:effectLst/>
              <a:latin typeface="Times New Roman" panose="02020603050405020304" pitchFamily="18" charset="0"/>
            </a:endParaRPr>
          </a:p>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507703C3-748C-8190-C054-869B313DB2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50388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FEB4701-1007-53D7-F6BA-E9424C2DA810}"/>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E01CBD8B-CFC1-8C0F-B69B-410653CB2D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Authorship: </a:t>
            </a:r>
            <a:r>
              <a:rPr lang="en-GB">
                <a:solidFill>
                  <a:srgbClr val="000000"/>
                </a:solidFill>
                <a:effectLst/>
                <a:latin typeface="Helvetica" pitchFamily="2" charset="0"/>
              </a:rPr>
              <a:t>Alexandros </a:t>
            </a:r>
            <a:r>
              <a:rPr lang="en-GB" err="1">
                <a:solidFill>
                  <a:srgbClr val="000000"/>
                </a:solidFill>
                <a:effectLst/>
                <a:latin typeface="Helvetica" pitchFamily="2" charset="0"/>
              </a:rPr>
              <a:t>Polymeris</a:t>
            </a:r>
            <a:r>
              <a:rPr lang="en-GB">
                <a:solidFill>
                  <a:srgbClr val="000000"/>
                </a:solidFill>
                <a:effectLst/>
                <a:latin typeface="Helvetica" pitchFamily="2" charset="0"/>
              </a:rPr>
              <a:t>, Konstantina </a:t>
            </a:r>
            <a:r>
              <a:rPr lang="en-GB" err="1">
                <a:solidFill>
                  <a:srgbClr val="000000"/>
                </a:solidFill>
                <a:effectLst/>
                <a:latin typeface="Helvetica" pitchFamily="2" charset="0"/>
              </a:rPr>
              <a:t>Chalkou</a:t>
            </a:r>
            <a:r>
              <a:rPr lang="en-GB">
                <a:solidFill>
                  <a:srgbClr val="000000"/>
                </a:solidFill>
                <a:effectLst/>
                <a:latin typeface="Helvetica" pitchFamily="2" charset="0"/>
              </a:rPr>
              <a:t>, Georgia </a:t>
            </a:r>
            <a:r>
              <a:rPr lang="en-GB" err="1">
                <a:solidFill>
                  <a:srgbClr val="000000"/>
                </a:solidFill>
                <a:effectLst/>
                <a:latin typeface="Helvetica" pitchFamily="2" charset="0"/>
              </a:rPr>
              <a:t>Salanti</a:t>
            </a:r>
            <a:r>
              <a:rPr lang="en-GB">
                <a:solidFill>
                  <a:srgbClr val="000000"/>
                </a:solidFill>
                <a:effectLst/>
                <a:latin typeface="Helvetica" pitchFamily="2" charset="0"/>
              </a:rPr>
              <a:t>, Hakim-Moulay </a:t>
            </a:r>
            <a:r>
              <a:rPr lang="en-GB" err="1">
                <a:solidFill>
                  <a:srgbClr val="000000"/>
                </a:solidFill>
                <a:effectLst/>
                <a:latin typeface="Helvetica" pitchFamily="2" charset="0"/>
              </a:rPr>
              <a:t>Dehbi</a:t>
            </a:r>
            <a:r>
              <a:rPr lang="en-GB">
                <a:solidFill>
                  <a:srgbClr val="000000"/>
                </a:solidFill>
                <a:effectLst/>
                <a:latin typeface="Helvetica" pitchFamily="2" charset="0"/>
              </a:rPr>
              <a:t>, Jonas Oldgren4 , Truman Milling, Steven </a:t>
            </a:r>
            <a:r>
              <a:rPr lang="en-GB" err="1">
                <a:solidFill>
                  <a:srgbClr val="000000"/>
                </a:solidFill>
                <a:effectLst/>
                <a:latin typeface="Helvetica" pitchFamily="2" charset="0"/>
              </a:rPr>
              <a:t>Warach</a:t>
            </a:r>
            <a:r>
              <a:rPr lang="en-GB">
                <a:solidFill>
                  <a:srgbClr val="000000"/>
                </a:solidFill>
                <a:effectLst/>
                <a:latin typeface="Helvetica" pitchFamily="2" charset="0"/>
              </a:rPr>
              <a:t>, </a:t>
            </a:r>
            <a:r>
              <a:rPr lang="en-GB" err="1">
                <a:solidFill>
                  <a:srgbClr val="000000"/>
                </a:solidFill>
                <a:effectLst/>
                <a:latin typeface="Helvetica" pitchFamily="2" charset="0"/>
              </a:rPr>
              <a:t>Signild</a:t>
            </a:r>
            <a:r>
              <a:rPr lang="en-GB">
                <a:solidFill>
                  <a:srgbClr val="000000"/>
                </a:solidFill>
                <a:effectLst/>
                <a:latin typeface="Helvetica" pitchFamily="2" charset="0"/>
              </a:rPr>
              <a:t> </a:t>
            </a:r>
            <a:r>
              <a:rPr lang="en-GB" err="1">
                <a:solidFill>
                  <a:srgbClr val="000000"/>
                </a:solidFill>
                <a:effectLst/>
                <a:latin typeface="Helvetica" pitchFamily="2" charset="0"/>
              </a:rPr>
              <a:t>Åsberg</a:t>
            </a:r>
            <a:r>
              <a:rPr lang="en-GB">
                <a:solidFill>
                  <a:srgbClr val="000000"/>
                </a:solidFill>
                <a:effectLst/>
                <a:latin typeface="Helvetica" pitchFamily="2" charset="0"/>
              </a:rPr>
              <a:t>, David </a:t>
            </a:r>
            <a:r>
              <a:rPr lang="en-GB" err="1">
                <a:solidFill>
                  <a:srgbClr val="000000"/>
                </a:solidFill>
                <a:effectLst/>
                <a:latin typeface="Helvetica" pitchFamily="2" charset="0"/>
              </a:rPr>
              <a:t>Werring</a:t>
            </a:r>
            <a:r>
              <a:rPr lang="en-GB">
                <a:solidFill>
                  <a:srgbClr val="000000"/>
                </a:solidFill>
                <a:effectLst/>
                <a:latin typeface="Helvetica" pitchFamily="2" charset="0"/>
              </a:rPr>
              <a:t>, </a:t>
            </a:r>
            <a:r>
              <a:rPr lang="en-GB" err="1">
                <a:solidFill>
                  <a:srgbClr val="000000"/>
                </a:solidFill>
                <a:effectLst/>
                <a:latin typeface="Helvetica" pitchFamily="2" charset="0"/>
              </a:rPr>
              <a:t>Urs</a:t>
            </a:r>
            <a:r>
              <a:rPr lang="en-GB">
                <a:solidFill>
                  <a:srgbClr val="000000"/>
                </a:solidFill>
                <a:effectLst/>
                <a:latin typeface="Helvetica" pitchFamily="2" charset="0"/>
              </a:rPr>
              <a:t> Fischer</a:t>
            </a:r>
          </a:p>
          <a:p>
            <a:endParaRPr lang="en-GB" b="1">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Times New Roman" panose="02020603050405020304" pitchFamily="18" charset="0"/>
              </a:rPr>
              <a:t>Abbreviations: </a:t>
            </a:r>
            <a:r>
              <a:rPr lang="en-GB" b="0">
                <a:solidFill>
                  <a:srgbClr val="000000"/>
                </a:solidFill>
                <a:effectLst/>
                <a:latin typeface="Times New Roman" panose="02020603050405020304" pitchFamily="18" charset="0"/>
              </a:rPr>
              <a:t>AF, atrial fibrillation; DOAC, direct oral anticoagulant; ICH, intracerebral haemorrhage; </a:t>
            </a:r>
            <a:r>
              <a:rPr lang="en-GB" b="0" err="1">
                <a:solidFill>
                  <a:srgbClr val="000000"/>
                </a:solidFill>
                <a:effectLst/>
                <a:latin typeface="Times New Roman" panose="02020603050405020304" pitchFamily="18" charset="0"/>
              </a:rPr>
              <a:t>cNCB</a:t>
            </a:r>
            <a:r>
              <a:rPr lang="en-GB" b="0">
                <a:solidFill>
                  <a:srgbClr val="000000"/>
                </a:solidFill>
                <a:effectLst/>
                <a:latin typeface="Times New Roman" panose="02020603050405020304" pitchFamily="18" charset="0"/>
              </a:rPr>
              <a:t>, cerebrovascular net clinical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ESOC2026A674</a:t>
            </a:r>
          </a:p>
          <a:p>
            <a:endParaRPr lang="en-GB" b="1">
              <a:solidFill>
                <a:srgbClr val="000000"/>
              </a:solidFill>
              <a:effectLst/>
              <a:latin typeface="Times New Roman" panose="02020603050405020304" pitchFamily="18" charset="0"/>
            </a:endParaRPr>
          </a:p>
          <a:p>
            <a:r>
              <a:rPr lang="en-GB" b="1">
                <a:solidFill>
                  <a:srgbClr val="000000"/>
                </a:solidFill>
                <a:effectLst/>
                <a:latin typeface="Helvetica" pitchFamily="2" charset="0"/>
              </a:rPr>
              <a:t>Abstract Title: NET CLINICAL BENEFIT OF STARTING ANTICOAGULATION EARLY AFTER ISCHEMIC STROKE IN ATRIAL FIBRILLATION: A META-ANALYSIS OF RANDOMIZED TRIALS FROM THE CATALYST COLLABORATION</a:t>
            </a:r>
          </a:p>
          <a:p>
            <a:endParaRPr lang="en-GB" b="1">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Starting direct oral anticoagulants (DOAC) early after atrial fibrillation (AF)-associated ischaemic stroke reduces the composite of subsequent ischaemic or haemorrhagic stroke. However, whether early treatment confers net clinical benefit (NCB) after accounting for the different clinical importance of ischaemic and haemorrhagic events is unclear.</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Prespecified analysis of CATALYST pooling individual participant data from four trials (ELAN, OPTIMAS, START, TIMING). We included 5,429 participants randomized to start DOAC early (≤4 days; N=2,683) or later (≥5 days; N=2,746) after onset of AF-associated ischaemic stroke. We calculated the cerebrovascular NCB (</a:t>
            </a:r>
            <a:r>
              <a:rPr lang="en-GB" err="1">
                <a:solidFill>
                  <a:srgbClr val="000000"/>
                </a:solidFill>
                <a:effectLst/>
                <a:latin typeface="Times New Roman" panose="02020603050405020304" pitchFamily="18" charset="0"/>
              </a:rPr>
              <a:t>cNCB</a:t>
            </a:r>
            <a:r>
              <a:rPr lang="en-GB">
                <a:solidFill>
                  <a:srgbClr val="000000"/>
                </a:solidFill>
                <a:effectLst/>
                <a:latin typeface="Times New Roman" panose="02020603050405020304" pitchFamily="18" charset="0"/>
              </a:rPr>
              <a:t>) by subtracting the weighted rate of excess intracerebral haemorrhage (ICH) attributable to early treatment from the rate of excess ischaemic stroke prevented by early treatment within 30 days using an established event weighting scheme. We estimated event rates from generalized linear mixed-effects models, and quantified uncertainty using non-parametric bootstrapping.</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We observed 115 recurrent ischaemic strokes (45 [1.7%] with early; 70 [2.5%] with later treatment) and 20 ICH (10 [0.4%] in each arm). The </a:t>
            </a:r>
            <a:r>
              <a:rPr lang="en-GB" err="1">
                <a:solidFill>
                  <a:srgbClr val="000000"/>
                </a:solidFill>
                <a:effectLst/>
                <a:latin typeface="Times New Roman" panose="02020603050405020304" pitchFamily="18" charset="0"/>
              </a:rPr>
              <a:t>cNCB</a:t>
            </a:r>
            <a:r>
              <a:rPr lang="en-GB">
                <a:solidFill>
                  <a:srgbClr val="000000"/>
                </a:solidFill>
                <a:effectLst/>
                <a:latin typeface="Times New Roman" panose="02020603050405020304" pitchFamily="18" charset="0"/>
              </a:rPr>
              <a:t> of early over later treatment ranged from +0.94 (95%-CI 0.00 to +2.08) to +0.92 (95%-CI -0.49 to +2.16) weighted cerebrovascular events prevented per 100 participants across ICH weights from 1.5 to 3.3 (number-needed-to-treat≈107). Subgroup analyses and global NCB analyses incorporating additional vascular events yielded consistent results.</a:t>
            </a:r>
          </a:p>
          <a:p>
            <a:pPr marL="0" lvl="0" indent="0" algn="l" rtl="0">
              <a:spcBef>
                <a:spcPts val="0"/>
              </a:spcBef>
              <a:spcAft>
                <a:spcPts val="0"/>
              </a:spcAft>
              <a:buNone/>
            </a:pPr>
            <a:endParaRPr lang="en-GB"/>
          </a:p>
          <a:p>
            <a:pPr marL="0" lvl="0" indent="0" algn="l" rtl="0">
              <a:spcBef>
                <a:spcPts val="0"/>
              </a:spcBef>
              <a:spcAft>
                <a:spcPts val="0"/>
              </a:spcAft>
              <a:buNone/>
            </a:pPr>
            <a:r>
              <a:rPr lang="en-GB" b="1"/>
              <a:t>Conclusions:</a:t>
            </a:r>
          </a:p>
          <a:p>
            <a:pPr marL="0" lvl="0" indent="0" algn="l" rtl="0">
              <a:spcBef>
                <a:spcPts val="0"/>
              </a:spcBef>
              <a:spcAft>
                <a:spcPts val="0"/>
              </a:spcAft>
              <a:buNone/>
            </a:pPr>
            <a:r>
              <a:rPr lang="en-US"/>
              <a:t>We estimated a modest NCB from starting DOAC early after AF-associated </a:t>
            </a:r>
            <a:r>
              <a:rPr lang="en-US" err="1"/>
              <a:t>ischaemic</a:t>
            </a:r>
            <a:r>
              <a:rPr lang="en-US"/>
              <a:t> stroke. Our findings add support to the early treatment approach, although estimates cannot exclude the possibility of no benefit or small net harm.</a:t>
            </a:r>
            <a:endParaRPr lang="en-GB"/>
          </a:p>
        </p:txBody>
      </p:sp>
      <p:sp>
        <p:nvSpPr>
          <p:cNvPr id="57" name="Google Shape;57;p3:notes">
            <a:extLst>
              <a:ext uri="{FF2B5EF4-FFF2-40B4-BE49-F238E27FC236}">
                <a16:creationId xmlns:a16="http://schemas.microsoft.com/office/drawing/2014/main" id="{6152D36D-5B61-7D1A-F7D0-19A1CC66E2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590532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9FDD39C0-6AF9-7455-EDF0-E91C9DB66875}"/>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B865220C-9AFA-C2CA-AFBC-BC6CD540BF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Hannes </a:t>
            </a:r>
            <a:r>
              <a:rPr lang="en-GB" err="1">
                <a:solidFill>
                  <a:srgbClr val="000000"/>
                </a:solidFill>
                <a:effectLst/>
                <a:latin typeface="Helvetica" pitchFamily="2" charset="0"/>
              </a:rPr>
              <a:t>Frejd</a:t>
            </a:r>
            <a:r>
              <a:rPr lang="en-GB">
                <a:solidFill>
                  <a:srgbClr val="000000"/>
                </a:solidFill>
                <a:effectLst/>
                <a:latin typeface="Helvetica" pitchFamily="2" charset="0"/>
              </a:rPr>
              <a:t>, Michael </a:t>
            </a:r>
            <a:r>
              <a:rPr lang="en-GB" err="1">
                <a:solidFill>
                  <a:srgbClr val="000000"/>
                </a:solidFill>
                <a:effectLst/>
                <a:latin typeface="Helvetica" pitchFamily="2" charset="0"/>
              </a:rPr>
              <a:t>Mazya</a:t>
            </a:r>
            <a:r>
              <a:rPr lang="en-GB">
                <a:solidFill>
                  <a:srgbClr val="000000"/>
                </a:solidFill>
                <a:effectLst/>
                <a:latin typeface="Helvetica" pitchFamily="2" charset="0"/>
              </a:rPr>
              <a:t>, Boris </a:t>
            </a:r>
            <a:r>
              <a:rPr lang="en-GB" err="1">
                <a:solidFill>
                  <a:srgbClr val="000000"/>
                </a:solidFill>
                <a:effectLst/>
                <a:latin typeface="Helvetica" pitchFamily="2" charset="0"/>
              </a:rPr>
              <a:t>Keselman</a:t>
            </a:r>
            <a:endParaRPr lang="en-GB" b="1"/>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AF, atrial fibrillation; CI, </a:t>
            </a:r>
            <a:r>
              <a:rPr lang="en-GB">
                <a:solidFill>
                  <a:srgbClr val="000000"/>
                </a:solidFill>
                <a:effectLst/>
                <a:latin typeface="Times New Roman" panose="02020603050405020304" pitchFamily="18" charset="0"/>
              </a:rPr>
              <a:t>confidence interval;</a:t>
            </a:r>
            <a:r>
              <a:rPr lang="en-GB"/>
              <a:t> DOAC, </a:t>
            </a:r>
            <a:r>
              <a:rPr lang="en-GB" b="0">
                <a:solidFill>
                  <a:srgbClr val="000000"/>
                </a:solidFill>
                <a:effectLst/>
                <a:latin typeface="Times New Roman" panose="02020603050405020304" pitchFamily="18" charset="0"/>
              </a:rPr>
              <a:t>direct oral anticoagulant;</a:t>
            </a:r>
            <a:r>
              <a:rPr lang="en-GB"/>
              <a:t> OR, </a:t>
            </a:r>
            <a:r>
              <a:rPr lang="en-GB">
                <a:solidFill>
                  <a:srgbClr val="000000"/>
                </a:solidFill>
                <a:effectLst/>
                <a:latin typeface="Times New Roman" panose="02020603050405020304" pitchFamily="18" charset="0"/>
              </a:rPr>
              <a:t>odds ratio;</a:t>
            </a:r>
            <a:r>
              <a:rPr lang="en-GB"/>
              <a:t> VKA, </a:t>
            </a:r>
            <a:r>
              <a:rPr lang="en-GB">
                <a:solidFill>
                  <a:srgbClr val="000000"/>
                </a:solidFill>
                <a:effectLst/>
                <a:latin typeface="Times New Roman" panose="02020603050405020304" pitchFamily="18" charset="0"/>
              </a:rPr>
              <a:t>vitamin K antagonists.</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ESOC2026A2408</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ISCHEMIC STROKE DESPITE PRIMARY PREVENTIVE ORAL ANTICOAGULATION IN ATRIAL FIBRILLATION – A NATIONAL REGISTRY STUDY</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Helvetica" pitchFamily="2" charset="0"/>
              </a:rPr>
              <a:t>In patients with atrial fibrillation suffering an ischemic stroke despite primary preventive DOAC therapy, several strategies exist for subsequent anticoagulation. We aimed to investigate which strategy is associated with recurrence-free survival.</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Helvetica" pitchFamily="2" charset="0"/>
              </a:rPr>
              <a:t>We used data from the Swedish national stroke register </a:t>
            </a:r>
            <a:r>
              <a:rPr lang="en-GB" err="1">
                <a:solidFill>
                  <a:srgbClr val="000000"/>
                </a:solidFill>
                <a:effectLst/>
                <a:latin typeface="Helvetica" pitchFamily="2" charset="0"/>
              </a:rPr>
              <a:t>Riksstroke</a:t>
            </a:r>
            <a:r>
              <a:rPr lang="en-GB">
                <a:solidFill>
                  <a:srgbClr val="000000"/>
                </a:solidFill>
                <a:effectLst/>
                <a:latin typeface="Helvetica" pitchFamily="2" charset="0"/>
              </a:rPr>
              <a:t> on patients with ischemic stroke despite primary preventive DOAC treatment for atrial fibrillation during 2016-23. Patients were divided into four groups: Keeping the same DOAC, Switching to DOACs with the same mechanism, Switching to DOAC with different mechanism or Switching from DOAC to VKA. The primary outcome was the composite of recurrent ischemic stroke, </a:t>
            </a:r>
            <a:r>
              <a:rPr lang="en-GB" err="1">
                <a:solidFill>
                  <a:srgbClr val="000000"/>
                </a:solidFill>
                <a:effectLst/>
                <a:latin typeface="Helvetica" pitchFamily="2" charset="0"/>
              </a:rPr>
              <a:t>hemorrhagic</a:t>
            </a:r>
            <a:r>
              <a:rPr lang="en-GB">
                <a:solidFill>
                  <a:srgbClr val="000000"/>
                </a:solidFill>
                <a:effectLst/>
                <a:latin typeface="Helvetica" pitchFamily="2" charset="0"/>
              </a:rPr>
              <a:t> stroke and all-cause mortality within the follow-up period of 90 (+/- 15) days. Secondary outcomes were these components taken separately. Multivariate logistic regression and Cox regression were used adjusting for age, sex, common stroke risk factors, stroke severity and treating hospital.</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Helvetica" pitchFamily="2" charset="0"/>
              </a:rPr>
              <a:t>Complete data for anticoagulant choice and follow-up was available in 4466 patients. Compared to keeping the same DOAC the group switching from DOAC to VKA showed a significantly worse primary outcome (adjusted OR 1.98, 95% CI 1.02–3.60, p = 0.032) and secondary outcome regarding mortality (adjusted OR 2.29, 95% CI 1.12–4.33, p = 0.016). The other DOAC switching strategies showed no significant differences versus keeping the same DOAC.</a:t>
            </a:r>
          </a:p>
          <a:p>
            <a:endParaRPr lang="en-GB">
              <a:solidFill>
                <a:srgbClr val="000000"/>
              </a:solidFill>
              <a:effectLst/>
              <a:latin typeface="Helvetica" pitchFamily="2" charset="0"/>
            </a:endParaRPr>
          </a:p>
          <a:p>
            <a:r>
              <a:rPr lang="en-GB" b="1">
                <a:solidFill>
                  <a:srgbClr val="000000"/>
                </a:solidFill>
                <a:effectLst/>
                <a:latin typeface="Helvetica" pitchFamily="2" charset="0"/>
              </a:rPr>
              <a:t>Conclusions:</a:t>
            </a:r>
          </a:p>
          <a:p>
            <a:r>
              <a:rPr lang="en-US"/>
              <a:t>In this large national registry-based analysis of outcomes in breakthrough ischemic stroke while on DOAC therapy, switching to VKA was associated with worse outcomes compared to keeping the initial DOAC. Further analyses will be performed and reported on long-term follow-up.</a:t>
            </a:r>
            <a:endParaRPr lang="en-GB">
              <a:solidFill>
                <a:srgbClr val="000000"/>
              </a:solidFill>
              <a:effectLst/>
              <a:latin typeface="Helvetica" pitchFamily="2" charset="0"/>
            </a:endParaRP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B77ABC3E-AFDE-231B-2A75-DE2F6A001D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8591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4F1C60D7-174D-6C9D-421E-E37E059C2DE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1F8164F9-F042-D15C-ED82-F449ECF0A4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a:t>Authorship: </a:t>
            </a:r>
            <a:r>
              <a:rPr lang="en-GB">
                <a:solidFill>
                  <a:srgbClr val="000000"/>
                </a:solidFill>
                <a:effectLst/>
                <a:latin typeface="Helvetica" pitchFamily="2" charset="0"/>
              </a:rPr>
              <a:t>Hannes </a:t>
            </a:r>
            <a:r>
              <a:rPr lang="en-GB" err="1">
                <a:solidFill>
                  <a:srgbClr val="000000"/>
                </a:solidFill>
                <a:effectLst/>
                <a:latin typeface="Helvetica" pitchFamily="2" charset="0"/>
              </a:rPr>
              <a:t>Frejd</a:t>
            </a:r>
            <a:r>
              <a:rPr lang="en-GB">
                <a:solidFill>
                  <a:srgbClr val="000000"/>
                </a:solidFill>
                <a:effectLst/>
                <a:latin typeface="Helvetica" pitchFamily="2" charset="0"/>
              </a:rPr>
              <a:t>, Michael </a:t>
            </a:r>
            <a:r>
              <a:rPr lang="en-GB" err="1">
                <a:solidFill>
                  <a:srgbClr val="000000"/>
                </a:solidFill>
                <a:effectLst/>
                <a:latin typeface="Helvetica" pitchFamily="2" charset="0"/>
              </a:rPr>
              <a:t>Mazya</a:t>
            </a:r>
            <a:r>
              <a:rPr lang="en-GB">
                <a:solidFill>
                  <a:srgbClr val="000000"/>
                </a:solidFill>
                <a:effectLst/>
                <a:latin typeface="Helvetica" pitchFamily="2" charset="0"/>
              </a:rPr>
              <a:t>, Boris </a:t>
            </a:r>
            <a:r>
              <a:rPr lang="en-GB" err="1">
                <a:solidFill>
                  <a:srgbClr val="000000"/>
                </a:solidFill>
                <a:effectLst/>
                <a:latin typeface="Helvetica" pitchFamily="2" charset="0"/>
              </a:rPr>
              <a:t>Keselman</a:t>
            </a:r>
            <a:endParaRPr lang="en-GB" b="1"/>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Abbreviations</a:t>
            </a:r>
            <a:r>
              <a:rPr lang="en-GB"/>
              <a:t>: AF, atrial fibrillation; CI, </a:t>
            </a:r>
            <a:r>
              <a:rPr lang="en-GB">
                <a:solidFill>
                  <a:srgbClr val="000000"/>
                </a:solidFill>
                <a:effectLst/>
                <a:latin typeface="Times New Roman" panose="02020603050405020304" pitchFamily="18" charset="0"/>
              </a:rPr>
              <a:t>confidence interval;</a:t>
            </a:r>
            <a:r>
              <a:rPr lang="en-GB"/>
              <a:t> DOAC, </a:t>
            </a:r>
            <a:r>
              <a:rPr lang="en-GB" b="0">
                <a:solidFill>
                  <a:srgbClr val="000000"/>
                </a:solidFill>
                <a:effectLst/>
                <a:latin typeface="Times New Roman" panose="02020603050405020304" pitchFamily="18" charset="0"/>
              </a:rPr>
              <a:t>direct oral anticoagulant;</a:t>
            </a:r>
            <a:r>
              <a:rPr lang="en-GB"/>
              <a:t> OR, </a:t>
            </a:r>
            <a:r>
              <a:rPr lang="en-GB">
                <a:solidFill>
                  <a:srgbClr val="000000"/>
                </a:solidFill>
                <a:effectLst/>
                <a:latin typeface="Times New Roman" panose="02020603050405020304" pitchFamily="18" charset="0"/>
              </a:rPr>
              <a:t>odds ratio;</a:t>
            </a:r>
            <a:r>
              <a:rPr lang="en-GB"/>
              <a:t> VKA, </a:t>
            </a:r>
            <a:r>
              <a:rPr lang="en-GB">
                <a:solidFill>
                  <a:srgbClr val="000000"/>
                </a:solidFill>
                <a:effectLst/>
                <a:latin typeface="Times New Roman" panose="02020603050405020304" pitchFamily="18" charset="0"/>
              </a:rPr>
              <a:t>vitamin K antagonists.</a:t>
            </a:r>
            <a:endParaRPr lang="en-GB"/>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effectLst/>
                <a:latin typeface="Helvetica" pitchFamily="2" charset="0"/>
              </a:rPr>
              <a:t>Abstract Number</a:t>
            </a:r>
            <a:r>
              <a:rPr lang="en-GB">
                <a:solidFill>
                  <a:srgbClr val="000000"/>
                </a:solidFill>
                <a:effectLst/>
                <a:latin typeface="Helvetica" pitchFamily="2" charset="0"/>
              </a:rPr>
              <a:t>: ESOC2026A2408</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Title: ISCHEMIC STROKE DESPITE PRIMARY PREVENTIVE ORAL ANTICOAGULATION IN ATRIAL FIBRILLATION – A NATIONAL REGISTRY STUDY</a:t>
            </a:r>
          </a:p>
          <a:p>
            <a:pPr marL="0" lvl="0" indent="0" algn="l" rtl="0">
              <a:spcBef>
                <a:spcPts val="0"/>
              </a:spcBef>
              <a:spcAft>
                <a:spcPts val="0"/>
              </a:spcAft>
              <a:buNone/>
            </a:pPr>
            <a:endParaRPr lang="en-GB"/>
          </a:p>
          <a:p>
            <a:r>
              <a:rPr lang="en-GB" b="1">
                <a:solidFill>
                  <a:srgbClr val="000000"/>
                </a:solidFill>
                <a:effectLst/>
                <a:latin typeface="Helvetica" pitchFamily="2" charset="0"/>
              </a:rPr>
              <a:t>Abstract Category</a:t>
            </a:r>
            <a:r>
              <a:rPr lang="en-GB">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a:p>
          <a:p>
            <a:r>
              <a:rPr lang="en-GB" b="1">
                <a:solidFill>
                  <a:srgbClr val="000000"/>
                </a:solidFill>
                <a:effectLst/>
                <a:latin typeface="Times New Roman" panose="02020603050405020304" pitchFamily="18" charset="0"/>
              </a:rPr>
              <a:t>Background and aims:</a:t>
            </a:r>
            <a:endParaRPr lang="en-GB">
              <a:solidFill>
                <a:srgbClr val="000000"/>
              </a:solidFill>
              <a:effectLst/>
              <a:latin typeface="Times New Roman" panose="02020603050405020304" pitchFamily="18" charset="0"/>
            </a:endParaRPr>
          </a:p>
          <a:p>
            <a:r>
              <a:rPr lang="en-GB">
                <a:solidFill>
                  <a:srgbClr val="000000"/>
                </a:solidFill>
                <a:effectLst/>
                <a:latin typeface="Helvetica" pitchFamily="2" charset="0"/>
              </a:rPr>
              <a:t>In patients with atrial fibrillation suffering an ischemic stroke despite primary preventive DOAC therapy, several strategies exist for subsequent anticoagulation. We aimed to investigate which strategy is associated with recurrence-free survival.</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Methods:</a:t>
            </a:r>
            <a:endParaRPr lang="en-GB">
              <a:solidFill>
                <a:srgbClr val="000000"/>
              </a:solidFill>
              <a:effectLst/>
              <a:latin typeface="Times New Roman" panose="02020603050405020304" pitchFamily="18" charset="0"/>
            </a:endParaRPr>
          </a:p>
          <a:p>
            <a:r>
              <a:rPr lang="en-GB">
                <a:solidFill>
                  <a:srgbClr val="000000"/>
                </a:solidFill>
                <a:effectLst/>
                <a:latin typeface="Helvetica" pitchFamily="2" charset="0"/>
              </a:rPr>
              <a:t>We used data from the Swedish national stroke register </a:t>
            </a:r>
            <a:r>
              <a:rPr lang="en-GB" err="1">
                <a:solidFill>
                  <a:srgbClr val="000000"/>
                </a:solidFill>
                <a:effectLst/>
                <a:latin typeface="Helvetica" pitchFamily="2" charset="0"/>
              </a:rPr>
              <a:t>Riksstroke</a:t>
            </a:r>
            <a:r>
              <a:rPr lang="en-GB">
                <a:solidFill>
                  <a:srgbClr val="000000"/>
                </a:solidFill>
                <a:effectLst/>
                <a:latin typeface="Helvetica" pitchFamily="2" charset="0"/>
              </a:rPr>
              <a:t> on patients with ischemic stroke despite primary preventive DOAC treatment for atrial fibrillation during 2016-23. Patients were divided into four groups: Keeping the same DOAC, Switching to DOACs with the same mechanism, Switching to DOAC with different mechanism or Switching from DOAC to VKA. The primary outcome was the composite of recurrent ischemic stroke, </a:t>
            </a:r>
            <a:r>
              <a:rPr lang="en-GB" err="1">
                <a:solidFill>
                  <a:srgbClr val="000000"/>
                </a:solidFill>
                <a:effectLst/>
                <a:latin typeface="Helvetica" pitchFamily="2" charset="0"/>
              </a:rPr>
              <a:t>hemorrhagic</a:t>
            </a:r>
            <a:r>
              <a:rPr lang="en-GB">
                <a:solidFill>
                  <a:srgbClr val="000000"/>
                </a:solidFill>
                <a:effectLst/>
                <a:latin typeface="Helvetica" pitchFamily="2" charset="0"/>
              </a:rPr>
              <a:t> stroke and all-cause mortality within the follow-up period of 90 (+/- 15) days. Secondary outcomes were these components taken separately. Multivariate logistic regression and Cox regression were used adjusting for age, sex, common stroke risk factors, stroke severity and treating hospital.</a:t>
            </a:r>
          </a:p>
          <a:p>
            <a:endParaRPr lang="en-GB" b="1">
              <a:solidFill>
                <a:srgbClr val="000000"/>
              </a:solidFill>
              <a:effectLst/>
              <a:latin typeface="Times New Roman" panose="02020603050405020304" pitchFamily="18" charset="0"/>
            </a:endParaRPr>
          </a:p>
          <a:p>
            <a:r>
              <a:rPr lang="en-GB" b="1">
                <a:solidFill>
                  <a:srgbClr val="000000"/>
                </a:solidFill>
                <a:effectLst/>
                <a:latin typeface="Times New Roman" panose="02020603050405020304" pitchFamily="18" charset="0"/>
              </a:rPr>
              <a:t>Results:</a:t>
            </a:r>
            <a:endParaRPr lang="en-GB">
              <a:solidFill>
                <a:srgbClr val="000000"/>
              </a:solidFill>
              <a:effectLst/>
              <a:latin typeface="Times New Roman" panose="02020603050405020304" pitchFamily="18" charset="0"/>
            </a:endParaRPr>
          </a:p>
          <a:p>
            <a:r>
              <a:rPr lang="en-GB">
                <a:solidFill>
                  <a:srgbClr val="000000"/>
                </a:solidFill>
                <a:effectLst/>
                <a:latin typeface="Helvetica" pitchFamily="2" charset="0"/>
              </a:rPr>
              <a:t>Complete data for anticoagulant choice and follow-up was available in 4466 patients. Compared to keeping the same DOAC the group switching from DOAC to VKA showed a significantly worse primary outcome (adjusted OR 1.98, 95% CI 1.02–3.60, p = 0.032) and secondary outcome regarding mortality (adjusted OR 2.29, 95% CI 1.12–4.33, p = 0.016). The other DOAC switching strategies showed no significant differences versus keeping the same DOAC.</a:t>
            </a:r>
          </a:p>
          <a:p>
            <a:endParaRPr lang="en-GB">
              <a:solidFill>
                <a:srgbClr val="000000"/>
              </a:solidFill>
              <a:effectLst/>
              <a:latin typeface="Helvetica" pitchFamily="2" charset="0"/>
            </a:endParaRPr>
          </a:p>
          <a:p>
            <a:r>
              <a:rPr lang="en-GB" b="1">
                <a:solidFill>
                  <a:srgbClr val="000000"/>
                </a:solidFill>
                <a:effectLst/>
                <a:latin typeface="Helvetica" pitchFamily="2" charset="0"/>
              </a:rPr>
              <a:t>Conclusions:</a:t>
            </a:r>
          </a:p>
          <a:p>
            <a:r>
              <a:rPr lang="en-US"/>
              <a:t>In this large national registry-based analysis of outcomes in breakthrough ischemic stroke while on DOAC therapy, switching to VKA was associated with worse outcomes compared to keeping the initial DOAC. Further analyses will be performed and reported on long-term follow-up.</a:t>
            </a:r>
            <a:endParaRPr lang="en-GB">
              <a:solidFill>
                <a:srgbClr val="000000"/>
              </a:solidFill>
              <a:effectLst/>
              <a:latin typeface="Helvetica" pitchFamily="2" charset="0"/>
            </a:endParaRPr>
          </a:p>
          <a:p>
            <a:endParaRPr lang="en-GB">
              <a:solidFill>
                <a:srgbClr val="000000"/>
              </a:solidFill>
              <a:effectLst/>
              <a:latin typeface="Helvetica" pitchFamily="2" charset="0"/>
            </a:endParaRPr>
          </a:p>
          <a:p>
            <a:pPr marL="0" lvl="0" indent="0" algn="l" rtl="0">
              <a:spcBef>
                <a:spcPts val="0"/>
              </a:spcBef>
              <a:spcAft>
                <a:spcPts val="0"/>
              </a:spcAft>
              <a:buNone/>
            </a:pPr>
            <a:endParaRPr lang="en-GB"/>
          </a:p>
        </p:txBody>
      </p:sp>
      <p:sp>
        <p:nvSpPr>
          <p:cNvPr id="57" name="Google Shape;57;p3:notes">
            <a:extLst>
              <a:ext uri="{FF2B5EF4-FFF2-40B4-BE49-F238E27FC236}">
                <a16:creationId xmlns:a16="http://schemas.microsoft.com/office/drawing/2014/main" id="{F1A1CDA8-498F-EA8E-FABE-1068B6D6E8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7430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224085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r Titel" type="titleOnly">
  <p:cSld name="Nur Titel">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550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er 1">
  <p:cSld name="Leer 1">
    <p:bg>
      <p:bgPr>
        <a:blipFill>
          <a:blip r:embed="rId2">
            <a:alphaModFix/>
          </a:blip>
          <a:stretch>
            <a:fillRect/>
          </a:stretch>
        </a:blip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107072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398654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062617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Title Slide">
  <p:cSld name="5_Title Slide">
    <p:bg>
      <p:bgPr>
        <a:blipFill>
          <a:blip r:embed="rId2">
            <a:alphaModFix/>
          </a:blip>
          <a:stretch>
            <a:fillRect/>
          </a:stretch>
        </a:blipFill>
        <a:effectLst/>
      </p:bgPr>
    </p:bg>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727280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bg>
      <p:bgPr>
        <a:blipFill>
          <a:blip r:embed="rId2">
            <a:alphaModFix/>
          </a:blip>
          <a:stretch>
            <a:fillRect/>
          </a:stretch>
        </a:blipFill>
        <a:effectLst/>
      </p:bgPr>
    </p:bg>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156458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7"/>
          <p:cNvSpPr txBox="1">
            <a:spLocks noGrp="1"/>
          </p:cNvSpPr>
          <p:nvPr>
            <p:ph type="title"/>
          </p:nvPr>
        </p:nvSpPr>
        <p:spPr>
          <a:xfrm>
            <a:off x="233083" y="1775214"/>
            <a:ext cx="5096563" cy="216106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5398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type="obj">
  <p:cSld name="Titel und Inhalt">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8"/>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8"/>
          <p:cNvSpPr txBox="1">
            <a:spLocks noGrp="1"/>
          </p:cNvSpPr>
          <p:nvPr>
            <p:ph type="body" idx="1"/>
          </p:nvPr>
        </p:nvSpPr>
        <p:spPr>
          <a:xfrm>
            <a:off x="233083" y="1912883"/>
            <a:ext cx="11761693" cy="4120364"/>
          </a:xfrm>
          <a:prstGeom prst="rect">
            <a:avLst/>
          </a:prstGeom>
          <a:no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Char char="•"/>
              <a:defRPr>
                <a:solidFill>
                  <a:srgbClr val="15275E"/>
                </a:solidFill>
              </a:defRPr>
            </a:lvl1pPr>
            <a:lvl2pPr marL="1219170" lvl="1" indent="-474121" algn="l">
              <a:spcBef>
                <a:spcPts val="533"/>
              </a:spcBef>
              <a:spcAft>
                <a:spcPts val="0"/>
              </a:spcAft>
              <a:buSzPts val="2000"/>
              <a:buChar char="–"/>
              <a:defRPr>
                <a:solidFill>
                  <a:srgbClr val="15275E"/>
                </a:solidFill>
              </a:defRPr>
            </a:lvl2pPr>
            <a:lvl3pPr marL="1828754" lvl="2" indent="-474121" algn="l">
              <a:spcBef>
                <a:spcPts val="533"/>
              </a:spcBef>
              <a:spcAft>
                <a:spcPts val="0"/>
              </a:spcAft>
              <a:buSzPts val="2000"/>
              <a:buChar char="•"/>
              <a:defRPr>
                <a:solidFill>
                  <a:srgbClr val="15275E"/>
                </a:solidFill>
              </a:defRPr>
            </a:lvl3pPr>
            <a:lvl4pPr marL="2438339" lvl="3" indent="-474121" algn="l">
              <a:spcBef>
                <a:spcPts val="533"/>
              </a:spcBef>
              <a:spcAft>
                <a:spcPts val="0"/>
              </a:spcAft>
              <a:buSzPts val="2000"/>
              <a:buChar char="–"/>
              <a:defRPr>
                <a:solidFill>
                  <a:srgbClr val="15275E"/>
                </a:solidFill>
              </a:defRPr>
            </a:lvl4pPr>
            <a:lvl5pPr marL="3047924" lvl="4" indent="-474121" algn="l">
              <a:spcBef>
                <a:spcPts val="533"/>
              </a:spcBef>
              <a:spcAft>
                <a:spcPts val="0"/>
              </a:spcAft>
              <a:buSzPts val="2000"/>
              <a:buChar char="»"/>
              <a:defRPr>
                <a:solidFill>
                  <a:srgbClr val="15275E"/>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 name="Rectangle 1">
            <a:extLst>
              <a:ext uri="{FF2B5EF4-FFF2-40B4-BE49-F238E27FC236}">
                <a16:creationId xmlns:a16="http://schemas.microsoft.com/office/drawing/2014/main" id="{9D816894-3B84-8BEE-856A-5D7924494A49}"/>
              </a:ext>
            </a:extLst>
          </p:cNvPr>
          <p:cNvSpPr/>
          <p:nvPr userDrawn="1"/>
        </p:nvSpPr>
        <p:spPr>
          <a:xfrm>
            <a:off x="157018" y="6123709"/>
            <a:ext cx="11837758" cy="596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255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eer 2" type="blank">
  <p:cSld name="Leer 2">
    <p:bg>
      <p:bgPr>
        <a:blipFill>
          <a:blip r:embed="rId2">
            <a:alphaModFix/>
          </a:blip>
          <a:stretch>
            <a:fillRect/>
          </a:stretch>
        </a:blipFill>
        <a:effectLst/>
      </p:bgPr>
    </p:bg>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260280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folie">
  <p:cSld name="Titelfoli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0"/>
          <p:cNvSpPr txBox="1">
            <a:spLocks noGrp="1"/>
          </p:cNvSpPr>
          <p:nvPr>
            <p:ph type="subTitle" idx="1"/>
          </p:nvPr>
        </p:nvSpPr>
        <p:spPr>
          <a:xfrm>
            <a:off x="233082" y="1971891"/>
            <a:ext cx="11788588" cy="987549"/>
          </a:xfrm>
          <a:prstGeom prst="rect">
            <a:avLst/>
          </a:prstGeom>
          <a:noFill/>
          <a:ln>
            <a:noFill/>
          </a:ln>
        </p:spPr>
        <p:txBody>
          <a:bodyPr spcFirstLastPara="1" wrap="square" lIns="91425" tIns="45700" rIns="91425" bIns="45700" anchor="t" anchorCtr="0">
            <a:normAutofit/>
          </a:bodyPr>
          <a:lstStyle>
            <a:lvl1pPr lvl="0" algn="l">
              <a:spcBef>
                <a:spcPts val="533"/>
              </a:spcBef>
              <a:spcAft>
                <a:spcPts val="0"/>
              </a:spcAft>
              <a:buSzPts val="2000"/>
              <a:buNone/>
              <a:defRPr>
                <a:solidFill>
                  <a:srgbClr val="15275E"/>
                </a:solidFill>
              </a:defRPr>
            </a:lvl1pPr>
            <a:lvl2pPr lvl="1" algn="ctr">
              <a:spcBef>
                <a:spcPts val="533"/>
              </a:spcBef>
              <a:spcAft>
                <a:spcPts val="0"/>
              </a:spcAft>
              <a:buSzPts val="2000"/>
              <a:buNone/>
              <a:defRPr>
                <a:solidFill>
                  <a:srgbClr val="888888"/>
                </a:solidFill>
              </a:defRPr>
            </a:lvl2pPr>
            <a:lvl3pPr lvl="2" algn="ctr">
              <a:spcBef>
                <a:spcPts val="533"/>
              </a:spcBef>
              <a:spcAft>
                <a:spcPts val="0"/>
              </a:spcAft>
              <a:buSzPts val="2000"/>
              <a:buNone/>
              <a:defRPr>
                <a:solidFill>
                  <a:srgbClr val="888888"/>
                </a:solidFill>
              </a:defRPr>
            </a:lvl3pPr>
            <a:lvl4pPr lvl="3" algn="ctr">
              <a:spcBef>
                <a:spcPts val="533"/>
              </a:spcBef>
              <a:spcAft>
                <a:spcPts val="0"/>
              </a:spcAft>
              <a:buSzPts val="2000"/>
              <a:buNone/>
              <a:defRPr>
                <a:solidFill>
                  <a:srgbClr val="888888"/>
                </a:solidFill>
              </a:defRPr>
            </a:lvl4pPr>
            <a:lvl5pPr lvl="4" algn="ctr">
              <a:spcBef>
                <a:spcPts val="533"/>
              </a:spcBef>
              <a:spcAft>
                <a:spcPts val="0"/>
              </a:spcAft>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20" name="Google Shape;20;p10"/>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3267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Zwei Inhalte" type="twoObj">
  <p:cSld name="Zwei Inhalt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252792" y="1891865"/>
            <a:ext cx="5625064" cy="4150351"/>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SzPts val="2800"/>
              <a:buChar char="•"/>
              <a:defRPr sz="3733">
                <a:solidFill>
                  <a:srgbClr val="15275E"/>
                </a:solidFill>
              </a:defRPr>
            </a:lvl1pPr>
            <a:lvl2pPr marL="1219170" lvl="1" indent="-507987" algn="l">
              <a:spcBef>
                <a:spcPts val="640"/>
              </a:spcBef>
              <a:spcAft>
                <a:spcPts val="0"/>
              </a:spcAft>
              <a:buSzPts val="2400"/>
              <a:buChar char="–"/>
              <a:defRPr sz="3200">
                <a:solidFill>
                  <a:srgbClr val="15275E"/>
                </a:solidFill>
              </a:defRPr>
            </a:lvl2pPr>
            <a:lvl3pPr marL="1828754" lvl="2" indent="-474121" algn="l">
              <a:spcBef>
                <a:spcPts val="533"/>
              </a:spcBef>
              <a:spcAft>
                <a:spcPts val="0"/>
              </a:spcAft>
              <a:buSzPts val="2000"/>
              <a:buChar char="•"/>
              <a:defRPr sz="2667">
                <a:solidFill>
                  <a:srgbClr val="15275E"/>
                </a:solidFill>
              </a:defRPr>
            </a:lvl3pPr>
            <a:lvl4pPr marL="2438339" lvl="3" indent="-457189" algn="l">
              <a:spcBef>
                <a:spcPts val="480"/>
              </a:spcBef>
              <a:spcAft>
                <a:spcPts val="0"/>
              </a:spcAft>
              <a:buSzPts val="1800"/>
              <a:buChar char="–"/>
              <a:defRPr sz="2400">
                <a:solidFill>
                  <a:srgbClr val="15275E"/>
                </a:solidFill>
              </a:defRPr>
            </a:lvl4pPr>
            <a:lvl5pPr marL="3047924" lvl="4" indent="-457189" algn="l">
              <a:spcBef>
                <a:spcPts val="480"/>
              </a:spcBef>
              <a:spcAft>
                <a:spcPts val="0"/>
              </a:spcAft>
              <a:buSzPts val="1800"/>
              <a:buChar char="»"/>
              <a:defRPr sz="2400">
                <a:solidFill>
                  <a:srgbClr val="15275E"/>
                </a:solidFill>
              </a:defRPr>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24" name="Google Shape;24;p11"/>
          <p:cNvSpPr txBox="1">
            <a:spLocks noGrp="1"/>
          </p:cNvSpPr>
          <p:nvPr>
            <p:ph type="body" idx="2"/>
          </p:nvPr>
        </p:nvSpPr>
        <p:spPr>
          <a:xfrm>
            <a:off x="6081056" y="1891863"/>
            <a:ext cx="5666896" cy="4150352"/>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SzPts val="2800"/>
              <a:buChar char="•"/>
              <a:defRPr sz="3733">
                <a:solidFill>
                  <a:srgbClr val="15275E"/>
                </a:solidFill>
              </a:defRPr>
            </a:lvl1pPr>
            <a:lvl2pPr marL="1219170" lvl="1" indent="-507987" algn="l">
              <a:spcBef>
                <a:spcPts val="640"/>
              </a:spcBef>
              <a:spcAft>
                <a:spcPts val="0"/>
              </a:spcAft>
              <a:buSzPts val="2400"/>
              <a:buChar char="–"/>
              <a:defRPr sz="3200">
                <a:solidFill>
                  <a:srgbClr val="15275E"/>
                </a:solidFill>
              </a:defRPr>
            </a:lvl2pPr>
            <a:lvl3pPr marL="1828754" lvl="2" indent="-474121" algn="l">
              <a:spcBef>
                <a:spcPts val="533"/>
              </a:spcBef>
              <a:spcAft>
                <a:spcPts val="0"/>
              </a:spcAft>
              <a:buSzPts val="2000"/>
              <a:buChar char="•"/>
              <a:defRPr sz="2667">
                <a:solidFill>
                  <a:srgbClr val="15275E"/>
                </a:solidFill>
              </a:defRPr>
            </a:lvl3pPr>
            <a:lvl4pPr marL="2438339" lvl="3" indent="-457189" algn="l">
              <a:spcBef>
                <a:spcPts val="480"/>
              </a:spcBef>
              <a:spcAft>
                <a:spcPts val="0"/>
              </a:spcAft>
              <a:buSzPts val="1800"/>
              <a:buChar char="–"/>
              <a:defRPr sz="2400">
                <a:solidFill>
                  <a:srgbClr val="15275E"/>
                </a:solidFill>
              </a:defRPr>
            </a:lvl4pPr>
            <a:lvl5pPr marL="3047924" lvl="4" indent="-457189" algn="l">
              <a:spcBef>
                <a:spcPts val="480"/>
              </a:spcBef>
              <a:spcAft>
                <a:spcPts val="0"/>
              </a:spcAft>
              <a:buSzPts val="1800"/>
              <a:buChar char="»"/>
              <a:defRPr sz="2400">
                <a:solidFill>
                  <a:srgbClr val="15275E"/>
                </a:solidFill>
              </a:defRPr>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Tree>
    <p:extLst>
      <p:ext uri="{BB962C8B-B14F-4D97-AF65-F5344CB8AC3E}">
        <p14:creationId xmlns:p14="http://schemas.microsoft.com/office/powerpoint/2010/main" val="169189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gleich" type="twoTxTwoObj">
  <p:cSld name="Vergleich">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Overpas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
          <p:cNvSpPr txBox="1">
            <a:spLocks noGrp="1"/>
          </p:cNvSpPr>
          <p:nvPr>
            <p:ph type="body" idx="1"/>
          </p:nvPr>
        </p:nvSpPr>
        <p:spPr>
          <a:xfrm>
            <a:off x="233083" y="1874107"/>
            <a:ext cx="5705925"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SzPts val="2400"/>
              <a:buNone/>
              <a:defRPr sz="3200" b="1"/>
            </a:lvl1pPr>
            <a:lvl2pPr marL="1219170" lvl="1" indent="-304792" algn="l">
              <a:spcBef>
                <a:spcPts val="533"/>
              </a:spcBef>
              <a:spcAft>
                <a:spcPts val="0"/>
              </a:spcAft>
              <a:buSzPts val="2000"/>
              <a:buNone/>
              <a:defRPr sz="2667" b="1"/>
            </a:lvl2pPr>
            <a:lvl3pPr marL="1828754" lvl="2" indent="-304792" algn="l">
              <a:spcBef>
                <a:spcPts val="480"/>
              </a:spcBef>
              <a:spcAft>
                <a:spcPts val="0"/>
              </a:spcAft>
              <a:buSzPts val="1800"/>
              <a:buNone/>
              <a:defRPr sz="2400" b="1"/>
            </a:lvl3pPr>
            <a:lvl4pPr marL="2438339" lvl="3" indent="-304792" algn="l">
              <a:spcBef>
                <a:spcPts val="427"/>
              </a:spcBef>
              <a:spcAft>
                <a:spcPts val="0"/>
              </a:spcAft>
              <a:buSzPts val="1600"/>
              <a:buNone/>
              <a:defRPr sz="2133" b="1"/>
            </a:lvl4pPr>
            <a:lvl5pPr marL="3047924" lvl="4" indent="-304792" algn="l">
              <a:spcBef>
                <a:spcPts val="427"/>
              </a:spcBef>
              <a:spcAft>
                <a:spcPts val="0"/>
              </a:spcAft>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28" name="Google Shape;28;p12"/>
          <p:cNvSpPr txBox="1">
            <a:spLocks noGrp="1"/>
          </p:cNvSpPr>
          <p:nvPr>
            <p:ph type="body" idx="2"/>
          </p:nvPr>
        </p:nvSpPr>
        <p:spPr>
          <a:xfrm>
            <a:off x="233083" y="2513870"/>
            <a:ext cx="5705927" cy="3393289"/>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SzPts val="2400"/>
              <a:buChar char="•"/>
              <a:defRPr sz="3200"/>
            </a:lvl1pPr>
            <a:lvl2pPr marL="1219170" lvl="1" indent="-474121" algn="l">
              <a:spcBef>
                <a:spcPts val="533"/>
              </a:spcBef>
              <a:spcAft>
                <a:spcPts val="0"/>
              </a:spcAft>
              <a:buSzPts val="2000"/>
              <a:buChar char="–"/>
              <a:defRPr sz="2667"/>
            </a:lvl2pPr>
            <a:lvl3pPr marL="1828754" lvl="2" indent="-457189" algn="l">
              <a:spcBef>
                <a:spcPts val="480"/>
              </a:spcBef>
              <a:spcAft>
                <a:spcPts val="0"/>
              </a:spcAft>
              <a:buSzPts val="1800"/>
              <a:buChar char="•"/>
              <a:defRPr sz="2400"/>
            </a:lvl3pPr>
            <a:lvl4pPr marL="2438339" lvl="3" indent="-440256" algn="l">
              <a:spcBef>
                <a:spcPts val="427"/>
              </a:spcBef>
              <a:spcAft>
                <a:spcPts val="0"/>
              </a:spcAft>
              <a:buSzPts val="1600"/>
              <a:buChar char="–"/>
              <a:defRPr sz="2133"/>
            </a:lvl4pPr>
            <a:lvl5pPr marL="3047924" lvl="4" indent="-440256" algn="l">
              <a:spcBef>
                <a:spcPts val="427"/>
              </a:spcBef>
              <a:spcAft>
                <a:spcPts val="0"/>
              </a:spcAft>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29" name="Google Shape;29;p12"/>
          <p:cNvSpPr txBox="1">
            <a:spLocks noGrp="1"/>
          </p:cNvSpPr>
          <p:nvPr>
            <p:ph type="body" idx="3"/>
          </p:nvPr>
        </p:nvSpPr>
        <p:spPr>
          <a:xfrm>
            <a:off x="6122070" y="1873761"/>
            <a:ext cx="5621548"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SzPts val="2400"/>
              <a:buNone/>
              <a:defRPr sz="3200" b="1"/>
            </a:lvl1pPr>
            <a:lvl2pPr marL="1219170" lvl="1" indent="-304792" algn="l">
              <a:spcBef>
                <a:spcPts val="533"/>
              </a:spcBef>
              <a:spcAft>
                <a:spcPts val="0"/>
              </a:spcAft>
              <a:buSzPts val="2000"/>
              <a:buNone/>
              <a:defRPr sz="2667" b="1"/>
            </a:lvl2pPr>
            <a:lvl3pPr marL="1828754" lvl="2" indent="-304792" algn="l">
              <a:spcBef>
                <a:spcPts val="480"/>
              </a:spcBef>
              <a:spcAft>
                <a:spcPts val="0"/>
              </a:spcAft>
              <a:buSzPts val="1800"/>
              <a:buNone/>
              <a:defRPr sz="2400" b="1"/>
            </a:lvl3pPr>
            <a:lvl4pPr marL="2438339" lvl="3" indent="-304792" algn="l">
              <a:spcBef>
                <a:spcPts val="427"/>
              </a:spcBef>
              <a:spcAft>
                <a:spcPts val="0"/>
              </a:spcAft>
              <a:buSzPts val="1600"/>
              <a:buNone/>
              <a:defRPr sz="2133" b="1"/>
            </a:lvl4pPr>
            <a:lvl5pPr marL="3047924" lvl="4" indent="-304792" algn="l">
              <a:spcBef>
                <a:spcPts val="427"/>
              </a:spcBef>
              <a:spcAft>
                <a:spcPts val="0"/>
              </a:spcAft>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30" name="Google Shape;30;p12"/>
          <p:cNvSpPr txBox="1">
            <a:spLocks noGrp="1"/>
          </p:cNvSpPr>
          <p:nvPr>
            <p:ph type="body" idx="4"/>
          </p:nvPr>
        </p:nvSpPr>
        <p:spPr>
          <a:xfrm>
            <a:off x="6122070" y="2513525"/>
            <a:ext cx="5621549" cy="3393289"/>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SzPts val="2400"/>
              <a:buChar char="•"/>
              <a:defRPr sz="3200"/>
            </a:lvl1pPr>
            <a:lvl2pPr marL="1219170" lvl="1" indent="-474121" algn="l">
              <a:spcBef>
                <a:spcPts val="533"/>
              </a:spcBef>
              <a:spcAft>
                <a:spcPts val="0"/>
              </a:spcAft>
              <a:buSzPts val="2000"/>
              <a:buChar char="–"/>
              <a:defRPr sz="2667"/>
            </a:lvl2pPr>
            <a:lvl3pPr marL="1828754" lvl="2" indent="-457189" algn="l">
              <a:spcBef>
                <a:spcPts val="480"/>
              </a:spcBef>
              <a:spcAft>
                <a:spcPts val="0"/>
              </a:spcAft>
              <a:buSzPts val="1800"/>
              <a:buChar char="•"/>
              <a:defRPr sz="2400"/>
            </a:lvl3pPr>
            <a:lvl4pPr marL="2438339" lvl="3" indent="-440256" algn="l">
              <a:spcBef>
                <a:spcPts val="427"/>
              </a:spcBef>
              <a:spcAft>
                <a:spcPts val="0"/>
              </a:spcAft>
              <a:buSzPts val="1600"/>
              <a:buChar char="–"/>
              <a:defRPr sz="2133"/>
            </a:lvl4pPr>
            <a:lvl5pPr marL="3047924" lvl="4" indent="-440256" algn="l">
              <a:spcBef>
                <a:spcPts val="427"/>
              </a:spcBef>
              <a:spcAft>
                <a:spcPts val="0"/>
              </a:spcAft>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Tree>
    <p:extLst>
      <p:ext uri="{BB962C8B-B14F-4D97-AF65-F5344CB8AC3E}">
        <p14:creationId xmlns:p14="http://schemas.microsoft.com/office/powerpoint/2010/main" val="44819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Inhalt mit Überschrif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13"/>
          <p:cNvSpPr txBox="1">
            <a:spLocks noGrp="1"/>
          </p:cNvSpPr>
          <p:nvPr>
            <p:ph type="title"/>
          </p:nvPr>
        </p:nvSpPr>
        <p:spPr>
          <a:xfrm>
            <a:off x="304623" y="1613649"/>
            <a:ext cx="4159803" cy="91439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5275E"/>
              </a:buClr>
              <a:buSzPts val="1800"/>
              <a:buFont typeface="Overpass"/>
              <a:buNone/>
              <a:defRPr sz="2400" b="1">
                <a:solidFill>
                  <a:srgbClr val="1527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
          <p:cNvSpPr txBox="1">
            <a:spLocks noGrp="1"/>
          </p:cNvSpPr>
          <p:nvPr>
            <p:ph type="body" idx="1"/>
          </p:nvPr>
        </p:nvSpPr>
        <p:spPr>
          <a:xfrm>
            <a:off x="4634754" y="1613648"/>
            <a:ext cx="7333129" cy="4240307"/>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SzPts val="3200"/>
              <a:buChar char="•"/>
              <a:defRPr sz="4267"/>
            </a:lvl1pPr>
            <a:lvl2pPr marL="1219170" lvl="1" indent="-541853" algn="l">
              <a:spcBef>
                <a:spcPts val="747"/>
              </a:spcBef>
              <a:spcAft>
                <a:spcPts val="0"/>
              </a:spcAft>
              <a:buSzPts val="2800"/>
              <a:buChar char="–"/>
              <a:defRPr sz="3733"/>
            </a:lvl2pPr>
            <a:lvl3pPr marL="1828754" lvl="2" indent="-507987" algn="l">
              <a:spcBef>
                <a:spcPts val="640"/>
              </a:spcBef>
              <a:spcAft>
                <a:spcPts val="0"/>
              </a:spcAft>
              <a:buSzPts val="2400"/>
              <a:buChar char="•"/>
              <a:defRPr sz="3200"/>
            </a:lvl3pPr>
            <a:lvl4pPr marL="2438339" lvl="3" indent="-474121" algn="l">
              <a:spcBef>
                <a:spcPts val="533"/>
              </a:spcBef>
              <a:spcAft>
                <a:spcPts val="0"/>
              </a:spcAft>
              <a:buSzPts val="2000"/>
              <a:buChar char="–"/>
              <a:defRPr sz="2667"/>
            </a:lvl4pPr>
            <a:lvl5pPr marL="3047924" lvl="4" indent="-474121" algn="l">
              <a:spcBef>
                <a:spcPts val="533"/>
              </a:spcBef>
              <a:spcAft>
                <a:spcPts val="0"/>
              </a:spcAft>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34" name="Google Shape;34;p13"/>
          <p:cNvSpPr txBox="1">
            <a:spLocks noGrp="1"/>
          </p:cNvSpPr>
          <p:nvPr>
            <p:ph type="body" idx="2"/>
          </p:nvPr>
        </p:nvSpPr>
        <p:spPr>
          <a:xfrm>
            <a:off x="304621" y="2626659"/>
            <a:ext cx="4159803" cy="3227296"/>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SzPts val="1400"/>
              <a:buNone/>
              <a:defRPr sz="1867"/>
            </a:lvl1pPr>
            <a:lvl2pPr marL="1219170" lvl="1" indent="-304792" algn="l">
              <a:spcBef>
                <a:spcPts val="320"/>
              </a:spcBef>
              <a:spcAft>
                <a:spcPts val="0"/>
              </a:spcAft>
              <a:buSzPts val="1200"/>
              <a:buNone/>
              <a:defRPr sz="1600"/>
            </a:lvl2pPr>
            <a:lvl3pPr marL="1828754" lvl="2" indent="-304792" algn="l">
              <a:spcBef>
                <a:spcPts val="267"/>
              </a:spcBef>
              <a:spcAft>
                <a:spcPts val="0"/>
              </a:spcAft>
              <a:buSzPts val="1000"/>
              <a:buNone/>
              <a:defRPr sz="1333"/>
            </a:lvl3pPr>
            <a:lvl4pPr marL="2438339" lvl="3" indent="-304792" algn="l">
              <a:spcBef>
                <a:spcPts val="240"/>
              </a:spcBef>
              <a:spcAft>
                <a:spcPts val="0"/>
              </a:spcAft>
              <a:buSzPts val="900"/>
              <a:buNone/>
              <a:defRPr sz="1200"/>
            </a:lvl4pPr>
            <a:lvl5pPr marL="3047924" lvl="4" indent="-304792" algn="l">
              <a:spcBef>
                <a:spcPts val="240"/>
              </a:spcBef>
              <a:spcAft>
                <a:spcPts val="0"/>
              </a:spcAft>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Tree>
    <p:extLst>
      <p:ext uri="{BB962C8B-B14F-4D97-AF65-F5344CB8AC3E}">
        <p14:creationId xmlns:p14="http://schemas.microsoft.com/office/powerpoint/2010/main" val="146097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Bild mit Überschrif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881244" y="1890477"/>
            <a:ext cx="3132081" cy="92629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5275E"/>
              </a:buClr>
              <a:buSzPts val="2000"/>
              <a:buFont typeface="Overpass"/>
              <a:buNone/>
              <a:defRPr sz="2667" b="1">
                <a:solidFill>
                  <a:srgbClr val="1527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a:spLocks noGrp="1"/>
          </p:cNvSpPr>
          <p:nvPr>
            <p:ph type="pic" idx="2"/>
          </p:nvPr>
        </p:nvSpPr>
        <p:spPr>
          <a:xfrm>
            <a:off x="248682" y="1370148"/>
            <a:ext cx="8537967" cy="4029168"/>
          </a:xfrm>
          <a:prstGeom prst="rect">
            <a:avLst/>
          </a:prstGeom>
          <a:noFill/>
          <a:ln>
            <a:noFill/>
          </a:ln>
        </p:spPr>
        <p:txBody>
          <a:bodyPr/>
          <a:lstStyle/>
          <a:p>
            <a:endParaRPr lang="en-GB"/>
          </a:p>
        </p:txBody>
      </p:sp>
      <p:sp>
        <p:nvSpPr>
          <p:cNvPr id="38" name="Google Shape;38;p14"/>
          <p:cNvSpPr txBox="1">
            <a:spLocks noGrp="1"/>
          </p:cNvSpPr>
          <p:nvPr>
            <p:ph type="body" idx="1"/>
          </p:nvPr>
        </p:nvSpPr>
        <p:spPr>
          <a:xfrm>
            <a:off x="8902263" y="2942897"/>
            <a:ext cx="3163613" cy="3117244"/>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SzPts val="1400"/>
              <a:buNone/>
              <a:defRPr sz="1867"/>
            </a:lvl1pPr>
            <a:lvl2pPr marL="1219170" lvl="1" indent="-304792" algn="l">
              <a:spcBef>
                <a:spcPts val="320"/>
              </a:spcBef>
              <a:spcAft>
                <a:spcPts val="0"/>
              </a:spcAft>
              <a:buSzPts val="1200"/>
              <a:buNone/>
              <a:defRPr sz="1600"/>
            </a:lvl2pPr>
            <a:lvl3pPr marL="1828754" lvl="2" indent="-304792" algn="l">
              <a:spcBef>
                <a:spcPts val="267"/>
              </a:spcBef>
              <a:spcAft>
                <a:spcPts val="0"/>
              </a:spcAft>
              <a:buSzPts val="1000"/>
              <a:buNone/>
              <a:defRPr sz="1333"/>
            </a:lvl3pPr>
            <a:lvl4pPr marL="2438339" lvl="3" indent="-304792" algn="l">
              <a:spcBef>
                <a:spcPts val="240"/>
              </a:spcBef>
              <a:spcAft>
                <a:spcPts val="0"/>
              </a:spcAft>
              <a:buSzPts val="900"/>
              <a:buNone/>
              <a:defRPr sz="1200"/>
            </a:lvl4pPr>
            <a:lvl5pPr marL="3047924" lvl="4" indent="-304792" algn="l">
              <a:spcBef>
                <a:spcPts val="240"/>
              </a:spcBef>
              <a:spcAft>
                <a:spcPts val="0"/>
              </a:spcAft>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Tree>
    <p:extLst>
      <p:ext uri="{BB962C8B-B14F-4D97-AF65-F5344CB8AC3E}">
        <p14:creationId xmlns:p14="http://schemas.microsoft.com/office/powerpoint/2010/main" val="107666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2800"/>
              <a:buFont typeface="Overpass"/>
              <a:buNone/>
              <a:defRPr sz="2800" b="1" i="0" u="none" strike="noStrike" cap="none">
                <a:solidFill>
                  <a:schemeClr val="lt1"/>
                </a:solidFill>
                <a:latin typeface="Overpass"/>
                <a:ea typeface="Overpass"/>
                <a:cs typeface="Overpass"/>
                <a:sym typeface="Overpas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233083" y="1912883"/>
            <a:ext cx="11761693" cy="4120364"/>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914400" marR="0" lvl="1"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371600" marR="0" lvl="2"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1828800" marR="0" lvl="3"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2286000" marR="0" lvl="4"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4221604" y="6356351"/>
            <a:ext cx="107560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5454869" y="6356351"/>
            <a:ext cx="3088496"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737600" y="6356351"/>
            <a:ext cx="609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74626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6.xml"/><Relationship Id="rId7"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8.xml"/><Relationship Id="rId9" Type="http://schemas.openxmlformats.org/officeDocument/2006/relationships/slide" Target="slide18.xml"/></Relationships>
</file>

<file path=ppt/slides/_rels/slide5.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20.xml"/><Relationship Id="rId7" Type="http://schemas.openxmlformats.org/officeDocument/2006/relationships/slide" Target="slide28.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26.xml"/><Relationship Id="rId5" Type="http://schemas.openxmlformats.org/officeDocument/2006/relationships/slide" Target="slide24.xml"/><Relationship Id="rId4" Type="http://schemas.openxmlformats.org/officeDocument/2006/relationships/slide" Target="slide22.xml"/><Relationship Id="rId9" Type="http://schemas.openxmlformats.org/officeDocument/2006/relationships/slide" Target="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2"/>
          <p:cNvSpPr txBox="1">
            <a:spLocks noGrp="1"/>
          </p:cNvSpPr>
          <p:nvPr>
            <p:ph type="title"/>
          </p:nvPr>
        </p:nvSpPr>
        <p:spPr>
          <a:xfrm>
            <a:off x="233081" y="1775214"/>
            <a:ext cx="9746941" cy="2161061"/>
          </a:xfrm>
          <a:prstGeom prst="rect">
            <a:avLst/>
          </a:prstGeom>
          <a:noFill/>
          <a:ln>
            <a:noFill/>
          </a:ln>
        </p:spPr>
        <p:txBody>
          <a:bodyPr spcFirstLastPara="1" wrap="square" lIns="121900" tIns="60933" rIns="121900" bIns="60933" anchor="ctr" anchorCtr="0">
            <a:normAutofit fontScale="90000"/>
          </a:bodyPr>
          <a:lstStyle/>
          <a:p>
            <a:pPr>
              <a:buSzPts val="2800"/>
            </a:pPr>
            <a:br>
              <a:rPr lang="en-GB" sz="6700"/>
            </a:br>
            <a:r>
              <a:rPr lang="en-GB" sz="6700"/>
              <a:t>ESOC 2026 Best of:</a:t>
            </a:r>
            <a:br>
              <a:rPr lang="en-GB" sz="5000"/>
            </a:br>
            <a:r>
              <a:rPr lang="en-GB" sz="5000"/>
              <a:t>Secondary prevention </a:t>
            </a:r>
            <a:endParaRPr sz="5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8671091C-7CF0-73ED-4B3D-D6A0419B8D31}"/>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DA687E7E-5D29-0788-0CE6-F205E0804D9E}"/>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LEFT ATRIAL APPENDAGE OCCLUSION FOR STROKE PREVENTION IN PATIENTS WITH ATRIAL FIBRILLATION AND MALIGNANCY: A SYSTEMATIC REVIEW AND META-ANALYSIS OF 177,896 PATIENTS</a:t>
            </a:r>
            <a:endParaRPr sz="1800"/>
          </a:p>
        </p:txBody>
      </p:sp>
      <p:sp>
        <p:nvSpPr>
          <p:cNvPr id="60" name="Google Shape;60;p3">
            <a:extLst>
              <a:ext uri="{FF2B5EF4-FFF2-40B4-BE49-F238E27FC236}">
                <a16:creationId xmlns:a16="http://schemas.microsoft.com/office/drawing/2014/main" id="{DFE6A584-0F50-EAAB-F29F-BCB7F7E11280}"/>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Atrial fibrillation (AF) is common in patients with malignancy, creating competing risks of thrombosis and bleeding.</a:t>
            </a:r>
          </a:p>
          <a:p>
            <a:pPr marL="360000" indent="-360000">
              <a:spcBef>
                <a:spcPts val="0"/>
              </a:spcBef>
              <a:spcAft>
                <a:spcPts val="1200"/>
              </a:spcAft>
              <a:buSzPct val="100000"/>
              <a:buFont typeface="Arial" panose="020B0604020202020204" pitchFamily="34" charset="0"/>
              <a:buChar char="•"/>
            </a:pPr>
            <a:r>
              <a:rPr lang="en-US" sz="1400"/>
              <a:t>Oral anticoagulation may increase bleeding risk due to cancer-related factors.</a:t>
            </a:r>
          </a:p>
          <a:p>
            <a:pPr marL="360000" indent="-360000">
              <a:spcBef>
                <a:spcPts val="0"/>
              </a:spcBef>
              <a:spcAft>
                <a:spcPts val="1200"/>
              </a:spcAft>
              <a:buSzPct val="100000"/>
              <a:buFont typeface="Arial" panose="020B0604020202020204" pitchFamily="34" charset="0"/>
              <a:buChar char="•"/>
            </a:pPr>
            <a:r>
              <a:rPr lang="en-US" sz="1400"/>
              <a:t>Left atrial appendage occlusion (LAAO) is a non-pharmacological alternative, but evidence in this population remains limited.</a:t>
            </a:r>
          </a:p>
          <a:p>
            <a:pPr marL="0" indent="0">
              <a:spcBef>
                <a:spcPts val="0"/>
              </a:spcBef>
              <a:spcAft>
                <a:spcPts val="1200"/>
              </a:spcAft>
              <a:buSzPct val="100000"/>
              <a:buNone/>
            </a:pPr>
            <a:endParaRPr lang="en-GB" sz="1400"/>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evaluate the safety and efficacy of LAAO for stroke prevention in patients with AF and malignancy.</a:t>
            </a:r>
          </a:p>
          <a:p>
            <a:pPr marL="0" indent="0">
              <a:spcBef>
                <a:spcPts val="0"/>
              </a:spcBef>
              <a:spcAft>
                <a:spcPts val="1200"/>
              </a:spcAft>
              <a:buSzPct val="100000"/>
              <a:buNone/>
            </a:pP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1C31765F-1EE5-8EF8-B9A5-549C487AFFF1}"/>
              </a:ext>
            </a:extLst>
          </p:cNvPr>
          <p:cNvSpPr txBox="1">
            <a:spLocks/>
          </p:cNvSpPr>
          <p:nvPr/>
        </p:nvSpPr>
        <p:spPr>
          <a:xfrm>
            <a:off x="6313716" y="1271451"/>
            <a:ext cx="5645203" cy="281684"/>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FD2736BB-73CC-3C0F-7661-0B8B400D5E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3" name="Picture 2">
            <a:extLst>
              <a:ext uri="{FF2B5EF4-FFF2-40B4-BE49-F238E27FC236}">
                <a16:creationId xmlns:a16="http://schemas.microsoft.com/office/drawing/2014/main" id="{36054D59-4167-A748-9168-D684A993571E}"/>
              </a:ext>
            </a:extLst>
          </p:cNvPr>
          <p:cNvPicPr>
            <a:picLocks noChangeAspect="1"/>
          </p:cNvPicPr>
          <p:nvPr/>
        </p:nvPicPr>
        <p:blipFill rotWithShape="1">
          <a:blip r:embed="rId5">
            <a:extLst>
              <a:ext uri="{28A0092B-C50C-407E-A947-70E740481C1C}">
                <a14:useLocalDpi xmlns:a14="http://schemas.microsoft.com/office/drawing/2010/main" val="0"/>
              </a:ext>
            </a:extLst>
          </a:blip>
          <a:srcRect l="28954" t="21766" r="23007" b="19314"/>
          <a:stretch/>
        </p:blipFill>
        <p:spPr>
          <a:xfrm>
            <a:off x="7209335" y="1751359"/>
            <a:ext cx="3853964" cy="4726840"/>
          </a:xfrm>
          <a:prstGeom prst="rect">
            <a:avLst/>
          </a:prstGeom>
        </p:spPr>
      </p:pic>
    </p:spTree>
    <p:extLst>
      <p:ext uri="{BB962C8B-B14F-4D97-AF65-F5344CB8AC3E}">
        <p14:creationId xmlns:p14="http://schemas.microsoft.com/office/powerpoint/2010/main" val="292827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CF4D33C1-947A-8077-70F4-968D11B35F60}"/>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AF8BE8D5-1835-055A-ECC0-5CB8A49B0CDE}"/>
              </a:ext>
            </a:extLst>
          </p:cNvPr>
          <p:cNvSpPr txBox="1">
            <a:spLocks noGrp="1"/>
          </p:cNvSpPr>
          <p:nvPr>
            <p:ph type="body" idx="1"/>
          </p:nvPr>
        </p:nvSpPr>
        <p:spPr>
          <a:xfrm>
            <a:off x="233083" y="1271451"/>
            <a:ext cx="5645203" cy="355643"/>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854AF3DB-87AC-3516-0846-F1EECF01A09D}"/>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a:t>LAAO provides comparable stroke prevention in AF patients with malignancy.</a:t>
            </a:r>
          </a:p>
          <a:p>
            <a:pPr marL="360000" lvl="0" indent="-360000">
              <a:spcBef>
                <a:spcPts val="0"/>
              </a:spcBef>
              <a:spcAft>
                <a:spcPts val="1200"/>
              </a:spcAft>
              <a:buSzPct val="100000"/>
              <a:buFont typeface="Arial" panose="020B0604020202020204" pitchFamily="34" charset="0"/>
              <a:buChar char="•"/>
              <a:defRPr/>
            </a:pPr>
            <a:r>
              <a:rPr lang="en-US" sz="1400" kern="0"/>
              <a:t>However, higher risks of complications and mortality highlight the need for careful patient selection and </a:t>
            </a:r>
            <a:r>
              <a:rPr lang="en-US" sz="1400" kern="0" err="1"/>
              <a:t>specialised</a:t>
            </a:r>
            <a:r>
              <a:rPr lang="en-US" sz="1400" kern="0"/>
              <a:t> care.</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9BDE6A59-B2A5-DDA8-D7AB-BE3937AC85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C3348A10-38E7-8101-A53A-9C462ED56EA3}"/>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LEFT ATRIAL APPENDAGE OCCLUSION FOR STROKE PREVENTION IN PATIENTS WITH ATRIAL FIBRILLATION AND MALIGNANCY: A SYSTEMATIC REVIEW AND META-ANALYSIS OF 177,896 PATIENTS</a:t>
            </a:r>
            <a:endParaRPr sz="1800"/>
          </a:p>
        </p:txBody>
      </p:sp>
      <p:pic>
        <p:nvPicPr>
          <p:cNvPr id="3" name="Picture 2">
            <a:extLst>
              <a:ext uri="{FF2B5EF4-FFF2-40B4-BE49-F238E27FC236}">
                <a16:creationId xmlns:a16="http://schemas.microsoft.com/office/drawing/2014/main" id="{AD85AFA0-D51B-8547-B321-2DE1E637CBFC}"/>
              </a:ext>
            </a:extLst>
          </p:cNvPr>
          <p:cNvPicPr>
            <a:picLocks noChangeAspect="1"/>
          </p:cNvPicPr>
          <p:nvPr/>
        </p:nvPicPr>
        <p:blipFill rotWithShape="1">
          <a:blip r:embed="rId5">
            <a:extLst>
              <a:ext uri="{28A0092B-C50C-407E-A947-70E740481C1C}">
                <a14:useLocalDpi xmlns:a14="http://schemas.microsoft.com/office/drawing/2010/main" val="0"/>
              </a:ext>
            </a:extLst>
          </a:blip>
          <a:srcRect l="4035" t="3426" r="3680" b="4649"/>
          <a:stretch/>
        </p:blipFill>
        <p:spPr>
          <a:xfrm>
            <a:off x="416860" y="1674863"/>
            <a:ext cx="4908175" cy="4888984"/>
          </a:xfrm>
          <a:prstGeom prst="rect">
            <a:avLst/>
          </a:prstGeom>
        </p:spPr>
      </p:pic>
    </p:spTree>
    <p:extLst>
      <p:ext uri="{BB962C8B-B14F-4D97-AF65-F5344CB8AC3E}">
        <p14:creationId xmlns:p14="http://schemas.microsoft.com/office/powerpoint/2010/main" val="2673266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689A0189-4AC9-87FF-5A16-BBDC90E53DEB}"/>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3E235861-82C3-3CE2-572D-A19BB15DFF99}"/>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THE RELATIONSHIP BETWEEN ACHIEVED BLOOD PRESSURE AND BLOOD PRESSURE VARIABILITY WITH RECURRENT VASCULAR EVENTS IN THE CONVINCE TRIAL POPULATION</a:t>
            </a:r>
            <a:endParaRPr sz="1800"/>
          </a:p>
        </p:txBody>
      </p:sp>
      <p:sp>
        <p:nvSpPr>
          <p:cNvPr id="60" name="Google Shape;60;p3">
            <a:extLst>
              <a:ext uri="{FF2B5EF4-FFF2-40B4-BE49-F238E27FC236}">
                <a16:creationId xmlns:a16="http://schemas.microsoft.com/office/drawing/2014/main" id="{FF35F1EB-46A2-30B2-DDAA-54F2070517DC}"/>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Blood pressure variability (BPV) has been associated with recurrent stroke and major cardiovascular events (MACE).</a:t>
            </a:r>
          </a:p>
          <a:p>
            <a:pPr marL="360000" indent="-360000">
              <a:spcBef>
                <a:spcPts val="0"/>
              </a:spcBef>
              <a:spcAft>
                <a:spcPts val="1200"/>
              </a:spcAft>
              <a:buSzPct val="100000"/>
              <a:buFont typeface="Arial" panose="020B0604020202020204" pitchFamily="34" charset="0"/>
              <a:buChar char="•"/>
            </a:pPr>
            <a:r>
              <a:rPr lang="en-US" sz="1400"/>
              <a:t>However, contemporary data from large trial populations remain limited.</a:t>
            </a:r>
          </a:p>
          <a:p>
            <a:pPr marL="0" indent="0">
              <a:spcBef>
                <a:spcPts val="0"/>
              </a:spcBef>
              <a:spcAft>
                <a:spcPts val="1200"/>
              </a:spcAft>
              <a:buSzPct val="100000"/>
              <a:buNone/>
            </a:pPr>
            <a:endParaRPr lang="en-GB" sz="1400"/>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assess the relationship between achieved blood pressure and BPV with recurrent vascular events and stroke in the CONVINCE trial population.</a:t>
            </a:r>
          </a:p>
          <a:p>
            <a:pPr marL="0" indent="0">
              <a:spcBef>
                <a:spcPts val="0"/>
              </a:spcBef>
              <a:spcAft>
                <a:spcPts val="1200"/>
              </a:spcAft>
              <a:buSzPct val="100000"/>
              <a:buNone/>
            </a:pP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E3C0C120-2EB0-FA73-E312-AC7917F11966}"/>
              </a:ext>
            </a:extLst>
          </p:cNvPr>
          <p:cNvSpPr txBox="1">
            <a:spLocks/>
          </p:cNvSpPr>
          <p:nvPr/>
        </p:nvSpPr>
        <p:spPr>
          <a:xfrm>
            <a:off x="6313716" y="1271451"/>
            <a:ext cx="5645203" cy="372865"/>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C45B3F61-F838-1210-3CF9-BD481A3D8B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B14C51F8-A91E-6E4C-8F81-38EBC2042132}"/>
              </a:ext>
            </a:extLst>
          </p:cNvPr>
          <p:cNvPicPr>
            <a:picLocks noChangeAspect="1"/>
          </p:cNvPicPr>
          <p:nvPr/>
        </p:nvPicPr>
        <p:blipFill rotWithShape="1">
          <a:blip r:embed="rId5">
            <a:extLst>
              <a:ext uri="{28A0092B-C50C-407E-A947-70E740481C1C}">
                <a14:useLocalDpi xmlns:a14="http://schemas.microsoft.com/office/drawing/2010/main" val="0"/>
              </a:ext>
            </a:extLst>
          </a:blip>
          <a:srcRect l="11754" t="19649" r="10468" b="17544"/>
          <a:stretch/>
        </p:blipFill>
        <p:spPr>
          <a:xfrm>
            <a:off x="6112041" y="1842539"/>
            <a:ext cx="5916271" cy="4777501"/>
          </a:xfrm>
          <a:prstGeom prst="rect">
            <a:avLst/>
          </a:prstGeom>
        </p:spPr>
      </p:pic>
    </p:spTree>
    <p:extLst>
      <p:ext uri="{BB962C8B-B14F-4D97-AF65-F5344CB8AC3E}">
        <p14:creationId xmlns:p14="http://schemas.microsoft.com/office/powerpoint/2010/main" val="24885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EF9C7C6F-034E-0980-5855-1EE9847B8FA6}"/>
            </a:ext>
          </a:extLst>
        </p:cNvPr>
        <p:cNvGrpSpPr/>
        <p:nvPr/>
      </p:nvGrpSpPr>
      <p:grpSpPr>
        <a:xfrm>
          <a:off x="0" y="0"/>
          <a:ext cx="0" cy="0"/>
          <a:chOff x="0" y="0"/>
          <a:chExt cx="0" cy="0"/>
        </a:xfrm>
      </p:grpSpPr>
      <p:sp>
        <p:nvSpPr>
          <p:cNvPr id="4" name="Google Shape;60;p3">
            <a:extLst>
              <a:ext uri="{FF2B5EF4-FFF2-40B4-BE49-F238E27FC236}">
                <a16:creationId xmlns:a16="http://schemas.microsoft.com/office/drawing/2014/main" id="{5CA82B49-AB0C-C55D-93A6-242A927088D5}"/>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a:t>Higher BP variability was associated with increased risk of vascular events.</a:t>
            </a:r>
          </a:p>
          <a:p>
            <a:pPr marL="360000" lvl="0" indent="-360000">
              <a:spcBef>
                <a:spcPts val="0"/>
              </a:spcBef>
              <a:spcAft>
                <a:spcPts val="1200"/>
              </a:spcAft>
              <a:buSzPct val="100000"/>
              <a:buFont typeface="Arial" panose="020B0604020202020204" pitchFamily="34" charset="0"/>
              <a:buChar char="•"/>
              <a:defRPr/>
            </a:pPr>
            <a:r>
              <a:rPr lang="en-US" sz="1400" kern="0"/>
              <a:t>Findings support further investigation of BPV as a potential target for secondary prevention.</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54C11E6C-C7EA-3CAE-2041-CA30C989B4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0B8DD991-C24C-64AB-0DDD-1FC23E77E1A5}"/>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a:ln>
                  <a:noFill/>
                </a:ln>
                <a:solidFill>
                  <a:srgbClr val="FFFFFF"/>
                </a:solidFill>
                <a:effectLst/>
                <a:uLnTx/>
                <a:uFillTx/>
                <a:latin typeface="Overpass"/>
                <a:sym typeface="Overpass"/>
              </a:rPr>
              <a:t>THE RELATIONSHIP BETWEEN ACHIEVED BLOOD PRESSURE AND BLOOD PRESSURE VARIABILITY WITH RECURRENT VASCULAR EVENTS IN THE CONVINCE TRIAL POPULATION</a:t>
            </a:r>
            <a:endParaRPr sz="2000"/>
          </a:p>
        </p:txBody>
      </p:sp>
      <p:sp>
        <p:nvSpPr>
          <p:cNvPr id="7" name="Google Shape;60;p3">
            <a:extLst>
              <a:ext uri="{FF2B5EF4-FFF2-40B4-BE49-F238E27FC236}">
                <a16:creationId xmlns:a16="http://schemas.microsoft.com/office/drawing/2014/main" id="{694E602C-48CA-9CDB-458F-35809000569B}"/>
              </a:ext>
            </a:extLst>
          </p:cNvPr>
          <p:cNvSpPr txBox="1">
            <a:spLocks/>
          </p:cNvSpPr>
          <p:nvPr/>
        </p:nvSpPr>
        <p:spPr>
          <a:xfrm>
            <a:off x="233082"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Results</a:t>
            </a:r>
          </a:p>
          <a:p>
            <a:pPr marL="360000" lvl="0" indent="-360000">
              <a:spcBef>
                <a:spcPts val="0"/>
              </a:spcBef>
              <a:spcAft>
                <a:spcPts val="1200"/>
              </a:spcAft>
              <a:buSzPct val="100000"/>
              <a:buFont typeface="Arial" panose="020B0604020202020204" pitchFamily="34" charset="0"/>
              <a:buChar char="•"/>
              <a:defRPr/>
            </a:pPr>
            <a:r>
              <a:rPr lang="en-US" sz="1400"/>
              <a:t>Post-</a:t>
            </a:r>
            <a:r>
              <a:rPr lang="en-US" sz="1400" err="1"/>
              <a:t>randomisation</a:t>
            </a:r>
            <a:r>
              <a:rPr lang="en-US" sz="1400"/>
              <a:t> blood pressure data were </a:t>
            </a:r>
            <a:r>
              <a:rPr lang="en-US" sz="1400" err="1"/>
              <a:t>analysed</a:t>
            </a:r>
            <a:r>
              <a:rPr lang="en-US" sz="1400"/>
              <a:t>, comparing mean BP and BP variability (BPV) in relation to outcomes.</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3" name="Picture 2">
            <a:extLst>
              <a:ext uri="{FF2B5EF4-FFF2-40B4-BE49-F238E27FC236}">
                <a16:creationId xmlns:a16="http://schemas.microsoft.com/office/drawing/2014/main" id="{329E2F03-1FFE-AD46-91E3-91D5FB4CBC39}"/>
              </a:ext>
            </a:extLst>
          </p:cNvPr>
          <p:cNvPicPr>
            <a:picLocks noChangeAspect="1"/>
          </p:cNvPicPr>
          <p:nvPr/>
        </p:nvPicPr>
        <p:blipFill rotWithShape="1">
          <a:blip r:embed="rId5">
            <a:extLst>
              <a:ext uri="{28A0092B-C50C-407E-A947-70E740481C1C}">
                <a14:useLocalDpi xmlns:a14="http://schemas.microsoft.com/office/drawing/2010/main" val="0"/>
              </a:ext>
            </a:extLst>
          </a:blip>
          <a:srcRect l="18254" t="38000" r="17804" b="39429"/>
          <a:stretch/>
        </p:blipFill>
        <p:spPr>
          <a:xfrm>
            <a:off x="443581" y="2892758"/>
            <a:ext cx="5563029" cy="1973709"/>
          </a:xfrm>
          <a:prstGeom prst="rect">
            <a:avLst/>
          </a:prstGeom>
        </p:spPr>
      </p:pic>
    </p:spTree>
    <p:extLst>
      <p:ext uri="{BB962C8B-B14F-4D97-AF65-F5344CB8AC3E}">
        <p14:creationId xmlns:p14="http://schemas.microsoft.com/office/powerpoint/2010/main" val="462103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E4320A96-B660-B089-CDA1-7886D4FF3812}"/>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4B9B86E4-09C2-08A3-0BAF-445B0E7FB39E}"/>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STROKE PREVENTION IN WOMEN (SERENE): AN INDIVIDUAL PATIENT DATA LEVEL META-ANALYSIS OF FOUR RANDOMIZED CONTROLLED TRIALS ON SECONDARY STROKE PREVENTION IN WOMEN</a:t>
            </a:r>
            <a:endParaRPr sz="1800"/>
          </a:p>
        </p:txBody>
      </p:sp>
      <p:sp>
        <p:nvSpPr>
          <p:cNvPr id="60" name="Google Shape;60;p3">
            <a:extLst>
              <a:ext uri="{FF2B5EF4-FFF2-40B4-BE49-F238E27FC236}">
                <a16:creationId xmlns:a16="http://schemas.microsoft.com/office/drawing/2014/main" id="{3D0314F6-EF35-95A1-4DDB-F338B2099572}"/>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Women experience worse outcomes after stroke, but evidence guiding optimal secondary stroke prevention (SSP) remains limited.</a:t>
            </a:r>
          </a:p>
          <a:p>
            <a:pPr marL="360000" indent="-360000">
              <a:spcBef>
                <a:spcPts val="0"/>
              </a:spcBef>
              <a:spcAft>
                <a:spcPts val="1200"/>
              </a:spcAft>
              <a:buSzPct val="100000"/>
              <a:buFont typeface="Arial" panose="020B0604020202020204" pitchFamily="34" charset="0"/>
              <a:buChar char="•"/>
            </a:pPr>
            <a:r>
              <a:rPr lang="en-US" sz="1400"/>
              <a:t>Sex-specific differences in recurrent risk and treatment response are not well established.</a:t>
            </a:r>
          </a:p>
          <a:p>
            <a:pPr marL="360000" indent="-360000">
              <a:spcBef>
                <a:spcPts val="0"/>
              </a:spcBef>
              <a:spcAft>
                <a:spcPts val="1200"/>
              </a:spcAft>
              <a:buSzPct val="100000"/>
              <a:buFont typeface="Arial" panose="020B0604020202020204" pitchFamily="34" charset="0"/>
              <a:buChar char="•"/>
            </a:pPr>
            <a:endParaRPr lang="en-GB" sz="1400"/>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evaluate sex-specific risks of recurrent stroke and potential differences in antithrombotic treatment effects.</a:t>
            </a:r>
          </a:p>
          <a:p>
            <a:pPr marL="0" indent="0">
              <a:spcBef>
                <a:spcPts val="0"/>
              </a:spcBef>
              <a:spcAft>
                <a:spcPts val="1200"/>
              </a:spcAft>
              <a:buSzPct val="100000"/>
              <a:buNone/>
            </a:pP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40B0E546-FB56-2F4C-3CE6-6ED909C409C8}"/>
              </a:ext>
            </a:extLst>
          </p:cNvPr>
          <p:cNvSpPr txBox="1">
            <a:spLocks/>
          </p:cNvSpPr>
          <p:nvPr/>
        </p:nvSpPr>
        <p:spPr>
          <a:xfrm>
            <a:off x="6313716" y="1271451"/>
            <a:ext cx="5645203" cy="292654"/>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94994243-A409-4484-C87B-D96F772D7F0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EE594F6E-61EA-B640-A55B-8F02E25FBBB7}"/>
              </a:ext>
            </a:extLst>
          </p:cNvPr>
          <p:cNvPicPr>
            <a:picLocks noChangeAspect="1"/>
          </p:cNvPicPr>
          <p:nvPr/>
        </p:nvPicPr>
        <p:blipFill rotWithShape="1">
          <a:blip r:embed="rId5">
            <a:extLst>
              <a:ext uri="{28A0092B-C50C-407E-A947-70E740481C1C}">
                <a14:useLocalDpi xmlns:a14="http://schemas.microsoft.com/office/drawing/2010/main" val="0"/>
              </a:ext>
            </a:extLst>
          </a:blip>
          <a:srcRect l="13691" t="22807" r="12274" b="24795"/>
          <a:stretch/>
        </p:blipFill>
        <p:spPr>
          <a:xfrm>
            <a:off x="6096000" y="1762329"/>
            <a:ext cx="5721872" cy="4049605"/>
          </a:xfrm>
          <a:prstGeom prst="rect">
            <a:avLst/>
          </a:prstGeom>
        </p:spPr>
      </p:pic>
    </p:spTree>
    <p:extLst>
      <p:ext uri="{BB962C8B-B14F-4D97-AF65-F5344CB8AC3E}">
        <p14:creationId xmlns:p14="http://schemas.microsoft.com/office/powerpoint/2010/main" val="2158936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E7179C2F-FAFA-FA6B-93E9-F1E197CD755B}"/>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17973973-81F5-138A-9BEB-3C2EBA2D4ED0}"/>
              </a:ext>
            </a:extLst>
          </p:cNvPr>
          <p:cNvSpPr txBox="1">
            <a:spLocks noGrp="1"/>
          </p:cNvSpPr>
          <p:nvPr>
            <p:ph type="body" idx="1"/>
          </p:nvPr>
        </p:nvSpPr>
        <p:spPr>
          <a:xfrm>
            <a:off x="233083" y="1271451"/>
            <a:ext cx="5645203" cy="429012"/>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p:txBody>
      </p:sp>
      <p:sp>
        <p:nvSpPr>
          <p:cNvPr id="4" name="Google Shape;60;p3">
            <a:extLst>
              <a:ext uri="{FF2B5EF4-FFF2-40B4-BE49-F238E27FC236}">
                <a16:creationId xmlns:a16="http://schemas.microsoft.com/office/drawing/2014/main" id="{810CEA45-D4F6-53C3-CBCE-801D14045CFA}"/>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a:t>Women had lower rates of recurrent stroke and MACE compared with men.</a:t>
            </a:r>
          </a:p>
          <a:p>
            <a:pPr marL="360000" lvl="0" indent="-360000">
              <a:spcBef>
                <a:spcPts val="0"/>
              </a:spcBef>
              <a:spcAft>
                <a:spcPts val="1200"/>
              </a:spcAft>
              <a:buSzPct val="100000"/>
              <a:buFont typeface="Arial" panose="020B0604020202020204" pitchFamily="34" charset="0"/>
              <a:buChar char="•"/>
              <a:defRPr/>
            </a:pPr>
            <a:r>
              <a:rPr lang="en-US" sz="1400" kern="0"/>
              <a:t>Outcomes were consistent across antithrombotic strategies, with no differences in mortality or bleeding.</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F9021963-CF31-7FE2-A5CE-394B9F7EC4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9322EDB7-B0DE-D5E4-21C1-C120D71C207E}"/>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a:ln>
                  <a:noFill/>
                </a:ln>
                <a:solidFill>
                  <a:srgbClr val="FFFFFF"/>
                </a:solidFill>
                <a:effectLst/>
                <a:uLnTx/>
                <a:uFillTx/>
                <a:latin typeface="Overpass"/>
                <a:sym typeface="Overpass"/>
              </a:rPr>
              <a:t>STROKE PREVENTION IN WOMEN (SERENE): AN INDIVIDUAL PATIENT DATA LEVEL META-ANALYSIS OF FOUR RANDOMIZED CONTROLLED TRIALS ON SECONDARY STROKE PREVENTION IN WOMEN</a:t>
            </a:r>
            <a:endParaRPr sz="2000"/>
          </a:p>
        </p:txBody>
      </p:sp>
      <p:pic>
        <p:nvPicPr>
          <p:cNvPr id="6" name="Picture 5">
            <a:extLst>
              <a:ext uri="{FF2B5EF4-FFF2-40B4-BE49-F238E27FC236}">
                <a16:creationId xmlns:a16="http://schemas.microsoft.com/office/drawing/2014/main" id="{A086721F-9721-9240-997E-9B079FDDBA76}"/>
              </a:ext>
            </a:extLst>
          </p:cNvPr>
          <p:cNvPicPr>
            <a:picLocks noChangeAspect="1"/>
          </p:cNvPicPr>
          <p:nvPr/>
        </p:nvPicPr>
        <p:blipFill rotWithShape="1">
          <a:blip r:embed="rId5">
            <a:extLst>
              <a:ext uri="{28A0092B-C50C-407E-A947-70E740481C1C}">
                <a14:useLocalDpi xmlns:a14="http://schemas.microsoft.com/office/drawing/2010/main" val="0"/>
              </a:ext>
            </a:extLst>
          </a:blip>
          <a:srcRect l="6959" t="29240" r="3683" b="27135"/>
          <a:stretch/>
        </p:blipFill>
        <p:spPr>
          <a:xfrm>
            <a:off x="233081" y="1938377"/>
            <a:ext cx="6106357" cy="2981246"/>
          </a:xfrm>
          <a:prstGeom prst="rect">
            <a:avLst/>
          </a:prstGeom>
        </p:spPr>
      </p:pic>
    </p:spTree>
    <p:extLst>
      <p:ext uri="{BB962C8B-B14F-4D97-AF65-F5344CB8AC3E}">
        <p14:creationId xmlns:p14="http://schemas.microsoft.com/office/powerpoint/2010/main" val="107520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7DD40834-4C14-E21F-B938-40B6E7211214}"/>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5D06A04F-4BAD-FFD8-2AAF-C7E23EB14159}"/>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BALANCING BENEFITS AND RISKS: LONG-TERM BLEEDING COMPLICATIONS IN YOUNG ADULTS AFTER ISCHEMIC STROKE OR TIA</a:t>
            </a:r>
            <a:endParaRPr sz="1800"/>
          </a:p>
        </p:txBody>
      </p:sp>
      <p:sp>
        <p:nvSpPr>
          <p:cNvPr id="60" name="Google Shape;60;p3">
            <a:extLst>
              <a:ext uri="{FF2B5EF4-FFF2-40B4-BE49-F238E27FC236}">
                <a16:creationId xmlns:a16="http://schemas.microsoft.com/office/drawing/2014/main" id="{BCBD3EE6-D30C-7B32-3701-BE28D74ED676}"/>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Antithrombotic therapy is routinely used after ischaemic stroke to prevent recurrence.</a:t>
            </a:r>
          </a:p>
          <a:p>
            <a:pPr marL="360000" indent="-360000">
              <a:spcBef>
                <a:spcPts val="0"/>
              </a:spcBef>
              <a:spcAft>
                <a:spcPts val="1200"/>
              </a:spcAft>
              <a:buSzPct val="100000"/>
              <a:buFont typeface="Arial" panose="020B0604020202020204" pitchFamily="34" charset="0"/>
              <a:buChar char="•"/>
            </a:pPr>
            <a:r>
              <a:rPr lang="en-US" sz="1400"/>
              <a:t>In young adults, the long-term balance between benefit and bleeding risk remains uncertain.</a:t>
            </a:r>
          </a:p>
          <a:p>
            <a:pPr marL="0" indent="0">
              <a:spcBef>
                <a:spcPts val="0"/>
              </a:spcBef>
              <a:spcAft>
                <a:spcPts val="1200"/>
              </a:spcAft>
              <a:buSzPct val="100000"/>
              <a:buNone/>
            </a:pPr>
            <a:endParaRPr lang="en-GB" sz="1400"/>
          </a:p>
          <a:p>
            <a:pPr marL="135464" indent="0">
              <a:spcBef>
                <a:spcPts val="0"/>
              </a:spcBef>
              <a:spcAft>
                <a:spcPts val="1200"/>
              </a:spcAft>
              <a:buNone/>
            </a:pPr>
            <a:r>
              <a:rPr lang="en-GB" sz="1600" b="1"/>
              <a:t>Aim </a:t>
            </a:r>
          </a:p>
          <a:p>
            <a:pPr marL="360000" lvl="0" indent="-360000">
              <a:spcBef>
                <a:spcPts val="0"/>
              </a:spcBef>
              <a:spcAft>
                <a:spcPts val="1200"/>
              </a:spcAft>
              <a:buSzPct val="100000"/>
              <a:buFont typeface="Arial" panose="020B0604020202020204" pitchFamily="34" charset="0"/>
              <a:buChar char="•"/>
              <a:defRPr/>
            </a:pPr>
            <a:r>
              <a:rPr lang="en-US" sz="1400"/>
              <a:t>To evaluate the long-term bleeding risk associated with antithrombotic therapy in young stroke survivors.</a:t>
            </a:r>
          </a:p>
          <a:p>
            <a:pPr marL="0" indent="0">
              <a:spcBef>
                <a:spcPts val="0"/>
              </a:spcBef>
              <a:spcAft>
                <a:spcPts val="1200"/>
              </a:spcAft>
              <a:buSzPct val="100000"/>
              <a:buNone/>
            </a:pP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C862D650-E679-49E2-4E52-A5957DAD2B5A}"/>
              </a:ext>
            </a:extLst>
          </p:cNvPr>
          <p:cNvSpPr txBox="1">
            <a:spLocks/>
          </p:cNvSpPr>
          <p:nvPr/>
        </p:nvSpPr>
        <p:spPr>
          <a:xfrm>
            <a:off x="6313716" y="1271451"/>
            <a:ext cx="5645203" cy="31671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54EA82CA-51BD-4712-76C5-24AC39A0BA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C38F0501-D89C-0742-BC69-BB20C7866DC9}"/>
              </a:ext>
            </a:extLst>
          </p:cNvPr>
          <p:cNvPicPr>
            <a:picLocks noChangeAspect="1"/>
          </p:cNvPicPr>
          <p:nvPr/>
        </p:nvPicPr>
        <p:blipFill rotWithShape="1">
          <a:blip r:embed="rId5">
            <a:extLst>
              <a:ext uri="{28A0092B-C50C-407E-A947-70E740481C1C}">
                <a14:useLocalDpi xmlns:a14="http://schemas.microsoft.com/office/drawing/2010/main" val="0"/>
              </a:ext>
            </a:extLst>
          </a:blip>
          <a:srcRect l="13860" t="16959" r="12339" b="24210"/>
          <a:stretch/>
        </p:blipFill>
        <p:spPr>
          <a:xfrm>
            <a:off x="6096000" y="1917031"/>
            <a:ext cx="5785111" cy="4611587"/>
          </a:xfrm>
          <a:prstGeom prst="rect">
            <a:avLst/>
          </a:prstGeom>
        </p:spPr>
      </p:pic>
    </p:spTree>
    <p:extLst>
      <p:ext uri="{BB962C8B-B14F-4D97-AF65-F5344CB8AC3E}">
        <p14:creationId xmlns:p14="http://schemas.microsoft.com/office/powerpoint/2010/main" val="922773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15C4662D-5BA6-FD19-8C71-68B244A5DDA8}"/>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33536FE4-B0EA-D647-3445-5F4485258C57}"/>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marL="360000" indent="-360000">
              <a:spcBef>
                <a:spcPts val="0"/>
              </a:spcBef>
              <a:spcAft>
                <a:spcPts val="1200"/>
              </a:spcAft>
              <a:buSzPct val="100000"/>
              <a:buFont typeface="Arial" panose="020B0604020202020204" pitchFamily="34" charset="0"/>
              <a:buChar char="•"/>
            </a:pPr>
            <a:r>
              <a:rPr lang="en-US" sz="1400"/>
              <a:t>Bleeding affected approximately 1 in 10 patients over 5 years and was associated with specific clinical risk factors:</a:t>
            </a:r>
          </a:p>
          <a:p>
            <a:pPr marL="360000" indent="-360000">
              <a:spcBef>
                <a:spcPts val="0"/>
              </a:spcBef>
              <a:spcAft>
                <a:spcPts val="1200"/>
              </a:spcAft>
              <a:buSzPct val="100000"/>
              <a:buFont typeface="Arial" panose="020B0604020202020204" pitchFamily="34" charset="0"/>
              <a:buChar char="•"/>
            </a:pPr>
            <a:endParaRPr lang="en-US" sz="1400"/>
          </a:p>
          <a:p>
            <a:pPr marL="0" indent="0">
              <a:spcBef>
                <a:spcPts val="0"/>
              </a:spcBef>
              <a:spcAft>
                <a:spcPts val="600"/>
              </a:spcAft>
              <a:buSzPct val="100000"/>
              <a:buNone/>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C170B15C-E638-BECD-D71F-3828D9EC8EC1}"/>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a:t>Young stroke survivors face a substantial long-term bleeding risk on antithrombotic therapy.</a:t>
            </a:r>
          </a:p>
          <a:p>
            <a:pPr marL="360000" lvl="0" indent="-360000">
              <a:spcBef>
                <a:spcPts val="0"/>
              </a:spcBef>
              <a:spcAft>
                <a:spcPts val="1200"/>
              </a:spcAft>
              <a:buSzPct val="100000"/>
              <a:buFont typeface="Arial" panose="020B0604020202020204" pitchFamily="34" charset="0"/>
              <a:buChar char="•"/>
              <a:defRPr/>
            </a:pPr>
            <a:r>
              <a:rPr lang="en-US" sz="1400" kern="0"/>
              <a:t>Findings highlight the importance of </a:t>
            </a:r>
            <a:r>
              <a:rPr lang="en-US" sz="1400" kern="0" err="1"/>
              <a:t>individualised</a:t>
            </a:r>
            <a:r>
              <a:rPr lang="en-US" sz="1400" kern="0"/>
              <a:t> risk–benefit assessment, particularly where bleeding risk may outweigh recurrence risk.</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9C6483E9-9284-69EF-F26F-432740386B7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B4C9F4CF-0C96-F1F4-2B09-CA582F52ED63}"/>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a:ln>
                  <a:noFill/>
                </a:ln>
                <a:solidFill>
                  <a:srgbClr val="FFFFFF"/>
                </a:solidFill>
                <a:effectLst/>
                <a:uLnTx/>
                <a:uFillTx/>
                <a:latin typeface="Overpass"/>
                <a:sym typeface="Overpass"/>
              </a:rPr>
              <a:t>BALANCING BENEFITS AND RISKS: LONG-TERM BLEEDING COMPLICATIONS IN YOUNG ADULTS AFTER ISCHEMIC STROKE OR TIA</a:t>
            </a:r>
            <a:endParaRPr sz="2000"/>
          </a:p>
        </p:txBody>
      </p:sp>
      <p:pic>
        <p:nvPicPr>
          <p:cNvPr id="6" name="Picture 5">
            <a:extLst>
              <a:ext uri="{FF2B5EF4-FFF2-40B4-BE49-F238E27FC236}">
                <a16:creationId xmlns:a16="http://schemas.microsoft.com/office/drawing/2014/main" id="{F5C9A92F-511F-7543-A257-A47738439066}"/>
              </a:ext>
            </a:extLst>
          </p:cNvPr>
          <p:cNvPicPr>
            <a:picLocks noChangeAspect="1"/>
          </p:cNvPicPr>
          <p:nvPr/>
        </p:nvPicPr>
        <p:blipFill rotWithShape="1">
          <a:blip r:embed="rId5">
            <a:extLst>
              <a:ext uri="{28A0092B-C50C-407E-A947-70E740481C1C}">
                <a14:useLocalDpi xmlns:a14="http://schemas.microsoft.com/office/drawing/2010/main" val="0"/>
              </a:ext>
            </a:extLst>
          </a:blip>
          <a:srcRect l="13276" t="21766" r="13391" b="20819"/>
          <a:stretch/>
        </p:blipFill>
        <p:spPr>
          <a:xfrm>
            <a:off x="440337" y="2384064"/>
            <a:ext cx="5369028" cy="4203549"/>
          </a:xfrm>
          <a:prstGeom prst="rect">
            <a:avLst/>
          </a:prstGeom>
        </p:spPr>
      </p:pic>
    </p:spTree>
    <p:extLst>
      <p:ext uri="{BB962C8B-B14F-4D97-AF65-F5344CB8AC3E}">
        <p14:creationId xmlns:p14="http://schemas.microsoft.com/office/powerpoint/2010/main" val="66534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89AD2A1D-4900-393F-47CF-43F844DEC212}"/>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F16D89DF-CD9C-CD1D-7A65-4D46CDDBAA89}"/>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TIMING OF ANTICOAGULATION THERAPY IN PATIENTS WITH ACUTE ISCHEMIC STROKE AND ATRIAL FIBRILLATION: A GRADE-BASED EXPERT OPINION RECOMMENDATION</a:t>
            </a:r>
            <a:endParaRPr sz="1800"/>
          </a:p>
        </p:txBody>
      </p:sp>
      <p:sp>
        <p:nvSpPr>
          <p:cNvPr id="60" name="Google Shape;60;p3">
            <a:extLst>
              <a:ext uri="{FF2B5EF4-FFF2-40B4-BE49-F238E27FC236}">
                <a16:creationId xmlns:a16="http://schemas.microsoft.com/office/drawing/2014/main" id="{C9BC458E-007A-B241-4272-1918435E96A8}"/>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solidFill>
                  <a:schemeClr val="bg2">
                    <a:lumMod val="75000"/>
                  </a:schemeClr>
                </a:solidFill>
              </a:rPr>
              <a:t>The optimal timing of DOAC initiation after acute ischaemic stroke or </a:t>
            </a:r>
            <a:r>
              <a:rPr lang="en-GB" sz="1400">
                <a:solidFill>
                  <a:schemeClr val="bg2">
                    <a:lumMod val="75000"/>
                  </a:schemeClr>
                </a:solidFill>
              </a:rPr>
              <a:t>transient ischemic attack (</a:t>
            </a:r>
            <a:r>
              <a:rPr lang="en-US" sz="1400">
                <a:solidFill>
                  <a:schemeClr val="bg2">
                    <a:lumMod val="75000"/>
                  </a:schemeClr>
                </a:solidFill>
              </a:rPr>
              <a:t>TIA) in </a:t>
            </a:r>
            <a:r>
              <a:rPr lang="en-GB" sz="1400">
                <a:solidFill>
                  <a:schemeClr val="bg2">
                    <a:lumMod val="75000"/>
                  </a:schemeClr>
                </a:solidFill>
              </a:rPr>
              <a:t>nonvalvular atrial fibrillation (</a:t>
            </a:r>
            <a:r>
              <a:rPr lang="en-US" sz="1400">
                <a:solidFill>
                  <a:schemeClr val="bg2">
                    <a:lumMod val="75000"/>
                  </a:schemeClr>
                </a:solidFill>
              </a:rPr>
              <a:t>NVAF) remains uncertain.</a:t>
            </a:r>
          </a:p>
          <a:p>
            <a:pPr marL="360000" indent="-360000">
              <a:spcBef>
                <a:spcPts val="0"/>
              </a:spcBef>
              <a:spcAft>
                <a:spcPts val="1200"/>
              </a:spcAft>
              <a:buSzPct val="100000"/>
              <a:buFont typeface="Arial" panose="020B0604020202020204" pitchFamily="34" charset="0"/>
              <a:buChar char="•"/>
            </a:pPr>
            <a:r>
              <a:rPr lang="en-US" sz="1400"/>
              <a:t>Balancing early prevention of recurrent events with bleeding risk is a key clinical challenge.</a:t>
            </a:r>
          </a:p>
          <a:p>
            <a:pPr marL="135464" indent="0">
              <a:spcBef>
                <a:spcPts val="0"/>
              </a:spcBef>
              <a:spcAft>
                <a:spcPts val="1200"/>
              </a:spcAft>
              <a:buNone/>
            </a:pPr>
            <a:endParaRPr lang="en-GB" sz="1600" b="1"/>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assess whether early DOAC initiation is superior to delayed initiation for preventing new vascular events.</a:t>
            </a:r>
          </a:p>
          <a:p>
            <a:pPr marL="0" indent="0">
              <a:spcBef>
                <a:spcPts val="0"/>
              </a:spcBef>
              <a:spcAft>
                <a:spcPts val="1200"/>
              </a:spcAft>
              <a:buSzPct val="100000"/>
              <a:buNone/>
            </a:pP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457FF4AC-05E7-6222-A805-8ABB3B99611C}"/>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a:p>
            <a:pPr marL="360000" lvl="0" indent="-360000">
              <a:spcBef>
                <a:spcPts val="0"/>
              </a:spcBef>
              <a:spcAft>
                <a:spcPts val="1200"/>
              </a:spcAft>
              <a:buSzPct val="100000"/>
              <a:buFont typeface="Arial" panose="020B0604020202020204" pitchFamily="34" charset="0"/>
              <a:buChar char="•"/>
              <a:defRPr/>
            </a:pPr>
            <a:r>
              <a:rPr lang="en-US" sz="1400"/>
              <a:t>GRADE-based guideline informed by a systematic review and meta-analysis of four RCTs (n=6,664), supported by an individual patient data meta-analysis (CATALYST collaboration).</a:t>
            </a:r>
            <a:endParaRPr lang="en-US" sz="1400" kern="0"/>
          </a:p>
          <a:p>
            <a:pPr marL="360000" lvl="0" indent="-360000">
              <a:spcBef>
                <a:spcPts val="0"/>
              </a:spcBef>
              <a:spcAft>
                <a:spcPts val="1200"/>
              </a:spcAft>
              <a:buSzPct val="100000"/>
              <a:buFont typeface="Arial" panose="020B0604020202020204" pitchFamily="34" charset="0"/>
              <a:buChar char="•"/>
              <a:defRPr/>
            </a:pPr>
            <a:endParaRPr lang="en-US" sz="1400" kern="0"/>
          </a:p>
        </p:txBody>
      </p:sp>
      <p:pic>
        <p:nvPicPr>
          <p:cNvPr id="8" name="Graphic 7" descr="Home outline">
            <a:hlinkClick r:id="rId3" action="ppaction://hlinksldjump"/>
            <a:extLst>
              <a:ext uri="{FF2B5EF4-FFF2-40B4-BE49-F238E27FC236}">
                <a16:creationId xmlns:a16="http://schemas.microsoft.com/office/drawing/2014/main" id="{3A7F6DAA-F1B0-94C5-A764-A03C6B1968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3" name="Picture 2">
            <a:extLst>
              <a:ext uri="{FF2B5EF4-FFF2-40B4-BE49-F238E27FC236}">
                <a16:creationId xmlns:a16="http://schemas.microsoft.com/office/drawing/2014/main" id="{F9597FF3-1987-CA4B-B052-4678C28E5E95}"/>
              </a:ext>
            </a:extLst>
          </p:cNvPr>
          <p:cNvPicPr>
            <a:picLocks noChangeAspect="1"/>
          </p:cNvPicPr>
          <p:nvPr/>
        </p:nvPicPr>
        <p:blipFill rotWithShape="1">
          <a:blip r:embed="rId5">
            <a:extLst>
              <a:ext uri="{28A0092B-C50C-407E-A947-70E740481C1C}">
                <a14:useLocalDpi xmlns:a14="http://schemas.microsoft.com/office/drawing/2010/main" val="0"/>
              </a:ext>
            </a:extLst>
          </a:blip>
          <a:srcRect t="44093" r="3704" b="42106"/>
          <a:stretch/>
        </p:blipFill>
        <p:spPr>
          <a:xfrm>
            <a:off x="6170769" y="3337359"/>
            <a:ext cx="5852320" cy="838758"/>
          </a:xfrm>
          <a:prstGeom prst="rect">
            <a:avLst/>
          </a:prstGeom>
        </p:spPr>
      </p:pic>
    </p:spTree>
    <p:extLst>
      <p:ext uri="{BB962C8B-B14F-4D97-AF65-F5344CB8AC3E}">
        <p14:creationId xmlns:p14="http://schemas.microsoft.com/office/powerpoint/2010/main" val="2534865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FB1C74F-CE91-D498-F436-1C7853E8A0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3B1A65-130E-6F46-ADA1-12D605773265}"/>
              </a:ext>
            </a:extLst>
          </p:cNvPr>
          <p:cNvPicPr>
            <a:picLocks noChangeAspect="1"/>
          </p:cNvPicPr>
          <p:nvPr/>
        </p:nvPicPr>
        <p:blipFill rotWithShape="1">
          <a:blip r:embed="rId3">
            <a:extLst>
              <a:ext uri="{28A0092B-C50C-407E-A947-70E740481C1C}">
                <a14:useLocalDpi xmlns:a14="http://schemas.microsoft.com/office/drawing/2010/main" val="0"/>
              </a:ext>
            </a:extLst>
          </a:blip>
          <a:srcRect b="17778"/>
          <a:stretch/>
        </p:blipFill>
        <p:spPr>
          <a:xfrm>
            <a:off x="265167" y="1444585"/>
            <a:ext cx="5791373" cy="4761796"/>
          </a:xfrm>
          <a:prstGeom prst="rect">
            <a:avLst/>
          </a:prstGeom>
        </p:spPr>
      </p:pic>
      <p:sp>
        <p:nvSpPr>
          <p:cNvPr id="60" name="Google Shape;60;p3">
            <a:extLst>
              <a:ext uri="{FF2B5EF4-FFF2-40B4-BE49-F238E27FC236}">
                <a16:creationId xmlns:a16="http://schemas.microsoft.com/office/drawing/2014/main" id="{5A6ED42E-ADE2-042A-266A-9812142C63CA}"/>
              </a:ext>
            </a:extLst>
          </p:cNvPr>
          <p:cNvSpPr txBox="1">
            <a:spLocks noGrp="1"/>
          </p:cNvSpPr>
          <p:nvPr>
            <p:ph type="body" idx="1"/>
          </p:nvPr>
        </p:nvSpPr>
        <p:spPr>
          <a:xfrm>
            <a:off x="233083" y="1271451"/>
            <a:ext cx="5645203" cy="316717"/>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1955AC62-6614-7282-459D-D297AA4AAB92}"/>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a:t>Early DOAC initiation appears safe and may be associated with improved outcomes versus delayed treatment, supporting earlier anticoagulation in selected patients with NVAF and recent ischaemic stroke.</a:t>
            </a:r>
          </a:p>
          <a:p>
            <a:pPr marL="360000" lvl="0" indent="-360000">
              <a:spcBef>
                <a:spcPts val="0"/>
              </a:spcBef>
              <a:spcAft>
                <a:spcPts val="1200"/>
              </a:spcAft>
              <a:buSzPct val="100000"/>
              <a:buFont typeface="Arial" panose="020B0604020202020204" pitchFamily="34" charset="0"/>
              <a:buChar char="•"/>
              <a:defRPr/>
            </a:pPr>
            <a:endParaRPr kumimoji="0" lang="en-US" sz="1400" b="0" i="0" u="none" strike="noStrike" kern="0" cap="none" spc="0" normalizeH="0" baseline="0" noProof="0">
              <a:ln>
                <a:noFill/>
              </a:ln>
              <a:solidFill>
                <a:srgbClr val="15275E"/>
              </a:solidFill>
              <a:effectLst/>
              <a:uLnTx/>
              <a:uFillTx/>
              <a:latin typeface="Overpass"/>
              <a:sym typeface="Overpass"/>
            </a:endParaRPr>
          </a:p>
          <a:p>
            <a:pPr marL="135464" lvl="0" indent="0">
              <a:spcBef>
                <a:spcPts val="0"/>
              </a:spcBef>
              <a:spcAft>
                <a:spcPts val="1200"/>
              </a:spcAft>
              <a:buNone/>
              <a:defRPr/>
            </a:pPr>
            <a:r>
              <a:rPr lang="en-GB" sz="1600" b="1" kern="0"/>
              <a:t>Recommendations</a:t>
            </a:r>
          </a:p>
          <a:p>
            <a:pPr marL="360000" lvl="0" indent="-360000">
              <a:spcBef>
                <a:spcPts val="0"/>
              </a:spcBef>
              <a:spcAft>
                <a:spcPts val="1200"/>
              </a:spcAft>
              <a:buSzPct val="100000"/>
              <a:buFont typeface="Arial" panose="020B0604020202020204" pitchFamily="34" charset="0"/>
              <a:buChar char="•"/>
              <a:defRPr/>
            </a:pPr>
            <a:r>
              <a:rPr lang="en-US" sz="1400"/>
              <a:t>Consider DOAC initiation within 4 days in patients with minor to moderate stroke.</a:t>
            </a:r>
          </a:p>
          <a:p>
            <a:pPr marL="360000" lvl="0" indent="-360000">
              <a:spcBef>
                <a:spcPts val="0"/>
              </a:spcBef>
              <a:spcAft>
                <a:spcPts val="1200"/>
              </a:spcAft>
              <a:buSzPct val="100000"/>
              <a:buFont typeface="Arial" panose="020B0604020202020204" pitchFamily="34" charset="0"/>
              <a:buChar char="•"/>
              <a:defRPr/>
            </a:pPr>
            <a:r>
              <a:rPr lang="en-US" sz="1400"/>
              <a:t>Careful patient selection remains essential, particularly in more severe stroke.</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4" action="ppaction://hlinksldjump"/>
            <a:extLst>
              <a:ext uri="{FF2B5EF4-FFF2-40B4-BE49-F238E27FC236}">
                <a16:creationId xmlns:a16="http://schemas.microsoft.com/office/drawing/2014/main" id="{FA7368A6-02C7-009F-31A6-43F0669CA3D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7309E29E-887A-DB8A-9A0A-629ADB38FC1B}"/>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a:ln>
                  <a:noFill/>
                </a:ln>
                <a:solidFill>
                  <a:srgbClr val="FFFFFF"/>
                </a:solidFill>
                <a:effectLst/>
                <a:uLnTx/>
                <a:uFillTx/>
                <a:latin typeface="Overpass"/>
                <a:sym typeface="Overpass"/>
              </a:rPr>
              <a:t>TIMING OF ANTICOAGULATION THERAPY IN PATIENTS WITH ACUTE ISCHEMIC STROKE AND ATRIAL FIBRILLATION: A GRADE-BASED EXPERT OPINION RECOMMENDATION</a:t>
            </a:r>
            <a:endParaRPr sz="2000"/>
          </a:p>
        </p:txBody>
      </p:sp>
    </p:spTree>
    <p:extLst>
      <p:ext uri="{BB962C8B-B14F-4D97-AF65-F5344CB8AC3E}">
        <p14:creationId xmlns:p14="http://schemas.microsoft.com/office/powerpoint/2010/main" val="146074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F7F1711-0E9C-78B0-EB54-ABEAC801614D}"/>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40D40631-8FEE-988E-51BF-3DC2415226F1}"/>
              </a:ext>
            </a:extLst>
          </p:cNvPr>
          <p:cNvSpPr txBox="1">
            <a:spLocks noGrp="1"/>
          </p:cNvSpPr>
          <p:nvPr>
            <p:ph type="title"/>
          </p:nvPr>
        </p:nvSpPr>
        <p:spPr>
          <a:xfrm>
            <a:off x="233083" y="138003"/>
            <a:ext cx="8713915" cy="935224"/>
          </a:xfrm>
          <a:prstGeom prst="rect">
            <a:avLst/>
          </a:prstGeom>
          <a:noFill/>
          <a:ln>
            <a:noFill/>
          </a:ln>
        </p:spPr>
        <p:txBody>
          <a:bodyPr spcFirstLastPara="1" wrap="square" lIns="121900" tIns="60933" rIns="121900" bIns="60933" anchor="ctr" anchorCtr="0">
            <a:normAutofit/>
          </a:bodyPr>
          <a:lstStyle/>
          <a:p>
            <a:pPr>
              <a:buSzPts val="2800"/>
            </a:pPr>
            <a:r>
              <a:rPr lang="en-GB" sz="2000"/>
              <a:t>Disclaimer </a:t>
            </a:r>
            <a:endParaRPr sz="2000"/>
          </a:p>
        </p:txBody>
      </p:sp>
      <p:sp>
        <p:nvSpPr>
          <p:cNvPr id="60" name="Google Shape;60;p3">
            <a:extLst>
              <a:ext uri="{FF2B5EF4-FFF2-40B4-BE49-F238E27FC236}">
                <a16:creationId xmlns:a16="http://schemas.microsoft.com/office/drawing/2014/main" id="{3CBD2D7F-64F2-8CAC-4687-CCDCB97BCE68}"/>
              </a:ext>
            </a:extLst>
          </p:cNvPr>
          <p:cNvSpPr txBox="1">
            <a:spLocks noGrp="1"/>
          </p:cNvSpPr>
          <p:nvPr>
            <p:ph type="body" idx="1"/>
          </p:nvPr>
        </p:nvSpPr>
        <p:spPr>
          <a:xfrm>
            <a:off x="233083" y="1271451"/>
            <a:ext cx="11645408" cy="4761796"/>
          </a:xfrm>
          <a:prstGeom prst="rect">
            <a:avLst/>
          </a:prstGeom>
          <a:noFill/>
          <a:ln>
            <a:noFill/>
          </a:ln>
        </p:spPr>
        <p:txBody>
          <a:bodyPr spcFirstLastPara="1" wrap="square" lIns="121900" tIns="60933" rIns="121900" bIns="60933" anchor="t" anchorCtr="0">
            <a:noAutofit/>
          </a:body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GB" sz="2200"/>
              <a:t>This slide deck is designed for personal educational purposes only and should not be utilised for making patient management decisions. It is important to verify all information provided before treating patients or applying any therapies mentioned in these materials.</a:t>
            </a:r>
          </a:p>
          <a:p>
            <a:pPr marL="0" indent="0">
              <a:spcBef>
                <a:spcPts val="0"/>
              </a:spcBef>
              <a:spcAft>
                <a:spcPts val="1200"/>
              </a:spcAft>
              <a:buSzPct val="100000"/>
              <a:buNone/>
            </a:pP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Tree>
    <p:extLst>
      <p:ext uri="{BB962C8B-B14F-4D97-AF65-F5344CB8AC3E}">
        <p14:creationId xmlns:p14="http://schemas.microsoft.com/office/powerpoint/2010/main" val="1890455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57962BCE-2C09-6B72-2C8A-AD98AE3B5315}"/>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B7CA8CCF-1782-3124-914F-37735F2A0DFE}"/>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HEALTH AND SOCIAL CARE COSTS OF RECURRENT STROKE: LONG-TERM FOLLOW-UP OF A POPULATION-BASED COHORT</a:t>
            </a:r>
            <a:endParaRPr sz="1800"/>
          </a:p>
        </p:txBody>
      </p:sp>
      <p:sp>
        <p:nvSpPr>
          <p:cNvPr id="60" name="Google Shape;60;p3">
            <a:extLst>
              <a:ext uri="{FF2B5EF4-FFF2-40B4-BE49-F238E27FC236}">
                <a16:creationId xmlns:a16="http://schemas.microsoft.com/office/drawing/2014/main" id="{DE8E11F0-2EEA-0D1B-AC39-E69E92E29690}"/>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Improved life expectancy after TIA or stroke has increased the time patients live at risk of recurrent stroke.</a:t>
            </a:r>
          </a:p>
          <a:p>
            <a:pPr marL="360000" indent="-360000">
              <a:spcBef>
                <a:spcPts val="0"/>
              </a:spcBef>
              <a:spcAft>
                <a:spcPts val="1200"/>
              </a:spcAft>
              <a:buSzPct val="100000"/>
              <a:buFont typeface="Arial" panose="020B0604020202020204" pitchFamily="34" charset="0"/>
              <a:buChar char="•"/>
            </a:pPr>
            <a:r>
              <a:rPr lang="en-US" sz="1400"/>
              <a:t>Data on long-term recurrence rates and associated care costs under current best medical treatment (BMT) remain limited.</a:t>
            </a:r>
          </a:p>
          <a:p>
            <a:pPr marL="135464" indent="0">
              <a:spcBef>
                <a:spcPts val="0"/>
              </a:spcBef>
              <a:spcAft>
                <a:spcPts val="1200"/>
              </a:spcAft>
              <a:buNone/>
            </a:pPr>
            <a:endParaRPr lang="en-GB" sz="1600" b="1"/>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quantify the long-term cost burden of recurrent stroke following an initial TIA or stroke.</a:t>
            </a:r>
          </a:p>
          <a:p>
            <a:pPr marL="0" indent="0">
              <a:spcBef>
                <a:spcPts val="0"/>
              </a:spcBef>
              <a:spcAft>
                <a:spcPts val="1200"/>
              </a:spcAft>
              <a:buSzPct val="100000"/>
              <a:buNone/>
            </a:pP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14AFBA4F-80A3-6F8E-E20E-10795A140715}"/>
              </a:ext>
            </a:extLst>
          </p:cNvPr>
          <p:cNvSpPr txBox="1">
            <a:spLocks/>
          </p:cNvSpPr>
          <p:nvPr/>
        </p:nvSpPr>
        <p:spPr>
          <a:xfrm>
            <a:off x="6313716" y="1271451"/>
            <a:ext cx="5645203" cy="32473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B5BC45A4-4B5D-4272-2D62-723B434838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F716FB15-D0D9-094F-A79B-6CD0309A13BC}"/>
              </a:ext>
            </a:extLst>
          </p:cNvPr>
          <p:cNvPicPr>
            <a:picLocks noChangeAspect="1"/>
          </p:cNvPicPr>
          <p:nvPr/>
        </p:nvPicPr>
        <p:blipFill rotWithShape="1">
          <a:blip r:embed="rId5">
            <a:extLst>
              <a:ext uri="{28A0092B-C50C-407E-A947-70E740481C1C}">
                <a14:useLocalDpi xmlns:a14="http://schemas.microsoft.com/office/drawing/2010/main" val="0"/>
              </a:ext>
            </a:extLst>
          </a:blip>
          <a:srcRect l="11755" t="18540" r="6959" b="17895"/>
          <a:stretch/>
        </p:blipFill>
        <p:spPr>
          <a:xfrm>
            <a:off x="5878286" y="1794413"/>
            <a:ext cx="6089299" cy="4761796"/>
          </a:xfrm>
          <a:prstGeom prst="rect">
            <a:avLst/>
          </a:prstGeom>
        </p:spPr>
      </p:pic>
    </p:spTree>
    <p:extLst>
      <p:ext uri="{BB962C8B-B14F-4D97-AF65-F5344CB8AC3E}">
        <p14:creationId xmlns:p14="http://schemas.microsoft.com/office/powerpoint/2010/main" val="282386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185CD93-F723-2D60-9B1D-D9CA4D4ABFAE}"/>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0F94D53C-1165-A461-20BC-A14194B7D9A7}"/>
              </a:ext>
            </a:extLst>
          </p:cNvPr>
          <p:cNvSpPr txBox="1">
            <a:spLocks noGrp="1"/>
          </p:cNvSpPr>
          <p:nvPr>
            <p:ph type="body" idx="1"/>
          </p:nvPr>
        </p:nvSpPr>
        <p:spPr>
          <a:xfrm>
            <a:off x="233083" y="1271450"/>
            <a:ext cx="5862917" cy="5001531"/>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marL="360000" indent="-360000">
              <a:spcBef>
                <a:spcPts val="0"/>
              </a:spcBef>
              <a:spcAft>
                <a:spcPts val="1200"/>
              </a:spcAft>
              <a:buSzPct val="100000"/>
              <a:buFont typeface="Arial" panose="020B0604020202020204" pitchFamily="34" charset="0"/>
              <a:buChar char="•"/>
            </a:pPr>
            <a:r>
              <a:rPr lang="en-US" sz="1400"/>
              <a:t>Recurrent stroke was associated with substantial increases in 5-year healthcare costs. These increases were higher for total costs and were greater after TIA than stroke.</a:t>
            </a:r>
          </a:p>
          <a:p>
            <a:pPr marL="0" indent="0">
              <a:spcBef>
                <a:spcPts val="0"/>
              </a:spcBef>
              <a:spcAft>
                <a:spcPts val="1200"/>
              </a:spcAft>
              <a:buSzPct val="100000"/>
              <a:buNone/>
            </a:pPr>
            <a:endParaRPr lang="en-US" sz="1400"/>
          </a:p>
        </p:txBody>
      </p:sp>
      <p:sp>
        <p:nvSpPr>
          <p:cNvPr id="4" name="Google Shape;60;p3">
            <a:extLst>
              <a:ext uri="{FF2B5EF4-FFF2-40B4-BE49-F238E27FC236}">
                <a16:creationId xmlns:a16="http://schemas.microsoft.com/office/drawing/2014/main" id="{1D160EB3-0DC5-39BA-AB8D-6DA7AC8A61BE}"/>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endParaRPr kumimoji="0" lang="en-US" sz="1400" b="0" i="0" u="none" strike="noStrike" kern="0" cap="none" spc="0" normalizeH="0" baseline="0" noProof="0">
              <a:ln>
                <a:noFill/>
              </a:ln>
              <a:solidFill>
                <a:srgbClr val="15275E"/>
              </a:solidFill>
              <a:effectLst/>
              <a:uLnTx/>
              <a:uFillTx/>
              <a:latin typeface="Overpass"/>
              <a:sym typeface="Overpass"/>
            </a:endParaRP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r>
              <a:rPr kumimoji="0" lang="en-US" sz="1400" b="0" i="0" u="none" strike="noStrike" kern="0" cap="none" spc="0" normalizeH="0" baseline="0" noProof="0">
                <a:ln>
                  <a:noFill/>
                </a:ln>
                <a:solidFill>
                  <a:srgbClr val="15275E"/>
                </a:solidFill>
                <a:effectLst/>
                <a:uLnTx/>
                <a:uFillTx/>
                <a:latin typeface="Overpass"/>
                <a:sym typeface="Overpass"/>
              </a:rPr>
              <a:t>Further analyses by TOAST subtype, stroke severity, age, and high-risk TIA will be presented.</a:t>
            </a:r>
            <a:endParaRPr kumimoji="0" lang="en-US" sz="2000" b="0" i="0" u="none" strike="noStrike" kern="0" cap="none" spc="0" normalizeH="0" baseline="0" noProof="0">
              <a:ln>
                <a:noFill/>
              </a:ln>
              <a:solidFill>
                <a:srgbClr val="15275E"/>
              </a:solidFill>
              <a:effectLst/>
              <a:uLnTx/>
              <a:uFillTx/>
              <a:latin typeface="Overpass"/>
              <a:sym typeface="Overpass"/>
            </a:endParaRP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lang="en-GB" sz="1600" b="1" kern="0"/>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a:t>Recurrent stroke is associated with a substantial increase in long-term healthcare and social care costs.</a:t>
            </a:r>
          </a:p>
          <a:p>
            <a:pPr marL="360000" lvl="0" indent="-360000">
              <a:spcBef>
                <a:spcPts val="0"/>
              </a:spcBef>
              <a:spcAft>
                <a:spcPts val="1200"/>
              </a:spcAft>
              <a:buSzPct val="100000"/>
              <a:buFont typeface="Arial" panose="020B0604020202020204" pitchFamily="34" charset="0"/>
              <a:buChar char="•"/>
              <a:defRPr/>
            </a:pPr>
            <a:r>
              <a:rPr lang="en-US" sz="1400" kern="0"/>
              <a:t>Findings highlight the economic importance of </a:t>
            </a:r>
            <a:r>
              <a:rPr lang="en-US" sz="1400" kern="0" err="1"/>
              <a:t>optimising</a:t>
            </a:r>
            <a:r>
              <a:rPr lang="en-US" sz="1400" kern="0"/>
              <a:t> secondary prevention strategies.</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E93C735F-CDDF-84A4-1C29-5283F99EEE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826F76E2-4C9B-6BEC-E5A1-9472853126A4}"/>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a:ln>
                  <a:noFill/>
                </a:ln>
                <a:solidFill>
                  <a:srgbClr val="FFFFFF"/>
                </a:solidFill>
                <a:effectLst/>
                <a:uLnTx/>
                <a:uFillTx/>
                <a:latin typeface="Overpass"/>
                <a:sym typeface="Overpass"/>
              </a:rPr>
              <a:t>HEALTH AND SOCIAL CARE COSTS OF RECURRENT STROKE: LONG-TERM FOLLOW-UP OF A POPULATION-BASED COHORT</a:t>
            </a:r>
            <a:endParaRPr sz="2000"/>
          </a:p>
        </p:txBody>
      </p:sp>
      <p:pic>
        <p:nvPicPr>
          <p:cNvPr id="3" name="Picture 2">
            <a:extLst>
              <a:ext uri="{FF2B5EF4-FFF2-40B4-BE49-F238E27FC236}">
                <a16:creationId xmlns:a16="http://schemas.microsoft.com/office/drawing/2014/main" id="{26E3E472-2A9A-1144-B2AA-CB1D78DF8F2A}"/>
              </a:ext>
            </a:extLst>
          </p:cNvPr>
          <p:cNvPicPr>
            <a:picLocks noChangeAspect="1"/>
          </p:cNvPicPr>
          <p:nvPr/>
        </p:nvPicPr>
        <p:blipFill rotWithShape="1">
          <a:blip r:embed="rId5">
            <a:extLst>
              <a:ext uri="{28A0092B-C50C-407E-A947-70E740481C1C}">
                <a14:useLocalDpi xmlns:a14="http://schemas.microsoft.com/office/drawing/2010/main" val="0"/>
              </a:ext>
            </a:extLst>
          </a:blip>
          <a:srcRect l="8230" t="15649" r="11431" b="17288"/>
          <a:stretch/>
        </p:blipFill>
        <p:spPr>
          <a:xfrm>
            <a:off x="604435" y="2507900"/>
            <a:ext cx="5007055" cy="4179617"/>
          </a:xfrm>
          <a:prstGeom prst="rect">
            <a:avLst/>
          </a:prstGeom>
        </p:spPr>
      </p:pic>
    </p:spTree>
    <p:extLst>
      <p:ext uri="{BB962C8B-B14F-4D97-AF65-F5344CB8AC3E}">
        <p14:creationId xmlns:p14="http://schemas.microsoft.com/office/powerpoint/2010/main" val="409922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DD7B577A-AE0A-B359-B5FA-9ECE5ACF9278}"/>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287895C8-234E-441E-5D65-3D8FE0341F18}"/>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COVERT SENTINEL INFARCTS ON NONCONTRAST CT: A HIGH-RISK CLINICAL SYNDROME PREDICTING STROKE ETIOLOGY AND OUTCOME</a:t>
            </a:r>
            <a:endParaRPr sz="1800"/>
          </a:p>
        </p:txBody>
      </p:sp>
      <p:sp>
        <p:nvSpPr>
          <p:cNvPr id="60" name="Google Shape;60;p3">
            <a:extLst>
              <a:ext uri="{FF2B5EF4-FFF2-40B4-BE49-F238E27FC236}">
                <a16:creationId xmlns:a16="http://schemas.microsoft.com/office/drawing/2014/main" id="{C2B4AF75-931F-FE55-D1E6-5C46D374F121}"/>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GB" sz="1400" dirty="0"/>
              <a:t>Non-lacunar covert brain infarcts (CBIs) may indicate high-risk stroke aetiologies such as large-artery atherosclerosis (LAA) or </a:t>
            </a:r>
            <a:r>
              <a:rPr lang="en-GB" sz="1400" dirty="0" err="1"/>
              <a:t>cardioembolism</a:t>
            </a:r>
            <a:r>
              <a:rPr lang="en-GB" sz="1400" dirty="0"/>
              <a:t> (CE).</a:t>
            </a:r>
          </a:p>
          <a:p>
            <a:pPr marL="360000" indent="-360000">
              <a:spcBef>
                <a:spcPts val="0"/>
              </a:spcBef>
              <a:spcAft>
                <a:spcPts val="1200"/>
              </a:spcAft>
              <a:buSzPct val="100000"/>
              <a:buFont typeface="Arial" panose="020B0604020202020204" pitchFamily="34" charset="0"/>
              <a:buChar char="•"/>
            </a:pPr>
            <a:r>
              <a:rPr lang="en-GB" sz="1400" dirty="0"/>
              <a:t> However, these lesions are often overlooked on </a:t>
            </a:r>
            <a:r>
              <a:rPr lang="en-GB" sz="1400" dirty="0" err="1"/>
              <a:t>noncontrast</a:t>
            </a:r>
            <a:r>
              <a:rPr lang="en-GB" sz="1400" dirty="0"/>
              <a:t> CT.</a:t>
            </a:r>
          </a:p>
          <a:p>
            <a:pPr marL="360000" indent="-360000">
              <a:spcBef>
                <a:spcPts val="0"/>
              </a:spcBef>
              <a:spcAft>
                <a:spcPts val="1200"/>
              </a:spcAft>
              <a:buSzPct val="100000"/>
              <a:buFont typeface="Arial" panose="020B0604020202020204" pitchFamily="34" charset="0"/>
              <a:buChar char="•"/>
            </a:pPr>
            <a:endParaRPr lang="en-GB" sz="1400"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assess the clinical and </a:t>
            </a:r>
            <a:r>
              <a:rPr lang="en-US" sz="1400" dirty="0" err="1"/>
              <a:t>aetiological</a:t>
            </a:r>
            <a:r>
              <a:rPr lang="en-US" sz="1400" dirty="0"/>
              <a:t> significance of non-lacunar CBIs and develop a model for automated detection.</a:t>
            </a: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8DBD29D4-45A0-3863-92ED-042D5CA67931}"/>
              </a:ext>
            </a:extLst>
          </p:cNvPr>
          <p:cNvSpPr txBox="1">
            <a:spLocks/>
          </p:cNvSpPr>
          <p:nvPr/>
        </p:nvSpPr>
        <p:spPr>
          <a:xfrm>
            <a:off x="6313716" y="1271451"/>
            <a:ext cx="5645203" cy="356823"/>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a:p>
            <a:pPr marL="360000" lvl="0" indent="-360000">
              <a:spcBef>
                <a:spcPts val="0"/>
              </a:spcBef>
              <a:spcAft>
                <a:spcPts val="1200"/>
              </a:spcAft>
              <a:buSzPct val="100000"/>
              <a:buFont typeface="Arial" panose="020B0604020202020204" pitchFamily="34" charset="0"/>
              <a:buChar char="•"/>
              <a:defRPr/>
            </a:pP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702E4C9F-432D-C121-879D-696F577F3F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3" name="Picture 2">
            <a:extLst>
              <a:ext uri="{FF2B5EF4-FFF2-40B4-BE49-F238E27FC236}">
                <a16:creationId xmlns:a16="http://schemas.microsoft.com/office/drawing/2014/main" id="{0EC9151D-C213-5F48-848D-C3FEE03DC233}"/>
              </a:ext>
            </a:extLst>
          </p:cNvPr>
          <p:cNvPicPr>
            <a:picLocks noChangeAspect="1"/>
          </p:cNvPicPr>
          <p:nvPr/>
        </p:nvPicPr>
        <p:blipFill rotWithShape="1">
          <a:blip r:embed="rId5">
            <a:extLst>
              <a:ext uri="{28A0092B-C50C-407E-A947-70E740481C1C}">
                <a14:useLocalDpi xmlns:a14="http://schemas.microsoft.com/office/drawing/2010/main" val="0"/>
              </a:ext>
            </a:extLst>
          </a:blip>
          <a:srcRect l="23333" t="19883" r="22398" b="22573"/>
          <a:stretch/>
        </p:blipFill>
        <p:spPr>
          <a:xfrm>
            <a:off x="6764594" y="1840240"/>
            <a:ext cx="4514511" cy="4786940"/>
          </a:xfrm>
          <a:prstGeom prst="rect">
            <a:avLst/>
          </a:prstGeom>
        </p:spPr>
      </p:pic>
    </p:spTree>
    <p:extLst>
      <p:ext uri="{BB962C8B-B14F-4D97-AF65-F5344CB8AC3E}">
        <p14:creationId xmlns:p14="http://schemas.microsoft.com/office/powerpoint/2010/main" val="113140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4303602-3B0E-5FD5-908C-162495117542}"/>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58FDA821-0914-8748-7DB0-45B64F0954D0}"/>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marL="0" indent="0">
              <a:spcBef>
                <a:spcPts val="0"/>
              </a:spcBef>
              <a:spcAft>
                <a:spcPts val="1200"/>
              </a:spcAft>
              <a:buSzPct val="100000"/>
              <a:buNone/>
            </a:pPr>
            <a:endParaRPr lang="en-GB" sz="1400"/>
          </a:p>
          <a:p>
            <a:pPr marL="360000" indent="-360000">
              <a:spcBef>
                <a:spcPts val="0"/>
              </a:spcBef>
              <a:spcAft>
                <a:spcPts val="1200"/>
              </a:spcAft>
              <a:buSzPct val="100000"/>
              <a:buFont typeface="Arial" panose="020B0604020202020204" pitchFamily="34" charset="0"/>
              <a:buChar char="•"/>
            </a:pPr>
            <a:endParaRPr lang="en-GB" sz="1400"/>
          </a:p>
          <a:p>
            <a:pPr marL="360000" indent="-360000">
              <a:spcBef>
                <a:spcPts val="0"/>
              </a:spcBef>
              <a:spcAft>
                <a:spcPts val="1200"/>
              </a:spcAft>
              <a:buSzPct val="100000"/>
              <a:buFont typeface="Arial" panose="020B0604020202020204" pitchFamily="34" charset="0"/>
              <a:buChar char="•"/>
            </a:pPr>
            <a:endParaRPr lang="en-GB" sz="1400"/>
          </a:p>
          <a:p>
            <a:pPr marL="360000" indent="-360000">
              <a:spcBef>
                <a:spcPts val="0"/>
              </a:spcBef>
              <a:spcAft>
                <a:spcPts val="1200"/>
              </a:spcAft>
              <a:buSzPct val="100000"/>
              <a:buFont typeface="Arial" panose="020B0604020202020204" pitchFamily="34" charset="0"/>
              <a:buChar char="•"/>
            </a:pPr>
            <a:endParaRPr lang="en-GB" sz="1400"/>
          </a:p>
          <a:p>
            <a:pPr marL="360000" indent="-360000">
              <a:spcBef>
                <a:spcPts val="0"/>
              </a:spcBef>
              <a:spcAft>
                <a:spcPts val="12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EBBC7610-A644-40CE-B941-E250148FEE58}"/>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60000" indent="-360000">
              <a:spcBef>
                <a:spcPts val="0"/>
              </a:spcBef>
              <a:spcAft>
                <a:spcPts val="1200"/>
              </a:spcAft>
              <a:buSzPct val="100000"/>
              <a:buFont typeface="Arial" panose="020B0604020202020204" pitchFamily="34" charset="0"/>
              <a:buChar char="•"/>
            </a:pPr>
            <a:r>
              <a:rPr lang="en-US" sz="1400"/>
              <a:t>High </a:t>
            </a:r>
            <a:r>
              <a:rPr lang="en-US" sz="1400" err="1"/>
              <a:t>aetiological</a:t>
            </a:r>
            <a:r>
              <a:rPr lang="en-US" sz="1400"/>
              <a:t> concordance was observed</a:t>
            </a:r>
            <a:r>
              <a:rPr lang="en-GB" sz="1400"/>
              <a:t>: LAA: 48.5% and CE: 46.2%.</a:t>
            </a:r>
          </a:p>
          <a:p>
            <a:pPr marL="285750" indent="-285750">
              <a:spcBef>
                <a:spcPts val="0"/>
              </a:spcBef>
              <a:spcAft>
                <a:spcPts val="1200"/>
              </a:spcAft>
              <a:buSzPct val="100000"/>
            </a:pPr>
            <a:r>
              <a:rPr lang="en-GB" sz="1400"/>
              <a:t>There were </a:t>
            </a:r>
            <a:r>
              <a:rPr lang="en-US" sz="1400"/>
              <a:t>lower rates of </a:t>
            </a:r>
            <a:r>
              <a:rPr lang="en-US" sz="1400" err="1"/>
              <a:t>favourable</a:t>
            </a:r>
            <a:r>
              <a:rPr lang="en-US" sz="1400"/>
              <a:t> outcome (</a:t>
            </a:r>
            <a:r>
              <a:rPr lang="en-US" sz="1400" err="1"/>
              <a:t>mRS</a:t>
            </a:r>
            <a:r>
              <a:rPr lang="en-US" sz="1400"/>
              <a:t> &lt;3) at 3 months: 51.8% vs 73.1% (p=0.002).</a:t>
            </a:r>
            <a:endParaRPr lang="en-GB" sz="1400"/>
          </a:p>
          <a:p>
            <a:pPr marL="285750" indent="-285750">
              <a:spcBef>
                <a:spcPts val="0"/>
              </a:spcBef>
              <a:spcAft>
                <a:spcPts val="1200"/>
              </a:spcAft>
              <a:buSzPct val="100000"/>
            </a:pPr>
            <a:r>
              <a:rPr lang="en-GB" sz="1400"/>
              <a:t>Model performance: </a:t>
            </a:r>
          </a:p>
          <a:p>
            <a:pPr marL="895335" lvl="1" indent="-285750">
              <a:spcBef>
                <a:spcPts val="0"/>
              </a:spcBef>
              <a:spcAft>
                <a:spcPts val="1200"/>
              </a:spcAft>
              <a:buSzPct val="100000"/>
              <a:buFont typeface="Wingdings" panose="05000000000000000000" pitchFamily="2" charset="2"/>
              <a:buChar char="§"/>
            </a:pPr>
            <a:r>
              <a:rPr lang="en-GB" sz="1400"/>
              <a:t>Sensitivity: 0.722–0.755</a:t>
            </a:r>
          </a:p>
          <a:p>
            <a:pPr marL="895335" lvl="1" indent="-285750">
              <a:spcBef>
                <a:spcPts val="0"/>
              </a:spcBef>
              <a:spcAft>
                <a:spcPts val="1200"/>
              </a:spcAft>
              <a:buSzPct val="100000"/>
              <a:buFont typeface="Wingdings" panose="05000000000000000000" pitchFamily="2" charset="2"/>
              <a:buChar char="§"/>
            </a:pPr>
            <a:r>
              <a:rPr lang="en-GB" sz="1400"/>
              <a:t>Specificity: 0.797–0.932.</a:t>
            </a: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kumimoji="0" lang="en-GB" sz="1600" b="1" i="0" u="none" strike="noStrike" kern="0" cap="none" spc="0" normalizeH="0" baseline="0" noProof="0">
              <a:ln>
                <a:noFill/>
              </a:ln>
              <a:solidFill>
                <a:srgbClr val="15275E"/>
              </a:solidFill>
              <a:effectLst/>
              <a:uLnTx/>
              <a:uFillTx/>
              <a:latin typeface="Overpass"/>
              <a:sym typeface="Overpass"/>
            </a:endParaRP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a:t>Non-lacunar CBIs act as sentinel markers of high-risk stroke </a:t>
            </a:r>
            <a:r>
              <a:rPr lang="en-US" sz="1400" kern="0" err="1"/>
              <a:t>aetiology</a:t>
            </a:r>
            <a:r>
              <a:rPr lang="en-US" sz="1400" kern="0"/>
              <a:t> and poorer outcomes.</a:t>
            </a:r>
          </a:p>
          <a:p>
            <a:pPr marL="360000" lvl="0" indent="-360000">
              <a:spcBef>
                <a:spcPts val="0"/>
              </a:spcBef>
              <a:spcAft>
                <a:spcPts val="1200"/>
              </a:spcAft>
              <a:buSzPct val="100000"/>
              <a:buFont typeface="Arial" panose="020B0604020202020204" pitchFamily="34" charset="0"/>
              <a:buChar char="•"/>
              <a:defRPr/>
            </a:pPr>
            <a:r>
              <a:rPr lang="en-US" sz="1400" kern="0"/>
              <a:t>Automated detection using NCCT may support earlier identification and targeted work-up.</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B99E27B7-FEA9-E99C-F7E8-CF4AB906AD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78B2609C-8770-85F2-EA85-C72CB11D8EA8}"/>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a:ln>
                  <a:noFill/>
                </a:ln>
                <a:solidFill>
                  <a:srgbClr val="FFFFFF"/>
                </a:solidFill>
                <a:effectLst/>
                <a:uLnTx/>
                <a:uFillTx/>
                <a:latin typeface="Overpass"/>
                <a:sym typeface="Overpass"/>
              </a:rPr>
              <a:t>COVERT SENTINEL INFARCTS ON NONCONTRAST CT: A HIGH-RISK CLINICAL SYNDROME PREDICTING STROKE ETIOLOGY AND OUTCOME</a:t>
            </a:r>
            <a:endParaRPr sz="2000"/>
          </a:p>
        </p:txBody>
      </p:sp>
      <p:pic>
        <p:nvPicPr>
          <p:cNvPr id="3" name="Picture 2">
            <a:extLst>
              <a:ext uri="{FF2B5EF4-FFF2-40B4-BE49-F238E27FC236}">
                <a16:creationId xmlns:a16="http://schemas.microsoft.com/office/drawing/2014/main" id="{D498239F-3777-764D-9446-2026F74C13C3}"/>
              </a:ext>
            </a:extLst>
          </p:cNvPr>
          <p:cNvPicPr>
            <a:picLocks noChangeAspect="1"/>
          </p:cNvPicPr>
          <p:nvPr/>
        </p:nvPicPr>
        <p:blipFill rotWithShape="1">
          <a:blip r:embed="rId5">
            <a:extLst>
              <a:ext uri="{28A0092B-C50C-407E-A947-70E740481C1C}">
                <a14:useLocalDpi xmlns:a14="http://schemas.microsoft.com/office/drawing/2010/main" val="0"/>
              </a:ext>
            </a:extLst>
          </a:blip>
          <a:srcRect l="9359" t="34802" r="12561" b="37515"/>
          <a:stretch/>
        </p:blipFill>
        <p:spPr>
          <a:xfrm>
            <a:off x="378351" y="1928162"/>
            <a:ext cx="5354665" cy="1898543"/>
          </a:xfrm>
          <a:prstGeom prst="rect">
            <a:avLst/>
          </a:prstGeom>
        </p:spPr>
      </p:pic>
    </p:spTree>
    <p:extLst>
      <p:ext uri="{BB962C8B-B14F-4D97-AF65-F5344CB8AC3E}">
        <p14:creationId xmlns:p14="http://schemas.microsoft.com/office/powerpoint/2010/main" val="205656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19EC5AC7-5265-57AC-E63C-2D3C4B143AF9}"/>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AFAA504E-7860-42D4-FA2C-3D5FC36384FC}"/>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EFFECT OF ORAL ANTICOAGULATION ON STROKE RISK AFTER MYOCARDIAL INFARCTION DIFFERS BY THE PRESENCE OF ATRIAL FIBRILLATION</a:t>
            </a:r>
            <a:endParaRPr sz="1800"/>
          </a:p>
        </p:txBody>
      </p:sp>
      <p:sp>
        <p:nvSpPr>
          <p:cNvPr id="60" name="Google Shape;60;p3">
            <a:extLst>
              <a:ext uri="{FF2B5EF4-FFF2-40B4-BE49-F238E27FC236}">
                <a16:creationId xmlns:a16="http://schemas.microsoft.com/office/drawing/2014/main" id="{79EC9DF5-B088-FF5E-5F70-6BAF9133B0BC}"/>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Stroke risk remains elevated after myocardial infarction (MI).</a:t>
            </a:r>
          </a:p>
          <a:p>
            <a:pPr marL="360000" indent="-360000">
              <a:spcBef>
                <a:spcPts val="0"/>
              </a:spcBef>
              <a:spcAft>
                <a:spcPts val="1200"/>
              </a:spcAft>
              <a:buSzPct val="100000"/>
              <a:buFont typeface="Arial" panose="020B0604020202020204" pitchFamily="34" charset="0"/>
              <a:buChar char="•"/>
            </a:pPr>
            <a:r>
              <a:rPr lang="en-US" sz="1400"/>
              <a:t>Oral anticoagulation (OAC) is recommended in patients with atrial fibrillation (AF), but its benefit in those without AF is unclear.</a:t>
            </a:r>
          </a:p>
          <a:p>
            <a:pPr marL="0" indent="0">
              <a:spcBef>
                <a:spcPts val="0"/>
              </a:spcBef>
              <a:spcAft>
                <a:spcPts val="1200"/>
              </a:spcAft>
              <a:buSzPct val="100000"/>
              <a:buNone/>
            </a:pPr>
            <a:endParaRPr lang="en-GB" sz="1400"/>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assess whether the association between OAC and stroke risk after MI differs by AF status.</a:t>
            </a:r>
          </a:p>
          <a:p>
            <a:pPr marL="0" indent="0">
              <a:spcBef>
                <a:spcPts val="0"/>
              </a:spcBef>
              <a:spcAft>
                <a:spcPts val="1200"/>
              </a:spcAft>
              <a:buSzPct val="100000"/>
              <a:buNone/>
            </a:pP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92364AD6-579E-FE42-1CB2-7FEC49970B31}"/>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78F154E0-1EA4-3E32-336D-4D0EA870E2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84CBE193-F2C9-CA42-82AD-BD4B2F14A4FE}"/>
              </a:ext>
            </a:extLst>
          </p:cNvPr>
          <p:cNvPicPr>
            <a:picLocks noChangeAspect="1"/>
          </p:cNvPicPr>
          <p:nvPr/>
        </p:nvPicPr>
        <p:blipFill rotWithShape="1">
          <a:blip r:embed="rId5">
            <a:extLst>
              <a:ext uri="{28A0092B-C50C-407E-A947-70E740481C1C}">
                <a14:useLocalDpi xmlns:a14="http://schemas.microsoft.com/office/drawing/2010/main" val="0"/>
              </a:ext>
            </a:extLst>
          </a:blip>
          <a:srcRect l="25439" t="23742" r="26023" b="29006"/>
          <a:stretch/>
        </p:blipFill>
        <p:spPr>
          <a:xfrm>
            <a:off x="7201180" y="1900990"/>
            <a:ext cx="4675731" cy="4551794"/>
          </a:xfrm>
          <a:prstGeom prst="rect">
            <a:avLst/>
          </a:prstGeom>
        </p:spPr>
      </p:pic>
    </p:spTree>
    <p:extLst>
      <p:ext uri="{BB962C8B-B14F-4D97-AF65-F5344CB8AC3E}">
        <p14:creationId xmlns:p14="http://schemas.microsoft.com/office/powerpoint/2010/main" val="110782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38AC99E1-9348-C26E-BD4F-179A93105879}"/>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3063E79E-3B54-8E37-AE1A-C649535AE0C1}"/>
              </a:ext>
            </a:extLst>
          </p:cNvPr>
          <p:cNvSpPr txBox="1">
            <a:spLocks noGrp="1"/>
          </p:cNvSpPr>
          <p:nvPr>
            <p:ph type="body" idx="1"/>
          </p:nvPr>
        </p:nvSpPr>
        <p:spPr>
          <a:xfrm>
            <a:off x="233083" y="1271451"/>
            <a:ext cx="5645203" cy="316717"/>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5185E6FE-11E5-71F0-410D-026D126EAC99}"/>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a:t>OAC reduced stroke risk only in patients with AF, with no benefit in those without AF.</a:t>
            </a:r>
          </a:p>
          <a:p>
            <a:pPr marL="360000" lvl="0" indent="-360000">
              <a:spcBef>
                <a:spcPts val="0"/>
              </a:spcBef>
              <a:spcAft>
                <a:spcPts val="1200"/>
              </a:spcAft>
              <a:buSzPct val="100000"/>
              <a:buFont typeface="Arial" panose="020B0604020202020204" pitchFamily="34" charset="0"/>
              <a:buChar char="•"/>
              <a:defRPr/>
            </a:pPr>
            <a:r>
              <a:rPr lang="en-US" sz="1400" kern="0"/>
              <a:t>Findings highlight the need to refine patient selection for OAC after MI.</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7507F003-8D6E-F405-3B23-E7E4F1F279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93A4F460-AA5F-6EB7-1C16-B7BA8DF20E91}"/>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EFFECT OF ORAL ANTICOAGULATION ON STROKE RISK AFTER MYOCARDIAL INFARCTION DIFFERS BY THE PRESENCE OF ATRIAL FIBRILLATION</a:t>
            </a:r>
            <a:endParaRPr sz="1800"/>
          </a:p>
        </p:txBody>
      </p:sp>
      <p:pic>
        <p:nvPicPr>
          <p:cNvPr id="3" name="Picture 2">
            <a:extLst>
              <a:ext uri="{FF2B5EF4-FFF2-40B4-BE49-F238E27FC236}">
                <a16:creationId xmlns:a16="http://schemas.microsoft.com/office/drawing/2014/main" id="{EA4047E3-EA19-4B4E-A850-F1EDF14F276E}"/>
              </a:ext>
            </a:extLst>
          </p:cNvPr>
          <p:cNvPicPr>
            <a:picLocks noChangeAspect="1"/>
          </p:cNvPicPr>
          <p:nvPr/>
        </p:nvPicPr>
        <p:blipFill rotWithShape="1">
          <a:blip r:embed="rId5">
            <a:extLst>
              <a:ext uri="{28A0092B-C50C-407E-A947-70E740481C1C}">
                <a14:useLocalDpi xmlns:a14="http://schemas.microsoft.com/office/drawing/2010/main" val="0"/>
              </a:ext>
            </a:extLst>
          </a:blip>
          <a:srcRect l="11170" t="10526" r="10936" b="18362"/>
          <a:stretch/>
        </p:blipFill>
        <p:spPr>
          <a:xfrm>
            <a:off x="361419" y="1690139"/>
            <a:ext cx="5343125" cy="4877809"/>
          </a:xfrm>
          <a:prstGeom prst="rect">
            <a:avLst/>
          </a:prstGeom>
        </p:spPr>
      </p:pic>
    </p:spTree>
    <p:extLst>
      <p:ext uri="{BB962C8B-B14F-4D97-AF65-F5344CB8AC3E}">
        <p14:creationId xmlns:p14="http://schemas.microsoft.com/office/powerpoint/2010/main" val="221127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8DA7EA81-463C-94B9-A8E4-7CBF8025D787}"/>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A3190AA5-9281-4DC7-4985-5BB00A48D664}"/>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PROGNOSTIC UTILITY OF DIFFUSION-WEIGHTED MRI IN POSTERIOR VERSUS ANTERIOR CIRCULATION MINOR ISCHAEMIC STROKE: A POPULATION-BASED STUDY</a:t>
            </a:r>
            <a:endParaRPr sz="1800"/>
          </a:p>
        </p:txBody>
      </p:sp>
      <p:sp>
        <p:nvSpPr>
          <p:cNvPr id="60" name="Google Shape;60;p3">
            <a:extLst>
              <a:ext uri="{FF2B5EF4-FFF2-40B4-BE49-F238E27FC236}">
                <a16:creationId xmlns:a16="http://schemas.microsoft.com/office/drawing/2014/main" id="{FFEFAF3D-1EE7-B5E4-22E4-F9A18FED8C5B}"/>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DWI is less sensitive in posterior circulation minor ischaemic stroke (PC-MIS) than in anterior events.</a:t>
            </a:r>
          </a:p>
          <a:p>
            <a:pPr marL="360000" indent="-360000">
              <a:spcBef>
                <a:spcPts val="0"/>
              </a:spcBef>
              <a:spcAft>
                <a:spcPts val="1200"/>
              </a:spcAft>
              <a:buSzPct val="100000"/>
              <a:buFont typeface="Arial" panose="020B0604020202020204" pitchFamily="34" charset="0"/>
              <a:buChar char="•"/>
            </a:pPr>
            <a:r>
              <a:rPr lang="en-US" sz="1400"/>
              <a:t>This may result in under-recognition and under-treatment.</a:t>
            </a:r>
          </a:p>
          <a:p>
            <a:pPr marL="360000" indent="-360000">
              <a:spcBef>
                <a:spcPts val="0"/>
              </a:spcBef>
              <a:spcAft>
                <a:spcPts val="1200"/>
              </a:spcAft>
              <a:buSzPct val="100000"/>
              <a:buFont typeface="Arial" panose="020B0604020202020204" pitchFamily="34" charset="0"/>
              <a:buChar char="•"/>
            </a:pPr>
            <a:r>
              <a:rPr lang="en-US" sz="1400"/>
              <a:t>However, the prognosis of DWI-negative PC-MIS remains uncertain.</a:t>
            </a:r>
            <a:br>
              <a:rPr lang="en-US" sz="1400"/>
            </a:br>
            <a:r>
              <a:rPr lang="en-US" sz="1400"/>
              <a:t>We aimed to assess recurrence risk according to DWI findings.</a:t>
            </a:r>
            <a:endParaRPr lang="en-GB" sz="1600" b="1"/>
          </a:p>
          <a:p>
            <a:pPr marL="135464" indent="0">
              <a:spcBef>
                <a:spcPts val="0"/>
              </a:spcBef>
              <a:spcAft>
                <a:spcPts val="1200"/>
              </a:spcAft>
              <a:buNone/>
            </a:pPr>
            <a:endParaRPr lang="en-GB" sz="1600" b="1"/>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assess the prognostic utility of DWI in posterior versus anterior circulation minor ischaemic stroke.</a:t>
            </a: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C75584D5-2A46-3E60-2D4C-403EB451B677}"/>
              </a:ext>
            </a:extLst>
          </p:cNvPr>
          <p:cNvSpPr txBox="1">
            <a:spLocks/>
          </p:cNvSpPr>
          <p:nvPr/>
        </p:nvSpPr>
        <p:spPr>
          <a:xfrm>
            <a:off x="6313716" y="1271451"/>
            <a:ext cx="5645203" cy="34078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CB4E3B8E-1723-1746-5E61-2DE351FC60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0BAABEA2-9428-DD4A-8CD6-5DB7971B6DC1}"/>
              </a:ext>
            </a:extLst>
          </p:cNvPr>
          <p:cNvPicPr>
            <a:picLocks noChangeAspect="1"/>
          </p:cNvPicPr>
          <p:nvPr/>
        </p:nvPicPr>
        <p:blipFill rotWithShape="1">
          <a:blip r:embed="rId5">
            <a:extLst>
              <a:ext uri="{28A0092B-C50C-407E-A947-70E740481C1C}">
                <a14:useLocalDpi xmlns:a14="http://schemas.microsoft.com/office/drawing/2010/main" val="0"/>
              </a:ext>
            </a:extLst>
          </a:blip>
          <a:srcRect l="10584" t="15649" r="12574" b="20468"/>
          <a:stretch/>
        </p:blipFill>
        <p:spPr>
          <a:xfrm>
            <a:off x="6235058" y="1652157"/>
            <a:ext cx="5727769" cy="4761796"/>
          </a:xfrm>
          <a:prstGeom prst="rect">
            <a:avLst/>
          </a:prstGeom>
        </p:spPr>
      </p:pic>
    </p:spTree>
    <p:extLst>
      <p:ext uri="{BB962C8B-B14F-4D97-AF65-F5344CB8AC3E}">
        <p14:creationId xmlns:p14="http://schemas.microsoft.com/office/powerpoint/2010/main" val="4030101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8DD6D0CF-E031-0B8B-703B-E65672EC0D76}"/>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E512F505-8C55-74A6-08DD-733C68A9438D}"/>
              </a:ext>
            </a:extLst>
          </p:cNvPr>
          <p:cNvSpPr txBox="1">
            <a:spLocks noGrp="1"/>
          </p:cNvSpPr>
          <p:nvPr>
            <p:ph type="body" idx="1"/>
          </p:nvPr>
        </p:nvSpPr>
        <p:spPr>
          <a:xfrm>
            <a:off x="233083" y="1271451"/>
            <a:ext cx="5645203" cy="340781"/>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8D84273F-BAAD-3E91-3347-77B1927C5F10}"/>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a:t>DWI is frequently negative in posterior circulation minor stroke.</a:t>
            </a:r>
          </a:p>
          <a:p>
            <a:pPr marL="360000" lvl="0" indent="-360000">
              <a:spcBef>
                <a:spcPts val="0"/>
              </a:spcBef>
              <a:spcAft>
                <a:spcPts val="1200"/>
              </a:spcAft>
              <a:buSzPct val="100000"/>
              <a:buFont typeface="Arial" panose="020B0604020202020204" pitchFamily="34" charset="0"/>
              <a:buChar char="•"/>
              <a:defRPr/>
            </a:pPr>
            <a:r>
              <a:rPr lang="en-US" sz="1400" kern="0"/>
              <a:t>While a positive DWI predicts early recurrence risk, a negative scan does not indicate low long-term risk.</a:t>
            </a:r>
          </a:p>
          <a:p>
            <a:pPr marL="360000" lvl="0" indent="-360000">
              <a:spcBef>
                <a:spcPts val="0"/>
              </a:spcBef>
              <a:spcAft>
                <a:spcPts val="1200"/>
              </a:spcAft>
              <a:buSzPct val="100000"/>
              <a:buFont typeface="Arial" panose="020B0604020202020204" pitchFamily="34" charset="0"/>
              <a:buChar char="•"/>
              <a:defRPr/>
            </a:pPr>
            <a:r>
              <a:rPr lang="en-US" sz="1400" kern="0"/>
              <a:t>Clinical decision-making should account for the limited sensitivity and prognostic value of DWI in PC-MIS.</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84484676-913F-C37A-4F2B-B0FECEFF04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26ABDCCF-0C72-FBC4-FF75-7A6F0C79A724}"/>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a:ln>
                  <a:noFill/>
                </a:ln>
                <a:solidFill>
                  <a:srgbClr val="FFFFFF"/>
                </a:solidFill>
                <a:effectLst/>
                <a:uLnTx/>
                <a:uFillTx/>
                <a:latin typeface="Overpass"/>
                <a:sym typeface="Overpass"/>
              </a:rPr>
              <a:t>PROGNOSTIC UTILITY OF DIFFUSION-WEIGHTED MRI IN POSTERIOR VERSUS ANTERIOR CIRCULATION MINOR ISCHAEMIC STROKE: A POPULATION-BASED STUDY</a:t>
            </a:r>
            <a:endParaRPr sz="2000"/>
          </a:p>
        </p:txBody>
      </p:sp>
      <p:pic>
        <p:nvPicPr>
          <p:cNvPr id="3" name="Picture 2">
            <a:extLst>
              <a:ext uri="{FF2B5EF4-FFF2-40B4-BE49-F238E27FC236}">
                <a16:creationId xmlns:a16="http://schemas.microsoft.com/office/drawing/2014/main" id="{4FCD1513-04CD-E64F-BD8E-1A08D49E87EC}"/>
              </a:ext>
            </a:extLst>
          </p:cNvPr>
          <p:cNvPicPr>
            <a:picLocks noChangeAspect="1"/>
          </p:cNvPicPr>
          <p:nvPr/>
        </p:nvPicPr>
        <p:blipFill rotWithShape="1">
          <a:blip r:embed="rId5">
            <a:extLst>
              <a:ext uri="{28A0092B-C50C-407E-A947-70E740481C1C}">
                <a14:useLocalDpi xmlns:a14="http://schemas.microsoft.com/office/drawing/2010/main" val="0"/>
              </a:ext>
            </a:extLst>
          </a:blip>
          <a:srcRect l="14210" t="27486" r="14678" b="30877"/>
          <a:stretch/>
        </p:blipFill>
        <p:spPr>
          <a:xfrm>
            <a:off x="233081" y="1810456"/>
            <a:ext cx="5979362" cy="3501076"/>
          </a:xfrm>
          <a:prstGeom prst="rect">
            <a:avLst/>
          </a:prstGeom>
        </p:spPr>
      </p:pic>
    </p:spTree>
    <p:extLst>
      <p:ext uri="{BB962C8B-B14F-4D97-AF65-F5344CB8AC3E}">
        <p14:creationId xmlns:p14="http://schemas.microsoft.com/office/powerpoint/2010/main" val="282254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079570C-C911-8C4B-A30D-2EE34A9A84CD}"/>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061207C4-F1FD-9038-D5AF-217F8DEE7AC2}"/>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CILOSTAZOL FOR SECONDARY PREVENTION OF STROKE AND COGNITIVE DECLINE: AN UPDATED SYSTEMATIC REVIEW AND META-ANALYSIS</a:t>
            </a:r>
            <a:endParaRPr sz="1800"/>
          </a:p>
        </p:txBody>
      </p:sp>
      <p:sp>
        <p:nvSpPr>
          <p:cNvPr id="60" name="Google Shape;60;p3">
            <a:extLst>
              <a:ext uri="{FF2B5EF4-FFF2-40B4-BE49-F238E27FC236}">
                <a16:creationId xmlns:a16="http://schemas.microsoft.com/office/drawing/2014/main" id="{52612F56-B65A-7C35-BC10-6D9042ECF257}"/>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Cilostazol has antiplatelet and vascular effects that may benefit cerebral small vessel disease (CSVD).</a:t>
            </a:r>
          </a:p>
          <a:p>
            <a:pPr marL="360000" indent="-360000">
              <a:spcBef>
                <a:spcPts val="0"/>
              </a:spcBef>
              <a:spcAft>
                <a:spcPts val="1200"/>
              </a:spcAft>
              <a:buSzPct val="100000"/>
              <a:buFont typeface="Arial" panose="020B0604020202020204" pitchFamily="34" charset="0"/>
              <a:buChar char="•"/>
            </a:pPr>
            <a:r>
              <a:rPr lang="en-US" sz="1400" dirty="0"/>
              <a:t>Evidence for its role in secondary stroke prevention and cognitive outcomes limited but evolving.</a:t>
            </a:r>
          </a:p>
          <a:p>
            <a:pPr marL="135464" indent="0">
              <a:spcBef>
                <a:spcPts val="0"/>
              </a:spcBef>
              <a:spcAft>
                <a:spcPts val="1200"/>
              </a:spcAft>
              <a:buNone/>
            </a:pPr>
            <a:endParaRPr lang="en-GB" sz="1600" b="1"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evaluate the effects of cilostazol on recurrent stroke and cognitive outcomes.</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0571D98B-C452-E737-60D5-D311C0CA474B}"/>
              </a:ext>
            </a:extLst>
          </p:cNvPr>
          <p:cNvSpPr txBox="1">
            <a:spLocks/>
          </p:cNvSpPr>
          <p:nvPr/>
        </p:nvSpPr>
        <p:spPr>
          <a:xfrm>
            <a:off x="6313716" y="1271451"/>
            <a:ext cx="5645203" cy="32473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57E33C43-9518-E39B-D383-C1FA15521D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0F11A70C-3765-3D49-A924-1C8F94D8250F}"/>
              </a:ext>
            </a:extLst>
          </p:cNvPr>
          <p:cNvPicPr>
            <a:picLocks noChangeAspect="1"/>
          </p:cNvPicPr>
          <p:nvPr/>
        </p:nvPicPr>
        <p:blipFill rotWithShape="1">
          <a:blip r:embed="rId5">
            <a:extLst>
              <a:ext uri="{28A0092B-C50C-407E-A947-70E740481C1C}">
                <a14:useLocalDpi xmlns:a14="http://schemas.microsoft.com/office/drawing/2010/main" val="0"/>
              </a:ext>
            </a:extLst>
          </a:blip>
          <a:srcRect l="25205" t="19766" r="26141" b="20117"/>
          <a:stretch/>
        </p:blipFill>
        <p:spPr>
          <a:xfrm>
            <a:off x="7324725" y="1794413"/>
            <a:ext cx="3992203" cy="4932672"/>
          </a:xfrm>
          <a:prstGeom prst="rect">
            <a:avLst/>
          </a:prstGeom>
        </p:spPr>
      </p:pic>
    </p:spTree>
    <p:extLst>
      <p:ext uri="{BB962C8B-B14F-4D97-AF65-F5344CB8AC3E}">
        <p14:creationId xmlns:p14="http://schemas.microsoft.com/office/powerpoint/2010/main" val="3639965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92336BAD-9743-3D1C-A0D7-568B383A8651}"/>
            </a:ext>
          </a:extLst>
        </p:cNvPr>
        <p:cNvGrpSpPr/>
        <p:nvPr/>
      </p:nvGrpSpPr>
      <p:grpSpPr>
        <a:xfrm>
          <a:off x="0" y="0"/>
          <a:ext cx="0" cy="0"/>
          <a:chOff x="0" y="0"/>
          <a:chExt cx="0" cy="0"/>
        </a:xfrm>
      </p:grpSpPr>
      <p:sp>
        <p:nvSpPr>
          <p:cNvPr id="4" name="Google Shape;60;p3">
            <a:extLst>
              <a:ext uri="{FF2B5EF4-FFF2-40B4-BE49-F238E27FC236}">
                <a16:creationId xmlns:a16="http://schemas.microsoft.com/office/drawing/2014/main" id="{FD825E03-DF83-F082-A0E3-EA7E329FB1EA}"/>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Cilostazol appears effective for secondary stroke prevention, including in lacunar stroke populations.</a:t>
            </a:r>
          </a:p>
          <a:p>
            <a:pPr marL="360000" lvl="0" indent="-360000">
              <a:spcBef>
                <a:spcPts val="0"/>
              </a:spcBef>
              <a:spcAft>
                <a:spcPts val="1200"/>
              </a:spcAft>
              <a:buSzPct val="100000"/>
              <a:buFont typeface="Arial" panose="020B0604020202020204" pitchFamily="34" charset="0"/>
              <a:buChar char="•"/>
              <a:defRPr/>
            </a:pPr>
            <a:r>
              <a:rPr lang="en-US" sz="1400" kern="0" dirty="0"/>
              <a:t>Effects on cognition remain uncertain and require further study</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5DB2F613-C1BC-3BB9-DE08-5A26420F95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0B8F08D8-5ED5-85F8-9116-8B12996A12F3}"/>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solidFill>
                  <a:srgbClr val="FFFFFF"/>
                </a:solidFill>
              </a:rPr>
              <a:t>CILOSTAZOL FOR SECONDARY PREVENTION OF STROKE AND COGNITIVE DECLINE: AN UPDATED SYSTEMATIC REVIEW AND META-ANALYSIS</a:t>
            </a:r>
            <a:endParaRPr sz="2000"/>
          </a:p>
        </p:txBody>
      </p:sp>
      <p:sp>
        <p:nvSpPr>
          <p:cNvPr id="2" name="Google Shape;60;p3">
            <a:extLst>
              <a:ext uri="{FF2B5EF4-FFF2-40B4-BE49-F238E27FC236}">
                <a16:creationId xmlns:a16="http://schemas.microsoft.com/office/drawing/2014/main" id="{9E595561-AF50-F174-B572-118DDBDFD16A}"/>
              </a:ext>
            </a:extLst>
          </p:cNvPr>
          <p:cNvSpPr txBox="1">
            <a:spLocks/>
          </p:cNvSpPr>
          <p:nvPr/>
        </p:nvSpPr>
        <p:spPr>
          <a:xfrm>
            <a:off x="246285"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Results</a:t>
            </a:r>
          </a:p>
          <a:p>
            <a:pPr marL="360000" lvl="0" indent="-360000">
              <a:spcBef>
                <a:spcPts val="0"/>
              </a:spcBef>
              <a:spcAft>
                <a:spcPts val="1200"/>
              </a:spcAft>
              <a:buSzPct val="100000"/>
              <a:buFont typeface="Arial" panose="020B0604020202020204" pitchFamily="34" charset="0"/>
              <a:buChar char="•"/>
              <a:defRPr/>
            </a:pPr>
            <a:r>
              <a:rPr lang="en-US" sz="1400"/>
              <a:t>16 publications since 2019, including 9 RCTs (n=13,853).</a:t>
            </a:r>
            <a:endParaRPr kumimoji="0" lang="en-GB" sz="1400" b="0" i="0" u="none" strike="noStrike" kern="0" cap="none" spc="0" normalizeH="0" baseline="0" noProof="0">
              <a:ln>
                <a:noFill/>
              </a:ln>
              <a:solidFill>
                <a:srgbClr val="15275E"/>
              </a:solidFill>
              <a:effectLst/>
              <a:uLnTx/>
              <a:uFillTx/>
              <a:latin typeface="Overpass"/>
              <a:sym typeface="Overpass"/>
            </a:endParaRPr>
          </a:p>
        </p:txBody>
      </p:sp>
      <p:pic>
        <p:nvPicPr>
          <p:cNvPr id="6" name="Picture 5">
            <a:extLst>
              <a:ext uri="{FF2B5EF4-FFF2-40B4-BE49-F238E27FC236}">
                <a16:creationId xmlns:a16="http://schemas.microsoft.com/office/drawing/2014/main" id="{09B470DA-7825-6944-BF02-AC9829C7DE0F}"/>
              </a:ext>
            </a:extLst>
          </p:cNvPr>
          <p:cNvPicPr>
            <a:picLocks noChangeAspect="1"/>
          </p:cNvPicPr>
          <p:nvPr/>
        </p:nvPicPr>
        <p:blipFill rotWithShape="1">
          <a:blip r:embed="rId5">
            <a:extLst>
              <a:ext uri="{28A0092B-C50C-407E-A947-70E740481C1C}">
                <a14:useLocalDpi xmlns:a14="http://schemas.microsoft.com/office/drawing/2010/main" val="0"/>
              </a:ext>
            </a:extLst>
          </a:blip>
          <a:srcRect l="8117" t="20113" r="6233" b="39661"/>
          <a:stretch/>
        </p:blipFill>
        <p:spPr>
          <a:xfrm>
            <a:off x="340961" y="2487477"/>
            <a:ext cx="5873859" cy="2758699"/>
          </a:xfrm>
          <a:prstGeom prst="rect">
            <a:avLst/>
          </a:prstGeom>
        </p:spPr>
      </p:pic>
    </p:spTree>
    <p:extLst>
      <p:ext uri="{BB962C8B-B14F-4D97-AF65-F5344CB8AC3E}">
        <p14:creationId xmlns:p14="http://schemas.microsoft.com/office/powerpoint/2010/main" val="311337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D0BD4A2-DE18-74BF-D124-43D3E6849257}"/>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47EB95C6-7D23-8517-AAE5-46CF1A131C7E}"/>
              </a:ext>
            </a:extLst>
          </p:cNvPr>
          <p:cNvSpPr txBox="1">
            <a:spLocks noGrp="1"/>
          </p:cNvSpPr>
          <p:nvPr>
            <p:ph type="title"/>
          </p:nvPr>
        </p:nvSpPr>
        <p:spPr>
          <a:xfrm>
            <a:off x="233083" y="138003"/>
            <a:ext cx="8713915" cy="935224"/>
          </a:xfrm>
          <a:prstGeom prst="rect">
            <a:avLst/>
          </a:prstGeom>
          <a:noFill/>
          <a:ln>
            <a:noFill/>
          </a:ln>
        </p:spPr>
        <p:txBody>
          <a:bodyPr spcFirstLastPara="1" wrap="square" lIns="121900" tIns="60933" rIns="121900" bIns="60933" anchor="ctr" anchorCtr="0">
            <a:normAutofit/>
          </a:bodyPr>
          <a:lstStyle/>
          <a:p>
            <a:pPr>
              <a:buSzPts val="2800"/>
            </a:pPr>
            <a:r>
              <a:rPr lang="en-GB" sz="2000"/>
              <a:t>Information  </a:t>
            </a:r>
          </a:p>
        </p:txBody>
      </p:sp>
      <p:sp>
        <p:nvSpPr>
          <p:cNvPr id="60" name="Google Shape;60;p3">
            <a:extLst>
              <a:ext uri="{FF2B5EF4-FFF2-40B4-BE49-F238E27FC236}">
                <a16:creationId xmlns:a16="http://schemas.microsoft.com/office/drawing/2014/main" id="{C9EDEDBF-29ED-BFC8-8520-B8E2DA973EC1}"/>
              </a:ext>
            </a:extLst>
          </p:cNvPr>
          <p:cNvSpPr txBox="1">
            <a:spLocks noGrp="1"/>
          </p:cNvSpPr>
          <p:nvPr>
            <p:ph type="body" idx="1"/>
          </p:nvPr>
        </p:nvSpPr>
        <p:spPr>
          <a:xfrm>
            <a:off x="233083" y="1271451"/>
            <a:ext cx="11645408" cy="4761796"/>
          </a:xfrm>
          <a:prstGeom prst="rect">
            <a:avLst/>
          </a:prstGeom>
          <a:noFill/>
          <a:ln>
            <a:noFill/>
          </a:ln>
        </p:spPr>
        <p:txBody>
          <a:bodyPr spcFirstLastPara="1" wrap="square" lIns="121900" tIns="60933" rIns="121900" bIns="60933" anchor="t" anchorCtr="0">
            <a:noAutofit/>
          </a:bodyPr>
          <a:lstStyle/>
          <a:p>
            <a:pPr marL="0" lvl="0" indent="0" algn="just">
              <a:lnSpc>
                <a:spcPct val="150000"/>
              </a:lnSpc>
              <a:spcBef>
                <a:spcPts val="1000"/>
              </a:spcBef>
              <a:buClrTx/>
              <a:buSzTx/>
              <a:buNone/>
              <a:defRPr/>
            </a:pPr>
            <a:r>
              <a:rPr lang="en-US" sz="2200"/>
              <a:t>This slide deck showcases the latest data presented at the 12</a:t>
            </a:r>
            <a:r>
              <a:rPr lang="en-US" sz="2200" baseline="30000"/>
              <a:t>th</a:t>
            </a:r>
            <a:r>
              <a:rPr lang="en-US" sz="2200"/>
              <a:t> European Stroke </a:t>
            </a:r>
            <a:r>
              <a:rPr lang="en-US" sz="2200" err="1"/>
              <a:t>Organisation</a:t>
            </a:r>
            <a:r>
              <a:rPr lang="en-US" sz="2200"/>
              <a:t> Conference (ESOC 2026). All abbreviations displayed on these slides, along with a complete copy of the original abstract text, can be found in the slide notes. Click on the Home symbol to return to the content page.</a:t>
            </a:r>
          </a:p>
          <a:p>
            <a:pPr marL="0" lvl="0" indent="0" algn="ctr">
              <a:lnSpc>
                <a:spcPct val="150000"/>
              </a:lnSpc>
              <a:spcBef>
                <a:spcPts val="1000"/>
              </a:spcBef>
              <a:buClrTx/>
              <a:buSzTx/>
              <a:buNone/>
              <a:defRPr/>
            </a:pPr>
            <a:endParaRPr lang="en-US" sz="2200"/>
          </a:p>
          <a:p>
            <a:pPr marL="0" lvl="0" indent="0" algn="ctr">
              <a:lnSpc>
                <a:spcPct val="150000"/>
              </a:lnSpc>
              <a:spcBef>
                <a:spcPts val="1000"/>
              </a:spcBef>
              <a:buClrTx/>
              <a:buSzTx/>
              <a:buNone/>
              <a:defRPr/>
            </a:pPr>
            <a:r>
              <a:rPr lang="en-US" sz="2200"/>
              <a:t>Supported with an unrestricted educational grant by Bayer AG</a:t>
            </a:r>
          </a:p>
          <a:p>
            <a:pPr marL="360000" indent="-360000">
              <a:spcBef>
                <a:spcPts val="0"/>
              </a:spcBef>
              <a:spcAft>
                <a:spcPts val="600"/>
              </a:spcAft>
              <a:buSzPct val="100000"/>
              <a:buFont typeface="Arial" panose="020B0604020202020204" pitchFamily="34" charset="0"/>
              <a:buChar char="•"/>
            </a:pPr>
            <a:endParaRPr lang="en-US" sz="1400"/>
          </a:p>
          <a:p>
            <a:pPr marL="0" indent="0">
              <a:spcBef>
                <a:spcPts val="0"/>
              </a:spcBef>
              <a:spcAft>
                <a:spcPts val="600"/>
              </a:spcAft>
              <a:buSzPct val="100000"/>
              <a:buNone/>
            </a:pPr>
            <a:endParaRPr lang="en-US" sz="2400"/>
          </a:p>
        </p:txBody>
      </p:sp>
      <p:pic>
        <p:nvPicPr>
          <p:cNvPr id="2" name="Picture 1">
            <a:extLst>
              <a:ext uri="{FF2B5EF4-FFF2-40B4-BE49-F238E27FC236}">
                <a16:creationId xmlns:a16="http://schemas.microsoft.com/office/drawing/2014/main" id="{13451681-F5A1-2F09-827D-05D7FEF4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035" y="4935308"/>
            <a:ext cx="1315929" cy="1315929"/>
          </a:xfrm>
          <a:prstGeom prst="rect">
            <a:avLst/>
          </a:prstGeom>
        </p:spPr>
      </p:pic>
    </p:spTree>
    <p:extLst>
      <p:ext uri="{BB962C8B-B14F-4D97-AF65-F5344CB8AC3E}">
        <p14:creationId xmlns:p14="http://schemas.microsoft.com/office/powerpoint/2010/main" val="3434580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B161FEE4-3DA7-CDE7-022B-BC72DA11B2B3}"/>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7337E426-EECD-6056-510E-F924068FAE6E}"/>
              </a:ext>
            </a:extLst>
          </p:cNvPr>
          <p:cNvSpPr txBox="1">
            <a:spLocks noGrp="1"/>
          </p:cNvSpPr>
          <p:nvPr>
            <p:ph type="body" idx="1"/>
          </p:nvPr>
        </p:nvSpPr>
        <p:spPr>
          <a:xfrm>
            <a:off x="233083" y="1271451"/>
            <a:ext cx="5100917"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Recurrent </a:t>
            </a:r>
            <a:r>
              <a:rPr lang="en-US" sz="1400" dirty="0" err="1"/>
              <a:t>ischaemic</a:t>
            </a:r>
            <a:r>
              <a:rPr lang="en-US" sz="1400" dirty="0"/>
              <a:t> stroke remains a major risk following non-cardioembolic </a:t>
            </a:r>
            <a:r>
              <a:rPr lang="en-US" sz="1400" dirty="0" err="1"/>
              <a:t>ischaemic</a:t>
            </a:r>
            <a:r>
              <a:rPr lang="en-US" sz="1400" dirty="0"/>
              <a:t> stroke or high-risk TIA despite antiplatelet therapy.</a:t>
            </a:r>
          </a:p>
          <a:p>
            <a:pPr marL="360000" indent="-360000">
              <a:spcBef>
                <a:spcPts val="0"/>
              </a:spcBef>
              <a:spcAft>
                <a:spcPts val="1200"/>
              </a:spcAft>
              <a:buSzPct val="100000"/>
              <a:buFont typeface="Arial" panose="020B0604020202020204" pitchFamily="34" charset="0"/>
              <a:buChar char="•"/>
            </a:pPr>
            <a:r>
              <a:rPr lang="en-US" sz="1400" dirty="0"/>
              <a:t>Factor </a:t>
            </a:r>
            <a:r>
              <a:rPr lang="en-US" sz="1400" dirty="0" err="1"/>
              <a:t>XIa</a:t>
            </a:r>
            <a:r>
              <a:rPr lang="en-US" sz="1400" dirty="0"/>
              <a:t> inhibition is being explored as a potential strategy to reduce thrombosis while limiting bleeding risk.</a:t>
            </a:r>
          </a:p>
          <a:p>
            <a:pPr marL="360000" indent="-360000">
              <a:spcBef>
                <a:spcPts val="0"/>
              </a:spcBef>
              <a:spcAft>
                <a:spcPts val="1200"/>
              </a:spcAft>
              <a:buSzPct val="100000"/>
              <a:buFont typeface="Arial" panose="020B0604020202020204" pitchFamily="34" charset="0"/>
              <a:buChar char="•"/>
            </a:pPr>
            <a:endParaRPr lang="en-GB" sz="1600" b="1"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evaluate the severity, acute treatment, and outcomes of incident </a:t>
            </a:r>
            <a:r>
              <a:rPr lang="en-US" sz="1400" dirty="0" err="1"/>
              <a:t>ischaemic</a:t>
            </a:r>
            <a:r>
              <a:rPr lang="en-US" sz="1400" dirty="0"/>
              <a:t> stroke in the Phase III OCEANIC-STROKE trial of </a:t>
            </a:r>
            <a:r>
              <a:rPr lang="en-US" sz="1400" dirty="0" err="1"/>
              <a:t>asundexian</a:t>
            </a:r>
            <a:r>
              <a:rPr lang="en-US" sz="1400" dirty="0"/>
              <a:t>. </a:t>
            </a: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7E47235B-9BA3-E058-B637-BDAFE724F67D}"/>
              </a:ext>
            </a:extLst>
          </p:cNvPr>
          <p:cNvSpPr txBox="1">
            <a:spLocks/>
          </p:cNvSpPr>
          <p:nvPr/>
        </p:nvSpPr>
        <p:spPr>
          <a:xfrm>
            <a:off x="6313716" y="1271451"/>
            <a:ext cx="5645203" cy="32473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8985C398-F0A7-8EDC-FF6F-9E92037ADC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3" name="Picture 2">
            <a:extLst>
              <a:ext uri="{FF2B5EF4-FFF2-40B4-BE49-F238E27FC236}">
                <a16:creationId xmlns:a16="http://schemas.microsoft.com/office/drawing/2014/main" id="{3D311718-9EDA-314F-9AC6-5185336547A7}"/>
              </a:ext>
            </a:extLst>
          </p:cNvPr>
          <p:cNvPicPr>
            <a:picLocks noChangeAspect="1"/>
          </p:cNvPicPr>
          <p:nvPr/>
        </p:nvPicPr>
        <p:blipFill rotWithShape="1">
          <a:blip r:embed="rId5">
            <a:extLst>
              <a:ext uri="{28A0092B-C50C-407E-A947-70E740481C1C}">
                <a14:useLocalDpi xmlns:a14="http://schemas.microsoft.com/office/drawing/2010/main" val="0"/>
              </a:ext>
            </a:extLst>
          </a:blip>
          <a:srcRect l="7848" t="20882" r="7942" b="15789"/>
          <a:stretch/>
        </p:blipFill>
        <p:spPr>
          <a:xfrm>
            <a:off x="5545016" y="1855091"/>
            <a:ext cx="6413904" cy="4823428"/>
          </a:xfrm>
          <a:prstGeom prst="rect">
            <a:avLst/>
          </a:prstGeom>
        </p:spPr>
      </p:pic>
      <p:sp>
        <p:nvSpPr>
          <p:cNvPr id="6" name="Google Shape;59;p3">
            <a:extLst>
              <a:ext uri="{FF2B5EF4-FFF2-40B4-BE49-F238E27FC236}">
                <a16:creationId xmlns:a16="http://schemas.microsoft.com/office/drawing/2014/main" id="{18D581DA-238F-6737-1FDF-CB1EC7E0A586}"/>
              </a:ext>
            </a:extLst>
          </p:cNvPr>
          <p:cNvSpPr txBox="1">
            <a:spLocks noGrp="1"/>
          </p:cNvSpPr>
          <p:nvPr>
            <p:ph type="title"/>
          </p:nvPr>
        </p:nvSpPr>
        <p:spPr>
          <a:xfrm>
            <a:off x="246285" y="77324"/>
            <a:ext cx="7202266" cy="935224"/>
          </a:xfrm>
          <a:prstGeom prst="rect">
            <a:avLst/>
          </a:prstGeom>
          <a:noFill/>
          <a:ln>
            <a:noFill/>
          </a:ln>
        </p:spPr>
        <p:txBody>
          <a:bodyPr spcFirstLastPara="1" wrap="square" lIns="121900" tIns="60933" rIns="121900" bIns="60933" anchor="ctr" anchorCtr="0">
            <a:noAutofit/>
          </a:bodyPr>
          <a:lstStyle/>
          <a:p>
            <a:pPr>
              <a:buSzPts val="2800"/>
            </a:pPr>
            <a:r>
              <a:rPr lang="en-US" sz="1600" dirty="0"/>
              <a:t>INCIDENT ISCHAEMIC STROKE IN THE RANDOMISED, PLACEBO-CONTROLLED, EVENT-DRIVEN OCEANIC-STROKE TRIAL OF ASUNDEXIAN FOR SECONDARY STROKE PREVENTION: SEVERITY, TREATMENT AND OUTCOMES</a:t>
            </a:r>
            <a:endParaRPr sz="1800" dirty="0"/>
          </a:p>
        </p:txBody>
      </p:sp>
    </p:spTree>
    <p:extLst>
      <p:ext uri="{BB962C8B-B14F-4D97-AF65-F5344CB8AC3E}">
        <p14:creationId xmlns:p14="http://schemas.microsoft.com/office/powerpoint/2010/main" val="1101828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08578AF-AE67-03F9-1EEE-9081CE3D1212}"/>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650F93A1-D25D-EC32-DE9F-D85B8BC4E802}"/>
              </a:ext>
            </a:extLst>
          </p:cNvPr>
          <p:cNvSpPr txBox="1">
            <a:spLocks noGrp="1"/>
          </p:cNvSpPr>
          <p:nvPr>
            <p:ph type="body" idx="1"/>
          </p:nvPr>
        </p:nvSpPr>
        <p:spPr>
          <a:xfrm>
            <a:off x="233083" y="1271451"/>
            <a:ext cx="5100917"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360000" indent="-360000">
              <a:spcBef>
                <a:spcPts val="0"/>
              </a:spcBef>
              <a:spcAft>
                <a:spcPts val="1200"/>
              </a:spcAft>
              <a:buSzPct val="100000"/>
              <a:buFont typeface="Arial" panose="020B0604020202020204" pitchFamily="34" charset="0"/>
              <a:buChar char="•"/>
            </a:pPr>
            <a:r>
              <a:rPr lang="en-US" sz="1400" dirty="0"/>
              <a:t>Fewer </a:t>
            </a:r>
            <a:r>
              <a:rPr lang="en-US" sz="1400" dirty="0" err="1"/>
              <a:t>ischaemic</a:t>
            </a:r>
            <a:r>
              <a:rPr lang="en-US" sz="1400" dirty="0"/>
              <a:t> strokes occurred with </a:t>
            </a:r>
            <a:r>
              <a:rPr lang="en-US" sz="1400" dirty="0" err="1"/>
              <a:t>asundexian</a:t>
            </a:r>
            <a:r>
              <a:rPr lang="en-US" sz="1400" dirty="0"/>
              <a:t> vs placebo:</a:t>
            </a:r>
          </a:p>
          <a:p>
            <a:pPr marL="969585" lvl="1" indent="-360000">
              <a:spcBef>
                <a:spcPts val="0"/>
              </a:spcBef>
              <a:spcAft>
                <a:spcPts val="1200"/>
              </a:spcAft>
              <a:buSzPct val="100000"/>
              <a:buFont typeface="Arial" panose="020B0604020202020204" pitchFamily="34" charset="0"/>
              <a:buChar char="•"/>
            </a:pPr>
            <a:r>
              <a:rPr lang="en-US" sz="1400" dirty="0"/>
              <a:t>6.2% vs 8.4% </a:t>
            </a:r>
          </a:p>
          <a:p>
            <a:pPr marL="969585" lvl="1" indent="-360000">
              <a:spcBef>
                <a:spcPts val="0"/>
              </a:spcBef>
              <a:spcAft>
                <a:spcPts val="1200"/>
              </a:spcAft>
              <a:buSzPct val="100000"/>
              <a:buFont typeface="Arial" panose="020B0604020202020204" pitchFamily="34" charset="0"/>
              <a:buChar char="•"/>
            </a:pPr>
            <a:r>
              <a:rPr lang="en-US" sz="1400" dirty="0" err="1"/>
              <a:t>csHR</a:t>
            </a:r>
            <a:r>
              <a:rPr lang="en-US" sz="1400" dirty="0"/>
              <a:t> 0.74 (95% CI: 0.65–0.84)</a:t>
            </a:r>
          </a:p>
          <a:p>
            <a:pPr marL="360000" indent="-360000">
              <a:spcBef>
                <a:spcPts val="0"/>
              </a:spcBef>
              <a:spcAft>
                <a:spcPts val="1200"/>
              </a:spcAft>
              <a:buSzPct val="100000"/>
              <a:buFont typeface="Arial" panose="020B0604020202020204" pitchFamily="34" charset="0"/>
              <a:buChar char="•"/>
            </a:pPr>
            <a:r>
              <a:rPr lang="en-US" sz="1400" dirty="0" err="1"/>
              <a:t>Asundexian</a:t>
            </a:r>
            <a:r>
              <a:rPr lang="en-US" sz="1400" dirty="0"/>
              <a:t> reduced disabling stroke: </a:t>
            </a:r>
            <a:r>
              <a:rPr lang="en-US" sz="1400" dirty="0" err="1"/>
              <a:t>csHR</a:t>
            </a:r>
            <a:r>
              <a:rPr lang="en-US" sz="1400" dirty="0"/>
              <a:t> 0.69 (95% CI: 0.55–0.87).</a:t>
            </a:r>
          </a:p>
          <a:p>
            <a:pPr marL="360000" indent="-360000">
              <a:spcBef>
                <a:spcPts val="0"/>
              </a:spcBef>
              <a:spcAft>
                <a:spcPts val="1200"/>
              </a:spcAft>
              <a:buSzPct val="100000"/>
              <a:buFont typeface="Arial" panose="020B0604020202020204" pitchFamily="34" charset="0"/>
              <a:buChar char="•"/>
            </a:pPr>
            <a:r>
              <a:rPr lang="en-US" sz="1400" dirty="0"/>
              <a:t>Severe recurrent stroke (NIHSS ≥8) was less common with </a:t>
            </a:r>
            <a:r>
              <a:rPr lang="en-US" sz="1400" dirty="0" err="1"/>
              <a:t>asundexian</a:t>
            </a:r>
            <a:r>
              <a:rPr lang="en-US" sz="1400" dirty="0"/>
              <a:t>: 22.9% vs 30.3% (P=0.045). </a:t>
            </a:r>
          </a:p>
          <a:p>
            <a:pPr marL="360000" indent="-360000">
              <a:spcBef>
                <a:spcPts val="0"/>
              </a:spcBef>
              <a:spcAft>
                <a:spcPts val="1200"/>
              </a:spcAft>
              <a:buSzPct val="100000"/>
              <a:buFont typeface="Arial" panose="020B0604020202020204" pitchFamily="34" charset="0"/>
              <a:buChar char="•"/>
            </a:pPr>
            <a:r>
              <a:rPr lang="en-US" sz="1400" dirty="0"/>
              <a:t>EVT use was lower with </a:t>
            </a:r>
            <a:r>
              <a:rPr lang="en-US" sz="1400" dirty="0" err="1"/>
              <a:t>asundexian</a:t>
            </a:r>
            <a:r>
              <a:rPr lang="en-US" sz="1400" dirty="0"/>
              <a:t>: </a:t>
            </a:r>
            <a:r>
              <a:rPr lang="en-US" sz="1400" dirty="0" err="1"/>
              <a:t>csHR</a:t>
            </a:r>
            <a:r>
              <a:rPr lang="en-US" sz="1400" dirty="0"/>
              <a:t> 0.61 (95% CI: 0.38–0.99).</a:t>
            </a:r>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D47ECAF7-D068-AC8E-BCB5-9CE5294AA8F0}"/>
              </a:ext>
            </a:extLst>
          </p:cNvPr>
          <p:cNvSpPr txBox="1">
            <a:spLocks/>
          </p:cNvSpPr>
          <p:nvPr/>
        </p:nvSpPr>
        <p:spPr>
          <a:xfrm>
            <a:off x="6313714" y="1271451"/>
            <a:ext cx="5645203" cy="3275149"/>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r>
              <a:rPr kumimoji="0" lang="en-US" sz="1400" b="0" i="0" u="none" strike="noStrike" kern="0" cap="none" spc="0" normalizeH="0" baseline="0" noProof="0" dirty="0" err="1">
                <a:ln>
                  <a:noFill/>
                </a:ln>
                <a:solidFill>
                  <a:srgbClr val="15275E"/>
                </a:solidFill>
                <a:effectLst/>
                <a:uLnTx/>
                <a:uFillTx/>
                <a:latin typeface="Overpass"/>
                <a:sym typeface="Overpass"/>
              </a:rPr>
              <a:t>Asundexian</a:t>
            </a:r>
            <a:r>
              <a:rPr kumimoji="0" lang="en-US" sz="1400" b="0" i="0" u="none" strike="noStrike" kern="0" cap="none" spc="0" normalizeH="0" baseline="0" noProof="0" dirty="0">
                <a:ln>
                  <a:noFill/>
                </a:ln>
                <a:solidFill>
                  <a:srgbClr val="15275E"/>
                </a:solidFill>
                <a:effectLst/>
                <a:uLnTx/>
                <a:uFillTx/>
                <a:latin typeface="Overpass"/>
                <a:sym typeface="Overpass"/>
              </a:rPr>
              <a:t> reduced the occurrence and severity of incident </a:t>
            </a:r>
            <a:r>
              <a:rPr kumimoji="0" lang="en-US" sz="1400" b="0" i="0" u="none" strike="noStrike" kern="0" cap="none" spc="0" normalizeH="0" baseline="0" noProof="0" dirty="0" err="1">
                <a:ln>
                  <a:noFill/>
                </a:ln>
                <a:solidFill>
                  <a:srgbClr val="15275E"/>
                </a:solidFill>
                <a:effectLst/>
                <a:uLnTx/>
                <a:uFillTx/>
                <a:latin typeface="Overpass"/>
                <a:sym typeface="Overpass"/>
              </a:rPr>
              <a:t>ischaemic</a:t>
            </a:r>
            <a:r>
              <a:rPr kumimoji="0" lang="en-US" sz="1400" b="0" i="0" u="none" strike="noStrike" kern="0" cap="none" spc="0" normalizeH="0" baseline="0" noProof="0" dirty="0">
                <a:ln>
                  <a:noFill/>
                </a:ln>
                <a:solidFill>
                  <a:srgbClr val="15275E"/>
                </a:solidFill>
                <a:effectLst/>
                <a:uLnTx/>
                <a:uFillTx/>
                <a:latin typeface="Overpass"/>
                <a:sym typeface="Overpass"/>
              </a:rPr>
              <a:t> stroke in patients with non-cardioembolic stroke or high-risk TIA compared with placebo.</a:t>
            </a: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15275E"/>
                </a:solidFill>
                <a:effectLst/>
                <a:uLnTx/>
                <a:uFillTx/>
                <a:latin typeface="Overpass"/>
                <a:sym typeface="Overpass"/>
              </a:rPr>
              <a:t>Fewer incident strokes were disabling/fatal with </a:t>
            </a:r>
            <a:r>
              <a:rPr kumimoji="0" lang="en-US" sz="1400" b="0" i="0" u="none" strike="noStrike" kern="0" cap="none" spc="0" normalizeH="0" baseline="0" noProof="0" dirty="0" err="1">
                <a:ln>
                  <a:noFill/>
                </a:ln>
                <a:solidFill>
                  <a:srgbClr val="15275E"/>
                </a:solidFill>
                <a:effectLst/>
                <a:uLnTx/>
                <a:uFillTx/>
                <a:latin typeface="Overpass"/>
                <a:sym typeface="Overpass"/>
              </a:rPr>
              <a:t>asundexian</a:t>
            </a:r>
            <a:r>
              <a:rPr kumimoji="0" lang="en-US" sz="1400" b="0" i="0" u="none" strike="noStrike" kern="0" cap="none" spc="0" normalizeH="0" baseline="0" noProof="0" dirty="0">
                <a:ln>
                  <a:noFill/>
                </a:ln>
                <a:solidFill>
                  <a:srgbClr val="15275E"/>
                </a:solidFill>
                <a:effectLst/>
                <a:uLnTx/>
                <a:uFillTx/>
                <a:latin typeface="Overpass"/>
                <a:sym typeface="Overpass"/>
              </a:rPr>
              <a:t>:</a:t>
            </a:r>
          </a:p>
          <a:p>
            <a:pPr marL="969585" lvl="1" indent="-360000">
              <a:spcBef>
                <a:spcPts val="0"/>
              </a:spcBef>
              <a:spcAft>
                <a:spcPts val="1200"/>
              </a:spcAft>
              <a:buSzPct val="100000"/>
              <a:buFont typeface="Arial" panose="020B0604020202020204" pitchFamily="34" charset="0"/>
              <a:buChar char="•"/>
              <a:defRPr/>
            </a:pPr>
            <a:r>
              <a:rPr kumimoji="0" lang="en-US" sz="1400" b="0" i="0" u="none" strike="noStrike" kern="0" cap="none" spc="0" normalizeH="0" baseline="0" noProof="0" dirty="0" err="1">
                <a:ln>
                  <a:noFill/>
                </a:ln>
                <a:solidFill>
                  <a:srgbClr val="15275E"/>
                </a:solidFill>
                <a:effectLst/>
                <a:uLnTx/>
                <a:uFillTx/>
                <a:latin typeface="Overpass"/>
                <a:sym typeface="Overpass"/>
              </a:rPr>
              <a:t>csHR</a:t>
            </a:r>
            <a:r>
              <a:rPr kumimoji="0" lang="en-US" sz="1400" b="0" i="0" u="none" strike="noStrike" kern="0" cap="none" spc="0" normalizeH="0" baseline="0" noProof="0" dirty="0">
                <a:ln>
                  <a:noFill/>
                </a:ln>
                <a:solidFill>
                  <a:srgbClr val="15275E"/>
                </a:solidFill>
                <a:effectLst/>
                <a:uLnTx/>
                <a:uFillTx/>
                <a:latin typeface="Overpass"/>
                <a:sym typeface="Overpass"/>
              </a:rPr>
              <a:t>: 0.69 (95% CI: 0.55–0.87)</a:t>
            </a: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endParaRPr kumimoji="0" lang="en-US" sz="1400" b="0" i="0" u="none" strike="noStrike" kern="0" cap="none" spc="0" normalizeH="0" baseline="0" noProof="0" dirty="0">
              <a:ln>
                <a:noFill/>
              </a:ln>
              <a:solidFill>
                <a:srgbClr val="15275E"/>
              </a:solidFill>
              <a:effectLst/>
              <a:uLnTx/>
              <a:uFillTx/>
              <a:latin typeface="Overpass"/>
              <a:sym typeface="Overpass"/>
            </a:endParaRP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15275E"/>
                </a:solidFill>
                <a:effectLst/>
                <a:uLnTx/>
                <a:uFillTx/>
                <a:latin typeface="Overpass"/>
                <a:sym typeface="Overpass"/>
              </a:rPr>
              <a:t>EVT was less common with </a:t>
            </a:r>
            <a:r>
              <a:rPr kumimoji="0" lang="en-US" sz="1400" b="0" i="0" u="none" strike="noStrike" kern="0" cap="none" spc="0" normalizeH="0" baseline="0" noProof="0" dirty="0" err="1">
                <a:ln>
                  <a:noFill/>
                </a:ln>
                <a:solidFill>
                  <a:srgbClr val="15275E"/>
                </a:solidFill>
                <a:effectLst/>
                <a:uLnTx/>
                <a:uFillTx/>
                <a:latin typeface="Overpass"/>
                <a:sym typeface="Overpass"/>
              </a:rPr>
              <a:t>asundexian</a:t>
            </a:r>
            <a:r>
              <a:rPr kumimoji="0" lang="en-US" sz="1400" b="0" i="0" u="none" strike="noStrike" kern="0" cap="none" spc="0" normalizeH="0" baseline="0" noProof="0" dirty="0">
                <a:ln>
                  <a:noFill/>
                </a:ln>
                <a:solidFill>
                  <a:srgbClr val="15275E"/>
                </a:solidFill>
                <a:effectLst/>
                <a:uLnTx/>
                <a:uFillTx/>
                <a:latin typeface="Overpass"/>
                <a:sym typeface="Overpass"/>
              </a:rPr>
              <a:t> assignment, suggestive of a lower incidence of large artery occlusion: </a:t>
            </a:r>
            <a:r>
              <a:rPr kumimoji="0" lang="en-US" sz="1400" b="0" i="0" u="none" strike="noStrike" kern="0" cap="none" spc="0" normalizeH="0" baseline="0" noProof="0" dirty="0" err="1">
                <a:ln>
                  <a:noFill/>
                </a:ln>
                <a:solidFill>
                  <a:srgbClr val="15275E"/>
                </a:solidFill>
                <a:effectLst/>
                <a:uLnTx/>
                <a:uFillTx/>
                <a:latin typeface="Overpass"/>
                <a:sym typeface="Overpass"/>
              </a:rPr>
              <a:t>csHR</a:t>
            </a:r>
            <a:r>
              <a:rPr kumimoji="0" lang="en-US" sz="1400" b="0" i="0" u="none" strike="noStrike" kern="0" cap="none" spc="0" normalizeH="0" baseline="0" noProof="0" dirty="0">
                <a:ln>
                  <a:noFill/>
                </a:ln>
                <a:solidFill>
                  <a:srgbClr val="15275E"/>
                </a:solidFill>
                <a:effectLst/>
                <a:uLnTx/>
                <a:uFillTx/>
                <a:latin typeface="Overpass"/>
                <a:sym typeface="Overpass"/>
              </a:rPr>
              <a:t> 0.61 (95% CI 0.38–0.99).</a:t>
            </a: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15275E"/>
                </a:solidFill>
                <a:effectLst/>
                <a:uLnTx/>
                <a:uFillTx/>
                <a:latin typeface="Overpass"/>
                <a:sym typeface="Overpass"/>
              </a:rPr>
              <a:t>Outcomes after acute treatment were similar in </a:t>
            </a:r>
            <a:r>
              <a:rPr kumimoji="0" lang="en-US" sz="1400" b="0" i="0" u="none" strike="noStrike" kern="0" cap="none" spc="0" normalizeH="0" baseline="0" noProof="0" dirty="0" err="1">
                <a:ln>
                  <a:noFill/>
                </a:ln>
                <a:solidFill>
                  <a:srgbClr val="15275E"/>
                </a:solidFill>
                <a:effectLst/>
                <a:uLnTx/>
                <a:uFillTx/>
                <a:latin typeface="Overpass"/>
                <a:sym typeface="Overpass"/>
              </a:rPr>
              <a:t>asundexian</a:t>
            </a:r>
            <a:r>
              <a:rPr kumimoji="0" lang="en-US" sz="1400" b="0" i="0" u="none" strike="noStrike" kern="0" cap="none" spc="0" normalizeH="0" baseline="0" noProof="0" dirty="0">
                <a:ln>
                  <a:noFill/>
                </a:ln>
                <a:solidFill>
                  <a:srgbClr val="15275E"/>
                </a:solidFill>
                <a:effectLst/>
                <a:uLnTx/>
                <a:uFillTx/>
                <a:latin typeface="Overpass"/>
                <a:sym typeface="Overpass"/>
              </a:rPr>
              <a:t> assigned patients but experience to date is limited.</a:t>
            </a: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endParaRPr kumimoji="0" lang="en-US" sz="1400" b="0" i="0" u="none" strike="noStrike" kern="0" cap="none" spc="0" normalizeH="0" baseline="0" noProof="0" dirty="0">
              <a:ln>
                <a:noFill/>
              </a:ln>
              <a:solidFill>
                <a:srgbClr val="15275E"/>
              </a:solidFill>
              <a:effectLst/>
              <a:uLnTx/>
              <a:uFillTx/>
              <a:latin typeface="Overpass"/>
              <a:sym typeface="Overpass"/>
            </a:endParaRP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kumimoji="0" lang="en-GB" sz="1600" b="1"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F2FD6F83-801F-565B-7F89-ED0461373B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6" name="Google Shape;59;p3">
            <a:extLst>
              <a:ext uri="{FF2B5EF4-FFF2-40B4-BE49-F238E27FC236}">
                <a16:creationId xmlns:a16="http://schemas.microsoft.com/office/drawing/2014/main" id="{FD39DB6F-8213-CB30-43ED-8611C29A64A5}"/>
              </a:ext>
            </a:extLst>
          </p:cNvPr>
          <p:cNvSpPr txBox="1">
            <a:spLocks noGrp="1"/>
          </p:cNvSpPr>
          <p:nvPr>
            <p:ph type="title"/>
          </p:nvPr>
        </p:nvSpPr>
        <p:spPr>
          <a:xfrm>
            <a:off x="246285" y="77324"/>
            <a:ext cx="7202266" cy="935224"/>
          </a:xfrm>
          <a:prstGeom prst="rect">
            <a:avLst/>
          </a:prstGeom>
          <a:noFill/>
          <a:ln>
            <a:noFill/>
          </a:ln>
        </p:spPr>
        <p:txBody>
          <a:bodyPr spcFirstLastPara="1" wrap="square" lIns="121900" tIns="60933" rIns="121900" bIns="60933" anchor="ctr" anchorCtr="0">
            <a:noAutofit/>
          </a:bodyPr>
          <a:lstStyle/>
          <a:p>
            <a:pPr>
              <a:buSzPts val="2800"/>
            </a:pPr>
            <a:r>
              <a:rPr lang="en-US" sz="1600" dirty="0"/>
              <a:t>INCIDENT ISCHAEMIC STROKE IN THE RANDOMISED, PLACEBO-CONTROLLED, EVENT-DRIVEN OCEANIC-STROKE TRIAL OF ASUNDEXIAN FOR SECONDARY STROKE PREVENTION: SEVERITY, TREATMENT AND OUTCOMES</a:t>
            </a:r>
            <a:endParaRPr sz="1800" dirty="0"/>
          </a:p>
        </p:txBody>
      </p:sp>
    </p:spTree>
    <p:extLst>
      <p:ext uri="{BB962C8B-B14F-4D97-AF65-F5344CB8AC3E}">
        <p14:creationId xmlns:p14="http://schemas.microsoft.com/office/powerpoint/2010/main" val="4005785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9D02F2EB-1683-9CCA-70AC-577E1B717A22}"/>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DF92470A-16FB-A360-AB32-ECDA3A9941A6}"/>
              </a:ext>
            </a:extLst>
          </p:cNvPr>
          <p:cNvSpPr txBox="1">
            <a:spLocks noGrp="1"/>
          </p:cNvSpPr>
          <p:nvPr>
            <p:ph type="body" idx="1"/>
          </p:nvPr>
        </p:nvSpPr>
        <p:spPr>
          <a:xfrm>
            <a:off x="233083" y="1271451"/>
            <a:ext cx="5100917"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Secondary stroke prevention requires balancing efficacy and bleeding risk.</a:t>
            </a:r>
          </a:p>
          <a:p>
            <a:pPr marL="360000" indent="-360000">
              <a:spcBef>
                <a:spcPts val="0"/>
              </a:spcBef>
              <a:spcAft>
                <a:spcPts val="1200"/>
              </a:spcAft>
              <a:buSzPct val="100000"/>
              <a:buFont typeface="Arial" panose="020B0604020202020204" pitchFamily="34" charset="0"/>
              <a:buChar char="•"/>
            </a:pPr>
            <a:r>
              <a:rPr lang="en-US" sz="1400" dirty="0"/>
              <a:t>FXIa inhibition may reduce secondary stroke while limiting bleeding.</a:t>
            </a:r>
          </a:p>
          <a:p>
            <a:pPr marL="360000" indent="-360000">
              <a:spcBef>
                <a:spcPts val="0"/>
              </a:spcBef>
              <a:spcAft>
                <a:spcPts val="1200"/>
              </a:spcAft>
              <a:buSzPct val="100000"/>
              <a:buFont typeface="Arial" panose="020B0604020202020204" pitchFamily="34" charset="0"/>
              <a:buChar char="•"/>
            </a:pPr>
            <a:r>
              <a:rPr lang="en-US" sz="1400" dirty="0"/>
              <a:t>OCEANIC-STROKE previously showed reduced </a:t>
            </a:r>
            <a:r>
              <a:rPr lang="en-US" sz="1400" dirty="0" err="1"/>
              <a:t>ischaemic</a:t>
            </a:r>
            <a:r>
              <a:rPr lang="en-US" sz="1400" dirty="0"/>
              <a:t> stroke without increasing</a:t>
            </a:r>
            <a:r>
              <a:rPr lang="en-US" sz="1400" strike="sngStrike" dirty="0"/>
              <a:t> </a:t>
            </a:r>
            <a:r>
              <a:rPr lang="en-US" sz="1400" dirty="0" err="1"/>
              <a:t>ICrH</a:t>
            </a:r>
            <a:r>
              <a:rPr lang="en-US" sz="1400" dirty="0"/>
              <a:t> compared with placebo.</a:t>
            </a:r>
          </a:p>
          <a:p>
            <a:pPr marL="0" indent="0">
              <a:spcBef>
                <a:spcPts val="0"/>
              </a:spcBef>
              <a:spcAft>
                <a:spcPts val="1200"/>
              </a:spcAft>
              <a:buSzPct val="100000"/>
              <a:buNone/>
            </a:pPr>
            <a:r>
              <a:rPr lang="en-US" sz="1400" b="1" dirty="0"/>
              <a:t>   </a:t>
            </a:r>
          </a:p>
          <a:p>
            <a:pPr marL="0" indent="0">
              <a:spcBef>
                <a:spcPts val="0"/>
              </a:spcBef>
              <a:spcAft>
                <a:spcPts val="1200"/>
              </a:spcAft>
              <a:buSzPct val="100000"/>
              <a:buNone/>
            </a:pPr>
            <a:r>
              <a:rPr lang="en-GB" sz="1600" b="1" dirty="0"/>
              <a:t>Aim </a:t>
            </a:r>
          </a:p>
          <a:p>
            <a:pPr marL="360000" indent="-360000">
              <a:spcBef>
                <a:spcPts val="0"/>
              </a:spcBef>
              <a:spcAft>
                <a:spcPts val="1200"/>
              </a:spcAft>
              <a:buSzPct val="100000"/>
              <a:buFont typeface="Arial" panose="020B0604020202020204" pitchFamily="34" charset="0"/>
              <a:buChar char="•"/>
              <a:defRPr/>
            </a:pPr>
            <a:r>
              <a:rPr lang="en-US" sz="1400" dirty="0"/>
              <a:t>To evaluate rates, outcomes, and predictors of intracranial </a:t>
            </a:r>
            <a:r>
              <a:rPr lang="en-US" sz="1400" dirty="0" err="1"/>
              <a:t>haemorrhage</a:t>
            </a:r>
            <a:r>
              <a:rPr lang="en-US" sz="1400" dirty="0"/>
              <a:t> and </a:t>
            </a:r>
            <a:r>
              <a:rPr lang="en-US" sz="1400" dirty="0" err="1"/>
              <a:t>haemorrhagic</a:t>
            </a:r>
            <a:r>
              <a:rPr lang="en-US" sz="1400" dirty="0"/>
              <a:t> stroke in the OCEANIC-STROKE trial.</a:t>
            </a:r>
            <a:endParaRPr lang="en-GB" sz="1400" dirty="0"/>
          </a:p>
        </p:txBody>
      </p:sp>
      <p:sp>
        <p:nvSpPr>
          <p:cNvPr id="4" name="Google Shape;60;p3">
            <a:extLst>
              <a:ext uri="{FF2B5EF4-FFF2-40B4-BE49-F238E27FC236}">
                <a16:creationId xmlns:a16="http://schemas.microsoft.com/office/drawing/2014/main" id="{4D628C62-E0EB-D4AF-1609-9DC0EBAF5714}"/>
              </a:ext>
            </a:extLst>
          </p:cNvPr>
          <p:cNvSpPr txBox="1">
            <a:spLocks/>
          </p:cNvSpPr>
          <p:nvPr/>
        </p:nvSpPr>
        <p:spPr>
          <a:xfrm>
            <a:off x="6313716" y="1271451"/>
            <a:ext cx="5645203" cy="32473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86B75D80-247F-BD32-0296-B645564B38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10" name="Google Shape;59;p3">
            <a:extLst>
              <a:ext uri="{FF2B5EF4-FFF2-40B4-BE49-F238E27FC236}">
                <a16:creationId xmlns:a16="http://schemas.microsoft.com/office/drawing/2014/main" id="{0890888C-F989-AA3D-B053-9622DE4E2E53}"/>
              </a:ext>
            </a:extLst>
          </p:cNvPr>
          <p:cNvSpPr txBox="1">
            <a:spLocks noGrp="1"/>
          </p:cNvSpPr>
          <p:nvPr>
            <p:ph type="title"/>
          </p:nvPr>
        </p:nvSpPr>
        <p:spPr>
          <a:xfrm>
            <a:off x="98801" y="77324"/>
            <a:ext cx="7229100" cy="935224"/>
          </a:xfrm>
          <a:prstGeom prst="rect">
            <a:avLst/>
          </a:prstGeom>
          <a:noFill/>
          <a:ln>
            <a:noFill/>
          </a:ln>
        </p:spPr>
        <p:txBody>
          <a:bodyPr spcFirstLastPara="1" wrap="square" lIns="121900" tIns="60933" rIns="121900" bIns="60933" anchor="ctr" anchorCtr="0">
            <a:noAutofit/>
          </a:bodyPr>
          <a:lstStyle/>
          <a:p>
            <a:pPr>
              <a:buSzPts val="2800"/>
            </a:pPr>
            <a:r>
              <a:rPr lang="en-US" sz="1600" dirty="0"/>
              <a:t>INTRACRANIAL HAEMORRHAGE IN PATIENTS WITH NON-CARDIOEMBOLIC ISCHAEMIC STROKE OR HIGH-RISK TIA: INSIGHTS FROM THE OCEANIC-STROKE RANDOMISED TRIAL OF ASUNDEXIAN FOR SECONDARY STROKE PREVENTION</a:t>
            </a:r>
            <a:endParaRPr sz="1600" dirty="0"/>
          </a:p>
        </p:txBody>
      </p:sp>
      <p:pic>
        <p:nvPicPr>
          <p:cNvPr id="5" name="Picture 4">
            <a:extLst>
              <a:ext uri="{FF2B5EF4-FFF2-40B4-BE49-F238E27FC236}">
                <a16:creationId xmlns:a16="http://schemas.microsoft.com/office/drawing/2014/main" id="{008A3A7B-CD22-FA42-8DA3-43F0C8C7D518}"/>
              </a:ext>
            </a:extLst>
          </p:cNvPr>
          <p:cNvPicPr>
            <a:picLocks noChangeAspect="1"/>
          </p:cNvPicPr>
          <p:nvPr/>
        </p:nvPicPr>
        <p:blipFill rotWithShape="1">
          <a:blip r:embed="rId5">
            <a:extLst>
              <a:ext uri="{28A0092B-C50C-407E-A947-70E740481C1C}">
                <a14:useLocalDpi xmlns:a14="http://schemas.microsoft.com/office/drawing/2010/main" val="0"/>
              </a:ext>
            </a:extLst>
          </a:blip>
          <a:srcRect l="8453" t="3661" r="7581" b="10101"/>
          <a:stretch/>
        </p:blipFill>
        <p:spPr>
          <a:xfrm>
            <a:off x="6833507" y="1649665"/>
            <a:ext cx="4697346" cy="4824493"/>
          </a:xfrm>
          <a:prstGeom prst="rect">
            <a:avLst/>
          </a:prstGeom>
        </p:spPr>
      </p:pic>
    </p:spTree>
    <p:extLst>
      <p:ext uri="{BB962C8B-B14F-4D97-AF65-F5344CB8AC3E}">
        <p14:creationId xmlns:p14="http://schemas.microsoft.com/office/powerpoint/2010/main" val="1176370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497BFA48-FE84-5BDB-4AAF-4D663631AB71}"/>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D19C8F9B-C43A-3B24-9B90-34841B08F111}"/>
              </a:ext>
            </a:extLst>
          </p:cNvPr>
          <p:cNvSpPr txBox="1">
            <a:spLocks noGrp="1"/>
          </p:cNvSpPr>
          <p:nvPr>
            <p:ph type="body" idx="1"/>
          </p:nvPr>
        </p:nvSpPr>
        <p:spPr>
          <a:xfrm>
            <a:off x="233083" y="1271451"/>
            <a:ext cx="5100917"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360000" indent="-360000">
              <a:spcBef>
                <a:spcPts val="0"/>
              </a:spcBef>
              <a:spcAft>
                <a:spcPts val="1200"/>
              </a:spcAft>
              <a:buSzPct val="100000"/>
              <a:buFont typeface="Arial" panose="020B0604020202020204" pitchFamily="34" charset="0"/>
              <a:buChar char="•"/>
            </a:pPr>
            <a:r>
              <a:rPr lang="en-US" sz="1400" dirty="0"/>
              <a:t>Median time on treatment was 1.2 years, during which 74 </a:t>
            </a:r>
            <a:r>
              <a:rPr lang="en-US" sz="1400" dirty="0" err="1"/>
              <a:t>ICrH</a:t>
            </a:r>
            <a:r>
              <a:rPr lang="en-US" sz="1400" dirty="0"/>
              <a:t> events occurred, including, including 33 </a:t>
            </a:r>
            <a:r>
              <a:rPr lang="en-US" sz="1400" dirty="0" err="1"/>
              <a:t>haemorrhagic</a:t>
            </a:r>
            <a:r>
              <a:rPr lang="en-US" sz="1400" dirty="0"/>
              <a:t> strokes.</a:t>
            </a:r>
          </a:p>
          <a:p>
            <a:pPr marL="360000" indent="-360000">
              <a:spcBef>
                <a:spcPts val="0"/>
              </a:spcBef>
              <a:spcAft>
                <a:spcPts val="1200"/>
              </a:spcAft>
              <a:buSzPct val="100000"/>
              <a:buFont typeface="Arial" panose="020B0604020202020204" pitchFamily="34" charset="0"/>
              <a:buChar char="•"/>
            </a:pPr>
            <a:r>
              <a:rPr lang="en-US" sz="1400" dirty="0" err="1"/>
              <a:t>Annualised</a:t>
            </a:r>
            <a:r>
              <a:rPr lang="en-US" sz="1400" dirty="0"/>
              <a:t> </a:t>
            </a:r>
            <a:r>
              <a:rPr lang="en-US" sz="1400" dirty="0" err="1"/>
              <a:t>ICrH</a:t>
            </a:r>
            <a:r>
              <a:rPr lang="en-US" sz="1400" dirty="0"/>
              <a:t> rates were identical between groups: </a:t>
            </a:r>
          </a:p>
          <a:p>
            <a:pPr marL="969585" lvl="1" indent="-360000">
              <a:spcBef>
                <a:spcPts val="0"/>
              </a:spcBef>
              <a:spcAft>
                <a:spcPts val="1200"/>
              </a:spcAft>
              <a:buSzPct val="100000"/>
              <a:buFont typeface="Arial" panose="020B0604020202020204" pitchFamily="34" charset="0"/>
              <a:buChar char="•"/>
            </a:pPr>
            <a:r>
              <a:rPr lang="en-US" sz="1400" dirty="0"/>
              <a:t>0.5% vs 0.5%</a:t>
            </a:r>
          </a:p>
          <a:p>
            <a:pPr marL="969585" lvl="1" indent="-360000">
              <a:spcBef>
                <a:spcPts val="0"/>
              </a:spcBef>
              <a:spcAft>
                <a:spcPts val="1200"/>
              </a:spcAft>
              <a:buSzPct val="100000"/>
              <a:buFont typeface="Arial" panose="020B0604020202020204" pitchFamily="34" charset="0"/>
              <a:buChar char="•"/>
            </a:pPr>
            <a:r>
              <a:rPr lang="en-US" sz="1400" dirty="0" err="1"/>
              <a:t>csHR</a:t>
            </a:r>
            <a:r>
              <a:rPr lang="en-US" sz="1400" dirty="0"/>
              <a:t> 1.07 (95% CI: 0.68–1.68) </a:t>
            </a:r>
          </a:p>
          <a:p>
            <a:pPr marL="360000" indent="-360000">
              <a:spcBef>
                <a:spcPts val="0"/>
              </a:spcBef>
              <a:spcAft>
                <a:spcPts val="1200"/>
              </a:spcAft>
              <a:buSzPct val="100000"/>
              <a:buFont typeface="Arial" panose="020B0604020202020204" pitchFamily="34" charset="0"/>
              <a:buChar char="•"/>
            </a:pPr>
            <a:r>
              <a:rPr lang="en-US" sz="1400" dirty="0" err="1"/>
              <a:t>Haemorrhagic</a:t>
            </a:r>
            <a:r>
              <a:rPr lang="en-US" sz="1400" dirty="0"/>
              <a:t> stroke rates were similarly low: </a:t>
            </a:r>
          </a:p>
          <a:p>
            <a:pPr marL="969585" lvl="1" indent="-360000">
              <a:spcBef>
                <a:spcPts val="0"/>
              </a:spcBef>
              <a:spcAft>
                <a:spcPts val="1200"/>
              </a:spcAft>
              <a:buSzPct val="100000"/>
              <a:buFont typeface="Arial" panose="020B0604020202020204" pitchFamily="34" charset="0"/>
              <a:buChar char="•"/>
            </a:pPr>
            <a:r>
              <a:rPr lang="en-US" sz="1400" dirty="0"/>
              <a:t>0.2% vs 0.3% </a:t>
            </a:r>
          </a:p>
          <a:p>
            <a:pPr marL="969585" lvl="1" indent="-360000">
              <a:spcBef>
                <a:spcPts val="0"/>
              </a:spcBef>
              <a:spcAft>
                <a:spcPts val="1200"/>
              </a:spcAft>
              <a:buSzPct val="100000"/>
              <a:buFont typeface="Arial" panose="020B0604020202020204" pitchFamily="34" charset="0"/>
              <a:buChar char="•"/>
            </a:pPr>
            <a:r>
              <a:rPr lang="en-US" sz="1400" dirty="0" err="1"/>
              <a:t>csHR</a:t>
            </a:r>
            <a:r>
              <a:rPr lang="en-US" sz="1400" dirty="0"/>
              <a:t> 0.66 (95% CI: 0.33–1.32) </a:t>
            </a:r>
          </a:p>
          <a:p>
            <a:pPr marL="360000" indent="-360000">
              <a:spcBef>
                <a:spcPts val="0"/>
              </a:spcBef>
              <a:spcAft>
                <a:spcPts val="1200"/>
              </a:spcAft>
              <a:buSzPct val="100000"/>
              <a:buFont typeface="Arial" panose="020B0604020202020204" pitchFamily="34" charset="0"/>
              <a:buChar char="•"/>
            </a:pPr>
            <a:r>
              <a:rPr lang="en-US" sz="1400" dirty="0"/>
              <a:t>Rates of disabling and fatal </a:t>
            </a:r>
            <a:r>
              <a:rPr lang="en-US" sz="1400" dirty="0" err="1"/>
              <a:t>ICrH</a:t>
            </a:r>
            <a:r>
              <a:rPr lang="en-US" sz="1400" dirty="0"/>
              <a:t> and HS remained low and comparable between groups.</a:t>
            </a:r>
          </a:p>
          <a:p>
            <a:pPr marL="360000" indent="-360000">
              <a:spcBef>
                <a:spcPts val="0"/>
              </a:spcBef>
              <a:spcAft>
                <a:spcPts val="1200"/>
              </a:spcAft>
              <a:buSzPct val="100000"/>
              <a:buFont typeface="Arial" panose="020B0604020202020204" pitchFamily="34" charset="0"/>
              <a:buChar char="•"/>
            </a:pPr>
            <a:r>
              <a:rPr lang="en-US" sz="1400" dirty="0"/>
              <a:t>Older age and Asian race independently predicted </a:t>
            </a:r>
            <a:r>
              <a:rPr lang="en-US" sz="1400" dirty="0" err="1"/>
              <a:t>ICrH</a:t>
            </a:r>
            <a:r>
              <a:rPr lang="en-US" sz="1400" dirty="0"/>
              <a:t>.</a:t>
            </a:r>
          </a:p>
        </p:txBody>
      </p:sp>
      <p:sp>
        <p:nvSpPr>
          <p:cNvPr id="4" name="Google Shape;60;p3">
            <a:extLst>
              <a:ext uri="{FF2B5EF4-FFF2-40B4-BE49-F238E27FC236}">
                <a16:creationId xmlns:a16="http://schemas.microsoft.com/office/drawing/2014/main" id="{80649B40-EB39-45F6-19B5-4BE7BEFA827D}"/>
              </a:ext>
            </a:extLst>
          </p:cNvPr>
          <p:cNvSpPr txBox="1">
            <a:spLocks/>
          </p:cNvSpPr>
          <p:nvPr/>
        </p:nvSpPr>
        <p:spPr>
          <a:xfrm>
            <a:off x="6313716" y="1271450"/>
            <a:ext cx="5645203" cy="4634049"/>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endParaRPr lang="en-GB" sz="1600" b="1" kern="0" dirty="0"/>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15275E"/>
                </a:solidFill>
                <a:effectLst/>
                <a:uLnTx/>
                <a:uFillTx/>
                <a:latin typeface="Overpass"/>
                <a:ea typeface="+mn-ea"/>
                <a:cs typeface="+mn-cs"/>
                <a:sym typeface="Overpass"/>
              </a:rPr>
              <a:t>Intracranial </a:t>
            </a:r>
            <a:r>
              <a:rPr kumimoji="0" lang="en-US" sz="1400" b="0" i="0" u="none" strike="noStrike" kern="0" cap="none" spc="0" normalizeH="0" baseline="0" noProof="0" dirty="0" err="1">
                <a:ln>
                  <a:noFill/>
                </a:ln>
                <a:solidFill>
                  <a:srgbClr val="15275E"/>
                </a:solidFill>
                <a:effectLst/>
                <a:uLnTx/>
                <a:uFillTx/>
                <a:latin typeface="Overpass"/>
                <a:ea typeface="+mn-ea"/>
                <a:cs typeface="+mn-cs"/>
                <a:sym typeface="Overpass"/>
              </a:rPr>
              <a:t>haemorrhage</a:t>
            </a:r>
            <a:r>
              <a:rPr kumimoji="0" lang="en-US" sz="1400" b="0" i="0" u="none" strike="noStrike" kern="0" cap="none" spc="0" normalizeH="0" baseline="0" noProof="0" dirty="0">
                <a:ln>
                  <a:noFill/>
                </a:ln>
                <a:solidFill>
                  <a:srgbClr val="15275E"/>
                </a:solidFill>
                <a:effectLst/>
                <a:uLnTx/>
                <a:uFillTx/>
                <a:latin typeface="Overpass"/>
                <a:ea typeface="+mn-ea"/>
                <a:cs typeface="+mn-cs"/>
                <a:sym typeface="Overpass"/>
              </a:rPr>
              <a:t> and </a:t>
            </a:r>
            <a:r>
              <a:rPr kumimoji="0" lang="en-US" sz="1400" b="0" i="0" u="none" strike="noStrike" kern="0" cap="none" spc="0" normalizeH="0" baseline="0" noProof="0" dirty="0" err="1">
                <a:ln>
                  <a:noFill/>
                </a:ln>
                <a:solidFill>
                  <a:srgbClr val="15275E"/>
                </a:solidFill>
                <a:effectLst/>
                <a:uLnTx/>
                <a:uFillTx/>
                <a:latin typeface="Overpass"/>
                <a:ea typeface="+mn-ea"/>
                <a:cs typeface="+mn-cs"/>
                <a:sym typeface="Overpass"/>
              </a:rPr>
              <a:t>haemorrhagic</a:t>
            </a:r>
            <a:r>
              <a:rPr kumimoji="0" lang="en-US" sz="1400" b="0" i="0" u="none" strike="noStrike" kern="0" cap="none" spc="0" normalizeH="0" baseline="0" noProof="0" dirty="0">
                <a:ln>
                  <a:noFill/>
                </a:ln>
                <a:solidFill>
                  <a:srgbClr val="15275E"/>
                </a:solidFill>
                <a:effectLst/>
                <a:uLnTx/>
                <a:uFillTx/>
                <a:latin typeface="Overpass"/>
                <a:ea typeface="+mn-ea"/>
                <a:cs typeface="+mn-cs"/>
                <a:sym typeface="Overpass"/>
              </a:rPr>
              <a:t> stroke were infrequent and showed similar severity and outcomes between treatment groups.</a:t>
            </a: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15275E"/>
                </a:solidFill>
                <a:effectLst/>
                <a:uLnTx/>
                <a:uFillTx/>
                <a:latin typeface="Overpass"/>
                <a:ea typeface="+mn-ea"/>
                <a:cs typeface="+mn-cs"/>
                <a:sym typeface="Overpass"/>
              </a:rPr>
              <a:t>Findings support the potential of </a:t>
            </a:r>
            <a:r>
              <a:rPr kumimoji="0" lang="en-US" sz="1400" b="0" i="0" u="none" strike="noStrike" kern="0" cap="none" spc="0" normalizeH="0" baseline="0" noProof="0" dirty="0" err="1">
                <a:ln>
                  <a:noFill/>
                </a:ln>
                <a:solidFill>
                  <a:srgbClr val="15275E"/>
                </a:solidFill>
                <a:effectLst/>
                <a:uLnTx/>
                <a:uFillTx/>
                <a:latin typeface="Overpass"/>
                <a:ea typeface="+mn-ea"/>
                <a:cs typeface="+mn-cs"/>
                <a:sym typeface="Overpass"/>
              </a:rPr>
              <a:t>asundexian</a:t>
            </a:r>
            <a:r>
              <a:rPr kumimoji="0" lang="en-US" sz="1400" b="0" i="0" u="none" strike="noStrike" kern="0" cap="none" spc="0" normalizeH="0" baseline="0" noProof="0" dirty="0">
                <a:ln>
                  <a:noFill/>
                </a:ln>
                <a:solidFill>
                  <a:srgbClr val="15275E"/>
                </a:solidFill>
                <a:effectLst/>
                <a:uLnTx/>
                <a:uFillTx/>
                <a:latin typeface="Overpass"/>
                <a:ea typeface="+mn-ea"/>
                <a:cs typeface="+mn-cs"/>
                <a:sym typeface="Overpass"/>
              </a:rPr>
              <a:t> as a novel secondary stroke prevention strategy that reduces </a:t>
            </a:r>
            <a:r>
              <a:rPr kumimoji="0" lang="en-US" sz="1400" b="0" i="0" u="none" strike="noStrike" kern="0" cap="none" spc="0" normalizeH="0" baseline="0" noProof="0" dirty="0" err="1">
                <a:ln>
                  <a:noFill/>
                </a:ln>
                <a:solidFill>
                  <a:srgbClr val="15275E"/>
                </a:solidFill>
                <a:effectLst/>
                <a:uLnTx/>
                <a:uFillTx/>
                <a:latin typeface="Overpass"/>
                <a:ea typeface="+mn-ea"/>
                <a:cs typeface="+mn-cs"/>
                <a:sym typeface="Overpass"/>
              </a:rPr>
              <a:t>ischaemic</a:t>
            </a:r>
            <a:r>
              <a:rPr kumimoji="0" lang="en-US" sz="1400" b="0" i="0" u="none" strike="noStrike" kern="0" cap="none" spc="0" normalizeH="0" baseline="0" noProof="0" dirty="0">
                <a:ln>
                  <a:noFill/>
                </a:ln>
                <a:solidFill>
                  <a:srgbClr val="15275E"/>
                </a:solidFill>
                <a:effectLst/>
                <a:uLnTx/>
                <a:uFillTx/>
                <a:latin typeface="Overpass"/>
                <a:ea typeface="+mn-ea"/>
                <a:cs typeface="+mn-cs"/>
                <a:sym typeface="Overpass"/>
              </a:rPr>
              <a:t> stroke without an apparent increase in incident, disabling, or fatal intracranial </a:t>
            </a:r>
            <a:r>
              <a:rPr kumimoji="0" lang="en-US" sz="1400" b="0" i="0" u="none" strike="noStrike" kern="0" cap="none" spc="0" normalizeH="0" baseline="0" noProof="0" dirty="0" err="1">
                <a:ln>
                  <a:noFill/>
                </a:ln>
                <a:solidFill>
                  <a:srgbClr val="15275E"/>
                </a:solidFill>
                <a:effectLst/>
                <a:uLnTx/>
                <a:uFillTx/>
                <a:latin typeface="Overpass"/>
                <a:ea typeface="+mn-ea"/>
                <a:cs typeface="+mn-cs"/>
                <a:sym typeface="Overpass"/>
              </a:rPr>
              <a:t>haemorrhage</a:t>
            </a:r>
            <a:r>
              <a:rPr kumimoji="0" lang="en-US" sz="1400" b="0" i="0" u="none" strike="noStrike" kern="0" cap="none" spc="0" normalizeH="0" baseline="0" noProof="0" dirty="0">
                <a:ln>
                  <a:noFill/>
                </a:ln>
                <a:solidFill>
                  <a:srgbClr val="15275E"/>
                </a:solidFill>
                <a:effectLst/>
                <a:uLnTx/>
                <a:uFillTx/>
                <a:latin typeface="Overpass"/>
                <a:ea typeface="+mn-ea"/>
                <a:cs typeface="+mn-cs"/>
                <a:sym typeface="Overpass"/>
              </a:rPr>
              <a:t>.</a:t>
            </a: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endParaRPr kumimoji="0" lang="en-US" sz="1400" b="0" i="0" u="none" strike="noStrike" kern="0" cap="none" spc="0" normalizeH="0" baseline="0" noProof="0" dirty="0">
              <a:ln>
                <a:noFill/>
              </a:ln>
              <a:solidFill>
                <a:srgbClr val="15275E"/>
              </a:solidFill>
              <a:effectLst/>
              <a:uLnTx/>
              <a:uFillTx/>
              <a:latin typeface="Overpass"/>
              <a:ea typeface="+mn-ea"/>
              <a:cs typeface="+mn-cs"/>
              <a:sym typeface="Overpass"/>
            </a:endParaRP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kumimoji="0" lang="en-GB" sz="1600" b="1"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EE930AF6-34B5-AD07-B637-6D68767AB9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10" name="Google Shape;59;p3">
            <a:extLst>
              <a:ext uri="{FF2B5EF4-FFF2-40B4-BE49-F238E27FC236}">
                <a16:creationId xmlns:a16="http://schemas.microsoft.com/office/drawing/2014/main" id="{F2D37A9F-6A14-161C-CDEC-007C1B3ACA7F}"/>
              </a:ext>
            </a:extLst>
          </p:cNvPr>
          <p:cNvSpPr txBox="1">
            <a:spLocks noGrp="1"/>
          </p:cNvSpPr>
          <p:nvPr>
            <p:ph type="title"/>
          </p:nvPr>
        </p:nvSpPr>
        <p:spPr>
          <a:xfrm>
            <a:off x="98801" y="77324"/>
            <a:ext cx="7229100" cy="935224"/>
          </a:xfrm>
          <a:prstGeom prst="rect">
            <a:avLst/>
          </a:prstGeom>
          <a:noFill/>
          <a:ln>
            <a:noFill/>
          </a:ln>
        </p:spPr>
        <p:txBody>
          <a:bodyPr spcFirstLastPara="1" wrap="square" lIns="121900" tIns="60933" rIns="121900" bIns="60933" anchor="ctr" anchorCtr="0">
            <a:noAutofit/>
          </a:bodyPr>
          <a:lstStyle/>
          <a:p>
            <a:pPr>
              <a:buSzPts val="2800"/>
            </a:pPr>
            <a:r>
              <a:rPr lang="en-US" sz="1600" dirty="0"/>
              <a:t>INTRACRANIAL HAEMORRHAGE IN PATIENTS WITH NON-CARDIOEMBOLIC ISCHAEMIC STROKE OR HIGH-RISK TIA: INSIGHTS FROM THE OCEANIC-STROKE RANDOMISED TRIAL OF ASUNDEXIAN FOR SECONDARY STROKE PREVENTION</a:t>
            </a:r>
            <a:endParaRPr sz="1600" dirty="0"/>
          </a:p>
        </p:txBody>
      </p:sp>
    </p:spTree>
    <p:extLst>
      <p:ext uri="{BB962C8B-B14F-4D97-AF65-F5344CB8AC3E}">
        <p14:creationId xmlns:p14="http://schemas.microsoft.com/office/powerpoint/2010/main" val="230531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a:spLocks noGrp="1"/>
          </p:cNvSpPr>
          <p:nvPr>
            <p:ph type="title"/>
          </p:nvPr>
        </p:nvSpPr>
        <p:spPr>
          <a:xfrm>
            <a:off x="233083" y="138003"/>
            <a:ext cx="8713915" cy="935224"/>
          </a:xfrm>
          <a:prstGeom prst="rect">
            <a:avLst/>
          </a:prstGeom>
          <a:noFill/>
          <a:ln>
            <a:noFill/>
          </a:ln>
        </p:spPr>
        <p:txBody>
          <a:bodyPr spcFirstLastPara="1" wrap="square" lIns="121900" tIns="60933" rIns="121900" bIns="60933" anchor="ctr" anchorCtr="0">
            <a:normAutofit/>
          </a:bodyPr>
          <a:lstStyle/>
          <a:p>
            <a:pPr>
              <a:buSzPts val="2800"/>
            </a:pPr>
            <a:r>
              <a:rPr lang="en-GB" sz="2000"/>
              <a:t>Content </a:t>
            </a:r>
            <a:endParaRPr sz="2000"/>
          </a:p>
        </p:txBody>
      </p:sp>
      <p:graphicFrame>
        <p:nvGraphicFramePr>
          <p:cNvPr id="11" name="Table 10">
            <a:extLst>
              <a:ext uri="{FF2B5EF4-FFF2-40B4-BE49-F238E27FC236}">
                <a16:creationId xmlns:a16="http://schemas.microsoft.com/office/drawing/2014/main" id="{F12EB517-6E57-8315-0BF4-4B1430FE1BC7}"/>
              </a:ext>
            </a:extLst>
          </p:cNvPr>
          <p:cNvGraphicFramePr>
            <a:graphicFrameLocks noGrp="1"/>
          </p:cNvGraphicFramePr>
          <p:nvPr>
            <p:extLst>
              <p:ext uri="{D42A27DB-BD31-4B8C-83A1-F6EECF244321}">
                <p14:modId xmlns:p14="http://schemas.microsoft.com/office/powerpoint/2010/main" val="2791539252"/>
              </p:ext>
            </p:extLst>
          </p:nvPr>
        </p:nvGraphicFramePr>
        <p:xfrm>
          <a:off x="233083" y="1402081"/>
          <a:ext cx="11761692" cy="5162877"/>
        </p:xfrm>
        <a:graphic>
          <a:graphicData uri="http://schemas.openxmlformats.org/drawingml/2006/table">
            <a:tbl>
              <a:tblPr firstRow="1" bandRow="1">
                <a:tableStyleId>{5C22544A-7EE6-4342-B048-85BDC9FD1C3A}</a:tableStyleId>
              </a:tblPr>
              <a:tblGrid>
                <a:gridCol w="3232928">
                  <a:extLst>
                    <a:ext uri="{9D8B030D-6E8A-4147-A177-3AD203B41FA5}">
                      <a16:colId xmlns:a16="http://schemas.microsoft.com/office/drawing/2014/main" val="2331358958"/>
                    </a:ext>
                  </a:extLst>
                </a:gridCol>
                <a:gridCol w="8528764">
                  <a:extLst>
                    <a:ext uri="{9D8B030D-6E8A-4147-A177-3AD203B41FA5}">
                      <a16:colId xmlns:a16="http://schemas.microsoft.com/office/drawing/2014/main" val="3972905108"/>
                    </a:ext>
                  </a:extLst>
                </a:gridCol>
              </a:tblGrid>
              <a:tr h="639458">
                <a:tc>
                  <a:txBody>
                    <a:bodyPr/>
                    <a:lstStyle/>
                    <a:p>
                      <a:r>
                        <a:rPr kumimoji="0" lang="en-GB" sz="1600" b="1" i="0" u="none" strike="noStrike" kern="0" cap="none" spc="0" normalizeH="0" baseline="0">
                          <a:ln>
                            <a:noFill/>
                          </a:ln>
                          <a:solidFill>
                            <a:schemeClr val="bg1"/>
                          </a:solidFill>
                          <a:effectLst/>
                          <a:uLnTx/>
                          <a:uFillTx/>
                          <a:latin typeface="Overpass"/>
                          <a:ea typeface="+mn-ea"/>
                          <a:cs typeface="+mn-cs"/>
                          <a:sym typeface="Arial"/>
                        </a:rPr>
                        <a:t>Abstract number</a:t>
                      </a:r>
                    </a:p>
                  </a:txBody>
                  <a:tcPr>
                    <a:lnL w="12700" cap="flat" cmpd="sng" algn="ctr">
                      <a:solidFill>
                        <a:srgbClr val="24264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solidFill>
                      <a:srgbClr val="24264F"/>
                    </a:solidFill>
                  </a:tcPr>
                </a:tc>
                <a:tc>
                  <a:txBody>
                    <a:bodyPr/>
                    <a:lstStyle/>
                    <a:p>
                      <a:r>
                        <a:rPr kumimoji="0" lang="en-GB" sz="1600" b="1" i="0" u="none" strike="noStrike" kern="0" cap="none" spc="0" normalizeH="0" baseline="0">
                          <a:ln>
                            <a:noFill/>
                          </a:ln>
                          <a:solidFill>
                            <a:schemeClr val="bg1"/>
                          </a:solidFill>
                          <a:effectLst/>
                          <a:uLnTx/>
                          <a:uFillTx/>
                          <a:latin typeface="Overpass"/>
                          <a:ea typeface="+mn-ea"/>
                          <a:cs typeface="+mn-cs"/>
                          <a:sym typeface="Arial"/>
                        </a:rPr>
                        <a:t>Abstract title</a:t>
                      </a:r>
                    </a:p>
                  </a:txBody>
                  <a:tcPr>
                    <a:lnL w="12700" cap="flat" cmpd="sng" algn="ctr">
                      <a:solidFill>
                        <a:schemeClr val="bg1"/>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solidFill>
                      <a:srgbClr val="24264F"/>
                    </a:solidFill>
                  </a:tcPr>
                </a:tc>
                <a:extLst>
                  <a:ext uri="{0D108BD9-81ED-4DB2-BD59-A6C34878D82A}">
                    <a16:rowId xmlns:a16="http://schemas.microsoft.com/office/drawing/2014/main" val="3810973998"/>
                  </a:ext>
                </a:extLst>
              </a:tr>
              <a:tr h="686671">
                <a:tc>
                  <a:txBody>
                    <a:bodyPr/>
                    <a:lstStyle/>
                    <a:p>
                      <a:pPr marL="0" marR="0" lvl="0" indent="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None/>
                        <a:tabLst/>
                        <a:defRPr/>
                      </a:pPr>
                      <a:r>
                        <a:rPr kumimoji="0" lang="en-GB" sz="1400" b="0" i="0" u="none" strike="noStrike" kern="0" cap="none" spc="0" normalizeH="0" baseline="0" noProof="0">
                          <a:ln>
                            <a:noFill/>
                          </a:ln>
                          <a:solidFill>
                            <a:srgbClr val="15275E"/>
                          </a:solidFill>
                          <a:effectLst/>
                          <a:uLnTx/>
                          <a:uFillTx/>
                          <a:latin typeface="Overpass"/>
                          <a:ea typeface="+mn-ea"/>
                          <a:cs typeface="+mn-cs"/>
                          <a:sym typeface="Overpass"/>
                          <a:hlinkClick r:id="rId3" action="ppaction://hlinksldjump"/>
                        </a:rPr>
                        <a:t>ESOC2026A674</a:t>
                      </a:r>
                      <a:endParaRPr kumimoji="0" lang="en-GB" sz="1400" b="0" i="0" u="none" strike="noStrike" kern="0" cap="none" spc="0" normalizeH="0" baseline="0" noProof="0">
                        <a:ln>
                          <a:noFill/>
                        </a:ln>
                        <a:solidFill>
                          <a:srgbClr val="15275E"/>
                        </a:solidFill>
                        <a:effectLst/>
                        <a:uLnTx/>
                        <a:uFillTx/>
                        <a:latin typeface="Overpass"/>
                        <a:ea typeface="+mn-ea"/>
                        <a:cs typeface="+mn-cs"/>
                        <a:sym typeface="Overpass"/>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NET CLINICAL BENEFIT OF STARTING ANTICOAGULATION EARLY AFTER ISCHEMIC STROKE IN ATRIAL FIBRILLATION: A META-ANALYSIS OF RANDOMIZED TRIALS FROM THE CATALYST COLLABORATION</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2506926463"/>
                  </a:ext>
                </a:extLst>
              </a:tr>
              <a:tr h="63945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4" action="ppaction://hlinksldjump"/>
                        </a:rPr>
                        <a:t>ESOC2026A2408</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p>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ISCHEMIC STROKE DESPITE PRIMARY PREVENTIVE ORAL ANTICOAGULATION IN ATRIAL FIBRILLATION – A NATIONAL REGISTRY STUDY</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38567636"/>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5" action="ppaction://hlinksldjump"/>
                        </a:rPr>
                        <a:t>ESOC2026A1020</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LEFT ATRIAL APPENDAGE OCCLUSION FOR STROKE PREVENTION IN PATIENTS WITH ATRIAL FIBRILLATION AND MALIGNANCY: A SYSTEMATIC REVIEW AND META-ANALYSIS OF 177,896 PATIENTS</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717128027"/>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6" action="ppaction://hlinksldjump"/>
                        </a:rPr>
                        <a:t>ESOC2026A2198</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THE RELATIONSHIP BETWEEN ACHIEVED BLOOD PRESSURE AND BLOOD PRESSURE VARIABILITY WITH RECURRENT VASCULAR EVENTS IN THE CONVINCE TRIAL POPULATION</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4172850772"/>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7" action="ppaction://hlinksldjump"/>
                        </a:rPr>
                        <a:t>ESOC2026A2114</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STROKE PREVENTION IN WOMEN (SERENE): AN INDIVIDUAL PATIENT DATA LEVEL META-ANALYSIS OF FOUR RANDOMIZED CONTROLLED TRIALS ON SECONDARY STROKE PREVENTION IN WOMEN</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551425757"/>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8" action="ppaction://hlinksldjump"/>
                        </a:rPr>
                        <a:t>ESOC2026A1458</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BALANCING BENEFITS AND RISKS: LONG-TERM BLEEDING COMPLICATIONS IN YOUNG ADULTS AFTER ISCHEMIC STROKE OR TIA</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92378402"/>
                  </a:ext>
                </a:extLst>
              </a:tr>
              <a:tr h="639458">
                <a:tc>
                  <a:txBody>
                    <a:bodyPr/>
                    <a:lstStyle/>
                    <a:p>
                      <a:pPr marL="0" marR="0" lvl="0" indent="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None/>
                        <a:tabLst/>
                        <a:defRPr/>
                      </a:pPr>
                      <a:r>
                        <a:rPr kumimoji="0" lang="en-GB" sz="1400" b="0" i="0" u="none" strike="noStrike" kern="0" cap="none" spc="0" normalizeH="0" baseline="0" noProof="0">
                          <a:ln>
                            <a:noFill/>
                          </a:ln>
                          <a:solidFill>
                            <a:srgbClr val="15275E"/>
                          </a:solidFill>
                          <a:effectLst/>
                          <a:uLnTx/>
                          <a:uFillTx/>
                          <a:latin typeface="Overpass"/>
                          <a:ea typeface="+mn-ea"/>
                          <a:cs typeface="+mn-cs"/>
                          <a:sym typeface="Overpass"/>
                          <a:hlinkClick r:id="rId9" action="ppaction://hlinksldjump"/>
                        </a:rPr>
                        <a:t>ESOC2026A2195</a:t>
                      </a:r>
                      <a:endParaRPr kumimoji="0" lang="en-GB" sz="1400" b="0" i="0" u="none" strike="noStrike" kern="0" cap="none" spc="0" normalizeH="0" baseline="0" noProof="0">
                        <a:ln>
                          <a:noFill/>
                        </a:ln>
                        <a:solidFill>
                          <a:srgbClr val="15275E"/>
                        </a:solidFill>
                        <a:effectLst/>
                        <a:uLnTx/>
                        <a:uFillTx/>
                        <a:latin typeface="Overpass"/>
                        <a:ea typeface="+mn-ea"/>
                        <a:cs typeface="+mn-cs"/>
                        <a:sym typeface="Overpass"/>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TIMING OF ANTICOAGULATION THERAPY IN PATIENTS WITH ACUTE ISCHEMIC STROKE AND ATRIAL FIBRILLATION: A GRADE-BASED EXPERT OPINION RECOMMENDATION.</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193963987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6135217A-1BD9-36AF-3C8B-BA8916C35835}"/>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0C9AD94A-192B-B0D2-3FC6-4A374ADB6B31}"/>
              </a:ext>
            </a:extLst>
          </p:cNvPr>
          <p:cNvSpPr txBox="1">
            <a:spLocks noGrp="1"/>
          </p:cNvSpPr>
          <p:nvPr>
            <p:ph type="title"/>
          </p:nvPr>
        </p:nvSpPr>
        <p:spPr>
          <a:xfrm>
            <a:off x="233083" y="138003"/>
            <a:ext cx="8713915" cy="935224"/>
          </a:xfrm>
          <a:prstGeom prst="rect">
            <a:avLst/>
          </a:prstGeom>
          <a:noFill/>
          <a:ln>
            <a:noFill/>
          </a:ln>
        </p:spPr>
        <p:txBody>
          <a:bodyPr spcFirstLastPara="1" wrap="square" lIns="121900" tIns="60933" rIns="121900" bIns="60933" anchor="ctr" anchorCtr="0">
            <a:normAutofit/>
          </a:bodyPr>
          <a:lstStyle/>
          <a:p>
            <a:pPr>
              <a:buSzPts val="2800"/>
            </a:pPr>
            <a:r>
              <a:rPr lang="en-GB" sz="2000"/>
              <a:t>Content </a:t>
            </a:r>
            <a:endParaRPr sz="2000"/>
          </a:p>
        </p:txBody>
      </p:sp>
      <p:graphicFrame>
        <p:nvGraphicFramePr>
          <p:cNvPr id="11" name="Table 10">
            <a:extLst>
              <a:ext uri="{FF2B5EF4-FFF2-40B4-BE49-F238E27FC236}">
                <a16:creationId xmlns:a16="http://schemas.microsoft.com/office/drawing/2014/main" id="{AB4363DE-698E-8AB9-A99E-C3A92B5EFF4D}"/>
              </a:ext>
            </a:extLst>
          </p:cNvPr>
          <p:cNvGraphicFramePr>
            <a:graphicFrameLocks noGrp="1"/>
          </p:cNvGraphicFramePr>
          <p:nvPr>
            <p:extLst>
              <p:ext uri="{D42A27DB-BD31-4B8C-83A1-F6EECF244321}">
                <p14:modId xmlns:p14="http://schemas.microsoft.com/office/powerpoint/2010/main" val="3781970881"/>
              </p:ext>
            </p:extLst>
          </p:nvPr>
        </p:nvGraphicFramePr>
        <p:xfrm>
          <a:off x="233083" y="1402081"/>
          <a:ext cx="11761692" cy="5207726"/>
        </p:xfrm>
        <a:graphic>
          <a:graphicData uri="http://schemas.openxmlformats.org/drawingml/2006/table">
            <a:tbl>
              <a:tblPr firstRow="1" bandRow="1">
                <a:tableStyleId>{5C22544A-7EE6-4342-B048-85BDC9FD1C3A}</a:tableStyleId>
              </a:tblPr>
              <a:tblGrid>
                <a:gridCol w="3232928">
                  <a:extLst>
                    <a:ext uri="{9D8B030D-6E8A-4147-A177-3AD203B41FA5}">
                      <a16:colId xmlns:a16="http://schemas.microsoft.com/office/drawing/2014/main" val="2331358958"/>
                    </a:ext>
                  </a:extLst>
                </a:gridCol>
                <a:gridCol w="8528764">
                  <a:extLst>
                    <a:ext uri="{9D8B030D-6E8A-4147-A177-3AD203B41FA5}">
                      <a16:colId xmlns:a16="http://schemas.microsoft.com/office/drawing/2014/main" val="3972905108"/>
                    </a:ext>
                  </a:extLst>
                </a:gridCol>
              </a:tblGrid>
              <a:tr h="639458">
                <a:tc>
                  <a:txBody>
                    <a:bodyPr/>
                    <a:lstStyle/>
                    <a:p>
                      <a:r>
                        <a:rPr kumimoji="0" lang="en-GB" sz="1600" b="1" i="0" u="none" strike="noStrike" kern="0" cap="none" spc="0" normalizeH="0" baseline="0">
                          <a:ln>
                            <a:noFill/>
                          </a:ln>
                          <a:solidFill>
                            <a:schemeClr val="bg1"/>
                          </a:solidFill>
                          <a:effectLst/>
                          <a:uLnTx/>
                          <a:uFillTx/>
                          <a:latin typeface="Overpass"/>
                          <a:ea typeface="+mn-ea"/>
                          <a:cs typeface="+mn-cs"/>
                          <a:sym typeface="Arial"/>
                        </a:rPr>
                        <a:t>Abstract number</a:t>
                      </a:r>
                    </a:p>
                  </a:txBody>
                  <a:tcPr>
                    <a:lnL w="12700" cap="flat" cmpd="sng" algn="ctr">
                      <a:solidFill>
                        <a:srgbClr val="24264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solidFill>
                      <a:srgbClr val="24264F"/>
                    </a:solidFill>
                  </a:tcPr>
                </a:tc>
                <a:tc>
                  <a:txBody>
                    <a:bodyPr/>
                    <a:lstStyle/>
                    <a:p>
                      <a:r>
                        <a:rPr kumimoji="0" lang="en-GB" sz="1600" b="1" i="0" u="none" strike="noStrike" kern="0" cap="none" spc="0" normalizeH="0" baseline="0">
                          <a:ln>
                            <a:noFill/>
                          </a:ln>
                          <a:solidFill>
                            <a:schemeClr val="bg1"/>
                          </a:solidFill>
                          <a:effectLst/>
                          <a:uLnTx/>
                          <a:uFillTx/>
                          <a:latin typeface="Overpass"/>
                          <a:ea typeface="+mn-ea"/>
                          <a:cs typeface="+mn-cs"/>
                          <a:sym typeface="Arial"/>
                        </a:rPr>
                        <a:t>Abstract title</a:t>
                      </a:r>
                    </a:p>
                  </a:txBody>
                  <a:tcPr>
                    <a:lnL w="12700" cap="flat" cmpd="sng" algn="ctr">
                      <a:solidFill>
                        <a:schemeClr val="bg1"/>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solidFill>
                      <a:srgbClr val="24264F"/>
                    </a:solidFill>
                  </a:tcPr>
                </a:tc>
                <a:extLst>
                  <a:ext uri="{0D108BD9-81ED-4DB2-BD59-A6C34878D82A}">
                    <a16:rowId xmlns:a16="http://schemas.microsoft.com/office/drawing/2014/main" val="3810973998"/>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3" action="ppaction://hlinksldjump"/>
                        </a:rPr>
                        <a:t>ESOC2026A1255</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HEALTH AND SOCIAL CARE COSTS OF RECURRENT STROKE: LONG-TERM FOLLOW-UP OF A POPULATION-BASED COHORT</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38567636"/>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4" action="ppaction://hlinksldjump"/>
                        </a:rPr>
                        <a:t>ESOC2026A259</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COVERT SENTINEL INFARCTS ON NONCONTRAST CT: A HIGH-RISK CLINICAL SYNDROME PREDICTING STROKE ETIOLOGY AND OUTCOME</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717128027"/>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5" action="ppaction://hlinksldjump"/>
                        </a:rPr>
                        <a:t>ESOC2026A508</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EFFECT OF ORAL ANTICOAGULATION ON STROKE RISK AFTER MYOCARDIAL INFARCTION DIFFERS BY THE PRESENCE OF ATRIAL FIBRILLATION</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4172850772"/>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6" action="ppaction://hlinksldjump"/>
                        </a:rPr>
                        <a:t>ESOC2026A2471</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PROGNOSTIC UTILITY OF DIFFUSION-WEIGHTED MRI IN POSTERIOR VERSUS ANTERIOR CIRCULATION MINOR ISCHAEMIC STROKE: A POPULATION-BASED STUDY</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551425757"/>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7" action="ppaction://hlinksldjump"/>
                        </a:rPr>
                        <a:t>ESOC2026A313</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CILOSTAZOL FOR SECONDARY PREVENTION OF STROKE AND COGNITIVE DECLINE: AN UPDATED SYSTEMATIC REVIEW AND META-ANALYSIS</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92378402"/>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8" action="ppaction://hlinksldjump"/>
                        </a:rPr>
                        <a:t>ESOC2026LB157</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p>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INCIDENT ISCHAEMIC STROKE IN THE RANDOMISED, PLACEBO-CONTROLLED, EVENT-DRIVEN OCEANIC-STROKE TRIAL OF ASUNDEXIAN FOR SECONDARY STROKE PREVENTION: SEVERITY, TREATMENT AND OUTCOMES</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4045611044"/>
                  </a:ext>
                </a:extLst>
              </a:tr>
              <a:tr h="639458">
                <a:tc>
                  <a:txBody>
                    <a:bodyPr/>
                    <a:lstStyle/>
                    <a:p>
                      <a:r>
                        <a:rPr kumimoji="0" lang="en-GB" sz="1400" b="0" i="0" u="none" strike="noStrike" kern="0" cap="none" spc="0" normalizeH="0" baseline="0">
                          <a:ln>
                            <a:noFill/>
                          </a:ln>
                          <a:solidFill>
                            <a:srgbClr val="15275E"/>
                          </a:solidFill>
                          <a:effectLst/>
                          <a:uLnTx/>
                          <a:uFillTx/>
                          <a:latin typeface="Overpass"/>
                          <a:ea typeface="+mn-ea"/>
                          <a:cs typeface="+mn-cs"/>
                          <a:sym typeface="Arial"/>
                          <a:hlinkClick r:id="rId9" action="ppaction://hlinksldjump"/>
                        </a:rPr>
                        <a:t>ESOC2026LB160</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p>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a:ln>
                            <a:noFill/>
                          </a:ln>
                          <a:solidFill>
                            <a:srgbClr val="15275E"/>
                          </a:solidFill>
                          <a:effectLst/>
                          <a:uLnTx/>
                          <a:uFillTx/>
                          <a:latin typeface="Overpass"/>
                          <a:ea typeface="+mn-ea"/>
                          <a:cs typeface="+mn-cs"/>
                          <a:sym typeface="Arial"/>
                        </a:rPr>
                        <a:t>INTRACRANIAL HAEMORRHAGE IN PATIENTS WITH NON-CARDIOEMBOLIC ISCHAEMIC STROKE OR HIGH-RISK TIA: INSIGHTS FROM THE OCEANIC-STROKE RANDOMISED TRIAL OF ASUNDEXIAN FOR SECONDARY STROKE PREVENTION</a:t>
                      </a:r>
                      <a:endParaRPr kumimoji="0" lang="en-GB" sz="1400" b="0" i="0" u="none" strike="noStrike" kern="0" cap="none" spc="0" normalizeH="0" baseline="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083905745"/>
                  </a:ext>
                </a:extLst>
              </a:tr>
            </a:tbl>
          </a:graphicData>
        </a:graphic>
      </p:graphicFrame>
    </p:spTree>
    <p:extLst>
      <p:ext uri="{BB962C8B-B14F-4D97-AF65-F5344CB8AC3E}">
        <p14:creationId xmlns:p14="http://schemas.microsoft.com/office/powerpoint/2010/main" val="409173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B7807E9F-5A5B-8892-1B01-5256E84071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7216B4-C303-D643-BBC3-466927A6C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465" y="1271452"/>
            <a:ext cx="5538454" cy="5538454"/>
          </a:xfrm>
          <a:prstGeom prst="rect">
            <a:avLst/>
          </a:prstGeom>
        </p:spPr>
      </p:pic>
      <p:sp>
        <p:nvSpPr>
          <p:cNvPr id="59" name="Google Shape;59;p3">
            <a:extLst>
              <a:ext uri="{FF2B5EF4-FFF2-40B4-BE49-F238E27FC236}">
                <a16:creationId xmlns:a16="http://schemas.microsoft.com/office/drawing/2014/main" id="{E1908E2B-BFF2-4EBA-75E4-A8F9C1AE86D9}"/>
              </a:ext>
            </a:extLst>
          </p:cNvPr>
          <p:cNvSpPr txBox="1">
            <a:spLocks noGrp="1"/>
          </p:cNvSpPr>
          <p:nvPr>
            <p:ph type="title"/>
          </p:nvPr>
        </p:nvSpPr>
        <p:spPr>
          <a:xfrm>
            <a:off x="233084" y="138003"/>
            <a:ext cx="7053541" cy="935224"/>
          </a:xfrm>
          <a:prstGeom prst="rect">
            <a:avLst/>
          </a:prstGeom>
          <a:noFill/>
          <a:ln>
            <a:noFill/>
          </a:ln>
        </p:spPr>
        <p:txBody>
          <a:bodyPr spcFirstLastPara="1" wrap="square" lIns="121900" tIns="60933" rIns="121900" bIns="60933" anchor="ctr" anchorCtr="0">
            <a:noAutofit/>
          </a:bodyPr>
          <a:lstStyle/>
          <a:p>
            <a:pPr>
              <a:buSzPts val="2800"/>
            </a:pPr>
            <a:r>
              <a:rPr lang="en-US" sz="1800"/>
              <a:t>NET CLINICAL BENEFIT OF STARTING ANTICOAGULATION EARLY AFTER ISCHEMIC STROKE IN ATRIAL FIBRILLATION: A META-ANALYSIS OF RANDOMIZED TRIALS FROM THE CATALYST COLLABORATION</a:t>
            </a:r>
            <a:endParaRPr sz="1800"/>
          </a:p>
        </p:txBody>
      </p:sp>
      <p:sp>
        <p:nvSpPr>
          <p:cNvPr id="60" name="Google Shape;60;p3">
            <a:extLst>
              <a:ext uri="{FF2B5EF4-FFF2-40B4-BE49-F238E27FC236}">
                <a16:creationId xmlns:a16="http://schemas.microsoft.com/office/drawing/2014/main" id="{DBFC3DFD-9F1A-B945-D58A-64319DE0405C}"/>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Early </a:t>
            </a:r>
            <a:r>
              <a:rPr lang="en-US" sz="1400">
                <a:solidFill>
                  <a:schemeClr val="bg2">
                    <a:lumMod val="75000"/>
                  </a:schemeClr>
                </a:solidFill>
              </a:rPr>
              <a:t>initiation of </a:t>
            </a:r>
            <a:r>
              <a:rPr lang="en-GB" sz="1400">
                <a:solidFill>
                  <a:schemeClr val="bg2">
                    <a:lumMod val="75000"/>
                  </a:schemeClr>
                </a:solidFill>
              </a:rPr>
              <a:t>direct oral anticoagulants (</a:t>
            </a:r>
            <a:r>
              <a:rPr lang="en-US" sz="1400">
                <a:solidFill>
                  <a:schemeClr val="bg2">
                    <a:lumMod val="75000"/>
                  </a:schemeClr>
                </a:solidFill>
              </a:rPr>
              <a:t>DOACs) after </a:t>
            </a:r>
            <a:r>
              <a:rPr lang="en-US" sz="1400"/>
              <a:t>atrial fibrillation (AF)-associated ischaemic stroke reduces recurrent cerebrovascular events.</a:t>
            </a:r>
          </a:p>
          <a:p>
            <a:pPr marL="360000" indent="-360000">
              <a:spcBef>
                <a:spcPts val="0"/>
              </a:spcBef>
              <a:spcAft>
                <a:spcPts val="1200"/>
              </a:spcAft>
              <a:buSzPct val="100000"/>
              <a:buFont typeface="Arial" panose="020B0604020202020204" pitchFamily="34" charset="0"/>
              <a:buChar char="•"/>
            </a:pPr>
            <a:r>
              <a:rPr lang="en-US" sz="1400"/>
              <a:t>However, the net clinical benefit (NCB) remains uncertain when balancing prevention of ischaemic stroke against risk of intracerebral haemorrhage.</a:t>
            </a:r>
          </a:p>
          <a:p>
            <a:pPr marL="360000" indent="-360000">
              <a:spcBef>
                <a:spcPts val="0"/>
              </a:spcBef>
              <a:spcAft>
                <a:spcPts val="1200"/>
              </a:spcAft>
              <a:buSzPct val="100000"/>
              <a:buFont typeface="Arial" panose="020B0604020202020204" pitchFamily="34" charset="0"/>
              <a:buChar char="•"/>
            </a:pPr>
            <a:endParaRPr lang="en-GB" sz="1400"/>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assess the cerebrovascular net clinical benefit (</a:t>
            </a:r>
            <a:r>
              <a:rPr lang="en-US" sz="1400" err="1"/>
              <a:t>cNCB</a:t>
            </a:r>
            <a:r>
              <a:rPr lang="en-US" sz="1400"/>
              <a:t>) of early versus later DOAC initiation following AF-associated ischaemic stroke.</a:t>
            </a: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1B7C3DF4-954B-3057-D26B-009F561EAFE3}"/>
              </a:ext>
            </a:extLst>
          </p:cNvPr>
          <p:cNvSpPr txBox="1">
            <a:spLocks/>
          </p:cNvSpPr>
          <p:nvPr/>
        </p:nvSpPr>
        <p:spPr>
          <a:xfrm>
            <a:off x="6313716" y="1271451"/>
            <a:ext cx="5645203" cy="38253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4" action="ppaction://hlinksldjump"/>
            <a:extLst>
              <a:ext uri="{FF2B5EF4-FFF2-40B4-BE49-F238E27FC236}">
                <a16:creationId xmlns:a16="http://schemas.microsoft.com/office/drawing/2014/main" id="{9431E154-7407-E223-CECB-CB6CE244F8B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67897" y="237959"/>
            <a:ext cx="613955" cy="613955"/>
          </a:xfrm>
          <a:prstGeom prst="rect">
            <a:avLst/>
          </a:prstGeom>
        </p:spPr>
      </p:pic>
    </p:spTree>
    <p:extLst>
      <p:ext uri="{BB962C8B-B14F-4D97-AF65-F5344CB8AC3E}">
        <p14:creationId xmlns:p14="http://schemas.microsoft.com/office/powerpoint/2010/main" val="2269566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0A04767F-FF9A-A3C0-2F8D-2F1169F72174}"/>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50072E54-3784-DF97-D4C6-D139C42C1269}"/>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a:buSzPct val="143000"/>
            </a:pPr>
            <a:r>
              <a:rPr lang="en-US" sz="1400"/>
              <a:t>Early DOAC initiation was associated with a lower rate of recurrent ischaemic stroke compared with later initiation</a:t>
            </a:r>
            <a:br>
              <a:rPr lang="en-US" sz="1400"/>
            </a:br>
            <a:r>
              <a:rPr lang="en-US" sz="1400"/>
              <a:t>(1.7% [45 patients] vs 2.5% [70 patients]).</a:t>
            </a:r>
          </a:p>
          <a:p>
            <a:pPr>
              <a:buSzPct val="143000"/>
            </a:pPr>
            <a:endParaRPr lang="en-US" sz="1400"/>
          </a:p>
          <a:p>
            <a:pPr>
              <a:buSzPct val="143000"/>
            </a:pPr>
            <a:r>
              <a:rPr lang="en-US" sz="1400"/>
              <a:t>Rates of ICH were similar between groups (0.4%; 10 patients in each group).</a:t>
            </a:r>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pPr marL="135464" indent="0">
              <a:buNone/>
            </a:pPr>
            <a:endParaRPr lang="en-US"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6F3FA61E-C81A-C7A3-AAB4-CA62BEB266B2}"/>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US" sz="1400"/>
              <a:t>Overall, early DOAC initiation was associated with a modest net clinical benefit (+0.92 to +0.94 events prevented per 100 patients).</a:t>
            </a:r>
          </a:p>
          <a:p>
            <a:endParaRPr lang="en-GB" sz="1400"/>
          </a:p>
          <a:p>
            <a:r>
              <a:rPr lang="en-US" sz="1400"/>
              <a:t>Findings were consistent across subgroup and global analyses, although confidence intervals included zero::</a:t>
            </a:r>
          </a:p>
          <a:p>
            <a:pPr lvl="1">
              <a:buFont typeface="Arial" panose="020B0604020202020204" pitchFamily="34" charset="0"/>
              <a:buChar char="•"/>
            </a:pPr>
            <a:r>
              <a:rPr lang="en-US" sz="1400"/>
              <a:t>Primary analysis: 0.00 to +2.08 </a:t>
            </a:r>
          </a:p>
          <a:p>
            <a:pPr lvl="1">
              <a:buFont typeface="Arial" panose="020B0604020202020204" pitchFamily="34" charset="0"/>
              <a:buChar char="•"/>
            </a:pPr>
            <a:r>
              <a:rPr lang="en-US" sz="1400"/>
              <a:t>Sensitivity analysis: −0.49 to +2.16 </a:t>
            </a:r>
          </a:p>
          <a:p>
            <a:endParaRPr lang="en-US" sz="1400"/>
          </a:p>
          <a:p>
            <a:r>
              <a:rPr lang="en-US" sz="1400"/>
              <a:t>The number needed to treat was approximately 107.</a:t>
            </a: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lang="en-GB" sz="1600" b="1" kern="0"/>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r>
              <a:rPr lang="en-US" sz="1400"/>
              <a:t>Early DOAC initiation was associated with lower recurrent </a:t>
            </a:r>
            <a:r>
              <a:rPr lang="en-US" sz="1400" err="1"/>
              <a:t>ischaemic</a:t>
            </a:r>
            <a:r>
              <a:rPr lang="en-US" sz="1400"/>
              <a:t> stroke and similar ICH rates.</a:t>
            </a:r>
          </a:p>
          <a:p>
            <a:endParaRPr lang="en-US" sz="1400"/>
          </a:p>
          <a:p>
            <a:r>
              <a:rPr lang="en-US" sz="1400"/>
              <a:t>Findings support early treatment as a potential strategy, although uncertainty remains.</a:t>
            </a:r>
          </a:p>
        </p:txBody>
      </p:sp>
      <p:pic>
        <p:nvPicPr>
          <p:cNvPr id="8" name="Graphic 7" descr="Home outline">
            <a:hlinkClick r:id="rId3" action="ppaction://hlinksldjump"/>
            <a:extLst>
              <a:ext uri="{FF2B5EF4-FFF2-40B4-BE49-F238E27FC236}">
                <a16:creationId xmlns:a16="http://schemas.microsoft.com/office/drawing/2014/main" id="{0201042B-9A24-0362-99E2-5DCC705CB5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44ECD6C6-B7D6-BCD0-6A93-0459AEE631CA}"/>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a:ln>
                  <a:noFill/>
                </a:ln>
                <a:solidFill>
                  <a:srgbClr val="FFFFFF"/>
                </a:solidFill>
                <a:effectLst/>
                <a:uLnTx/>
                <a:uFillTx/>
                <a:latin typeface="Overpass"/>
                <a:sym typeface="Overpass"/>
              </a:rPr>
              <a:t>NET CLINICAL BENEFIT OF STARTING ANTICOAGULATION EARLY AFTER ISCHEMIC STROKE IN ATRIAL FIBRILLATION: A META-ANALYSIS OF RANDOMIZED TRIALS FROM THE CATALYST COLLABORATION</a:t>
            </a:r>
            <a:endParaRPr sz="2000"/>
          </a:p>
        </p:txBody>
      </p:sp>
      <p:pic>
        <p:nvPicPr>
          <p:cNvPr id="2" name="Picture 1" descr="A graph showing a number of people&#10;&#10;Description automatically generated with medium confidence">
            <a:extLst>
              <a:ext uri="{FF2B5EF4-FFF2-40B4-BE49-F238E27FC236}">
                <a16:creationId xmlns:a16="http://schemas.microsoft.com/office/drawing/2014/main" id="{D0006FA5-5571-5FCA-1181-7AD571991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463" y="3327990"/>
            <a:ext cx="4593777" cy="3265849"/>
          </a:xfrm>
          <a:prstGeom prst="rect">
            <a:avLst/>
          </a:prstGeom>
        </p:spPr>
      </p:pic>
    </p:spTree>
    <p:extLst>
      <p:ext uri="{BB962C8B-B14F-4D97-AF65-F5344CB8AC3E}">
        <p14:creationId xmlns:p14="http://schemas.microsoft.com/office/powerpoint/2010/main" val="361741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3BF1745-33BE-DD61-EB06-0B2C2C1A92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7FB3EC-1E42-CB4A-8A23-5914D9BA36E0}"/>
              </a:ext>
            </a:extLst>
          </p:cNvPr>
          <p:cNvPicPr>
            <a:picLocks noChangeAspect="1"/>
          </p:cNvPicPr>
          <p:nvPr/>
        </p:nvPicPr>
        <p:blipFill rotWithShape="1">
          <a:blip r:embed="rId3">
            <a:extLst>
              <a:ext uri="{28A0092B-C50C-407E-A947-70E740481C1C}">
                <a14:useLocalDpi xmlns:a14="http://schemas.microsoft.com/office/drawing/2010/main" val="0"/>
              </a:ext>
            </a:extLst>
          </a:blip>
          <a:srcRect l="15358" t="14052" r="9610" b="14384"/>
          <a:stretch/>
        </p:blipFill>
        <p:spPr>
          <a:xfrm>
            <a:off x="6604083" y="1586753"/>
            <a:ext cx="5354834" cy="5107258"/>
          </a:xfrm>
          <a:prstGeom prst="rect">
            <a:avLst/>
          </a:prstGeom>
        </p:spPr>
      </p:pic>
      <p:sp>
        <p:nvSpPr>
          <p:cNvPr id="59" name="Google Shape;59;p3">
            <a:extLst>
              <a:ext uri="{FF2B5EF4-FFF2-40B4-BE49-F238E27FC236}">
                <a16:creationId xmlns:a16="http://schemas.microsoft.com/office/drawing/2014/main" id="{9E207284-70D5-AD66-64DB-C2F0C7934A91}"/>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ISCHEMIC STROKE DESPITE PRIMARY PREVENTIVE ORAL ANTICOAGULATION IN ATRIAL FIBRILLATION – A NATIONAL REGISTRY STUDY</a:t>
            </a:r>
            <a:endParaRPr sz="1800"/>
          </a:p>
        </p:txBody>
      </p:sp>
      <p:sp>
        <p:nvSpPr>
          <p:cNvPr id="60" name="Google Shape;60;p3">
            <a:extLst>
              <a:ext uri="{FF2B5EF4-FFF2-40B4-BE49-F238E27FC236}">
                <a16:creationId xmlns:a16="http://schemas.microsoft.com/office/drawing/2014/main" id="{BD473331-B720-9272-1107-3374D115F71A}"/>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Background</a:t>
            </a:r>
          </a:p>
          <a:p>
            <a:pPr marL="360000" indent="-360000">
              <a:spcBef>
                <a:spcPts val="0"/>
              </a:spcBef>
              <a:spcAft>
                <a:spcPts val="1200"/>
              </a:spcAft>
              <a:buSzPct val="100000"/>
              <a:buFont typeface="Arial" panose="020B0604020202020204" pitchFamily="34" charset="0"/>
              <a:buChar char="•"/>
            </a:pPr>
            <a:r>
              <a:rPr lang="en-US" sz="1400"/>
              <a:t>Some patients with atrial fibrillation (AF) experience ischaemic stroke despite primary preventive DOAC therapy.</a:t>
            </a:r>
          </a:p>
          <a:p>
            <a:pPr marL="360000" indent="-360000">
              <a:spcBef>
                <a:spcPts val="0"/>
              </a:spcBef>
              <a:spcAft>
                <a:spcPts val="1200"/>
              </a:spcAft>
              <a:buSzPct val="100000"/>
              <a:buFont typeface="Arial" panose="020B0604020202020204" pitchFamily="34" charset="0"/>
              <a:buChar char="•"/>
            </a:pPr>
            <a:r>
              <a:rPr lang="en-US" sz="1400"/>
              <a:t>The optimal anticoagulation strategy after such events remains unclear.</a:t>
            </a:r>
          </a:p>
          <a:p>
            <a:pPr marL="360000" indent="-360000">
              <a:spcBef>
                <a:spcPts val="0"/>
              </a:spcBef>
              <a:spcAft>
                <a:spcPts val="1200"/>
              </a:spcAft>
              <a:buSzPct val="100000"/>
              <a:buFont typeface="Arial" panose="020B0604020202020204" pitchFamily="34" charset="0"/>
              <a:buChar char="•"/>
            </a:pPr>
            <a:endParaRPr lang="en-US" sz="1400"/>
          </a:p>
          <a:p>
            <a:pPr marL="135464" indent="0">
              <a:spcBef>
                <a:spcPts val="0"/>
              </a:spcBef>
              <a:spcAft>
                <a:spcPts val="1200"/>
              </a:spcAft>
              <a:buNone/>
            </a:pPr>
            <a:r>
              <a:rPr lang="en-GB" sz="1600" b="1"/>
              <a:t>Aim </a:t>
            </a:r>
          </a:p>
          <a:p>
            <a:pPr marL="360000" indent="-360000">
              <a:spcBef>
                <a:spcPts val="0"/>
              </a:spcBef>
              <a:spcAft>
                <a:spcPts val="1200"/>
              </a:spcAft>
              <a:buSzPct val="100000"/>
              <a:buFont typeface="Arial" panose="020B0604020202020204" pitchFamily="34" charset="0"/>
              <a:buChar char="•"/>
            </a:pPr>
            <a:r>
              <a:rPr lang="en-US" sz="1400"/>
              <a:t>To assess which post-stroke anticoagulation strategy is associated with recurrence-free survival.</a:t>
            </a:r>
            <a:endParaRPr lang="en-GB" sz="1400"/>
          </a:p>
          <a:p>
            <a:pPr marL="360000" indent="-360000">
              <a:spcBef>
                <a:spcPts val="0"/>
              </a:spcBef>
              <a:spcAft>
                <a:spcPts val="600"/>
              </a:spcAft>
              <a:buSzPct val="100000"/>
              <a:buFont typeface="Arial" panose="020B0604020202020204" pitchFamily="34" charset="0"/>
              <a:buChar char="•"/>
            </a:pPr>
            <a:endParaRPr lang="en-GB"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A704636D-35A9-B87A-8D12-C029F2C1A4E8}"/>
              </a:ext>
            </a:extLst>
          </p:cNvPr>
          <p:cNvSpPr txBox="1">
            <a:spLocks/>
          </p:cNvSpPr>
          <p:nvPr/>
        </p:nvSpPr>
        <p:spPr>
          <a:xfrm>
            <a:off x="6313716" y="1271451"/>
            <a:ext cx="5645203" cy="31530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Methods</a:t>
            </a:r>
          </a:p>
        </p:txBody>
      </p:sp>
      <p:pic>
        <p:nvPicPr>
          <p:cNvPr id="8" name="Graphic 7" descr="Home outline">
            <a:hlinkClick r:id="rId4" action="ppaction://hlinksldjump"/>
            <a:extLst>
              <a:ext uri="{FF2B5EF4-FFF2-40B4-BE49-F238E27FC236}">
                <a16:creationId xmlns:a16="http://schemas.microsoft.com/office/drawing/2014/main" id="{DBC47C91-2D74-E4E5-A651-9202F3FB61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67897" y="237959"/>
            <a:ext cx="613955" cy="613955"/>
          </a:xfrm>
          <a:prstGeom prst="rect">
            <a:avLst/>
          </a:prstGeom>
        </p:spPr>
      </p:pic>
    </p:spTree>
    <p:extLst>
      <p:ext uri="{BB962C8B-B14F-4D97-AF65-F5344CB8AC3E}">
        <p14:creationId xmlns:p14="http://schemas.microsoft.com/office/powerpoint/2010/main" val="131105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41226846-2515-1966-51F7-9845B8E85CF4}"/>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8B549180-6D7F-1C66-8B8D-A5C7594F1C4F}"/>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a:t>Results</a:t>
            </a:r>
          </a:p>
          <a:p>
            <a:pPr marL="135464" indent="0">
              <a:buNone/>
            </a:pPr>
            <a:endParaRPr lang="en-US" sz="1400"/>
          </a:p>
          <a:p>
            <a:pPr marL="135464" indent="0">
              <a:buNone/>
            </a:pPr>
            <a:endParaRPr lang="en-US" sz="1400"/>
          </a:p>
          <a:p>
            <a:pPr marL="135464" indent="0">
              <a:buNone/>
            </a:pPr>
            <a:endParaRPr lang="en-US" sz="1400"/>
          </a:p>
          <a:p>
            <a:pPr marL="0" indent="0">
              <a:spcBef>
                <a:spcPts val="0"/>
              </a:spcBef>
              <a:spcAft>
                <a:spcPts val="600"/>
              </a:spcAft>
              <a:buSzPct val="100000"/>
              <a:buNone/>
            </a:pPr>
            <a:endParaRPr/>
          </a:p>
        </p:txBody>
      </p:sp>
      <p:sp>
        <p:nvSpPr>
          <p:cNvPr id="4" name="Google Shape;60;p3">
            <a:extLst>
              <a:ext uri="{FF2B5EF4-FFF2-40B4-BE49-F238E27FC236}">
                <a16:creationId xmlns:a16="http://schemas.microsoft.com/office/drawing/2014/main" id="{163CA241-6D1D-1DF1-C0A7-EFDE25DD1BE9}"/>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60000" indent="-360000">
              <a:spcBef>
                <a:spcPts val="0"/>
              </a:spcBef>
              <a:spcAft>
                <a:spcPts val="1200"/>
              </a:spcAft>
              <a:buSzPct val="100000"/>
              <a:buFont typeface="Arial" panose="020B0604020202020204" pitchFamily="34" charset="0"/>
              <a:buChar char="•"/>
            </a:pPr>
            <a:r>
              <a:rPr lang="en-US" sz="1400"/>
              <a:t>N = 4,466 patients with complete data.</a:t>
            </a:r>
          </a:p>
          <a:p>
            <a:pPr marL="360000" indent="-360000">
              <a:spcBef>
                <a:spcPts val="0"/>
              </a:spcBef>
              <a:spcAft>
                <a:spcPts val="1200"/>
              </a:spcAft>
              <a:buSzPct val="100000"/>
              <a:buFont typeface="Arial" panose="020B0604020202020204" pitchFamily="34" charset="0"/>
              <a:buChar char="•"/>
            </a:pPr>
            <a:r>
              <a:rPr lang="en-US" sz="1400"/>
              <a:t>Switching from a DOAC to a VKA was associated with worse clinical outcomes, including:</a:t>
            </a:r>
          </a:p>
          <a:p>
            <a:pPr marL="969585" lvl="1" indent="-360000">
              <a:spcBef>
                <a:spcPts val="0"/>
              </a:spcBef>
              <a:spcAft>
                <a:spcPts val="1200"/>
              </a:spcAft>
              <a:buSzPct val="100000"/>
              <a:buFont typeface="Wingdings" panose="05000000000000000000" pitchFamily="2" charset="2"/>
              <a:buChar char="§"/>
            </a:pPr>
            <a:r>
              <a:rPr lang="en-US" sz="1400"/>
              <a:t>Higher risk of the primary outcome (adjusted OR 1.98; 95% CI 1.02–3.60; p=0.032) </a:t>
            </a:r>
          </a:p>
          <a:p>
            <a:pPr marL="969585" lvl="1" indent="-360000">
              <a:spcBef>
                <a:spcPts val="0"/>
              </a:spcBef>
              <a:spcAft>
                <a:spcPts val="1200"/>
              </a:spcAft>
              <a:buSzPct val="100000"/>
              <a:buFont typeface="Wingdings" panose="05000000000000000000" pitchFamily="2" charset="2"/>
              <a:buChar char="§"/>
            </a:pPr>
            <a:r>
              <a:rPr lang="en-US" sz="1400"/>
              <a:t>Higher mortality (adjusted OR 2.29; 95% CI 1.12–4.33; p=0.016) </a:t>
            </a:r>
          </a:p>
          <a:p>
            <a:pPr marL="360000" indent="-360000">
              <a:spcBef>
                <a:spcPts val="0"/>
              </a:spcBef>
              <a:spcAft>
                <a:spcPts val="1200"/>
              </a:spcAft>
              <a:buSzPct val="100000"/>
              <a:buFont typeface="Arial" panose="020B0604020202020204" pitchFamily="34" charset="0"/>
              <a:buChar char="•"/>
              <a:defRPr/>
            </a:pPr>
            <a:r>
              <a:rPr lang="en-US" sz="1400"/>
              <a:t>No significant differences were observed for other DOAC switching strategies.</a:t>
            </a: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kumimoji="0" lang="en-GB" sz="1600" b="1" i="0" u="none" strike="noStrike" kern="0" cap="none" spc="0" normalizeH="0" baseline="0" noProof="0">
              <a:ln>
                <a:noFill/>
              </a:ln>
              <a:solidFill>
                <a:srgbClr val="15275E"/>
              </a:solidFill>
              <a:effectLst/>
              <a:uLnTx/>
              <a:uFillTx/>
              <a:latin typeface="Overpass"/>
              <a:sym typeface="Overpass"/>
            </a:endParaRP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a:t>These findings suggest that continuing DOAC may be preferable to switching to VKA after </a:t>
            </a:r>
            <a:r>
              <a:rPr lang="en-US" sz="1400" err="1"/>
              <a:t>ischaemic</a:t>
            </a:r>
            <a:r>
              <a:rPr lang="en-US" sz="1400"/>
              <a:t> stroke.</a:t>
            </a:r>
          </a:p>
        </p:txBody>
      </p:sp>
      <p:pic>
        <p:nvPicPr>
          <p:cNvPr id="8" name="Graphic 7" descr="Home outline">
            <a:hlinkClick r:id="rId3" action="ppaction://hlinksldjump"/>
            <a:extLst>
              <a:ext uri="{FF2B5EF4-FFF2-40B4-BE49-F238E27FC236}">
                <a16:creationId xmlns:a16="http://schemas.microsoft.com/office/drawing/2014/main" id="{69659000-DA5C-FB0F-E4F8-E7FE5DF2AA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574E9225-3ECD-0521-6522-ACD33E7FF94B}"/>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a:t>ISCHEMIC STROKE DESPITE PRIMARY PREVENTIVE ORAL ANTICOAGULATION IN ATRIAL FIBRILLATION – A NATIONAL REGISTRY STUDY</a:t>
            </a:r>
            <a:endParaRPr sz="1800"/>
          </a:p>
        </p:txBody>
      </p:sp>
      <p:pic>
        <p:nvPicPr>
          <p:cNvPr id="2" name="Picture 1" descr="A graph of different stages of a switch&#10;&#10;Description automatically generated with medium confidence">
            <a:extLst>
              <a:ext uri="{FF2B5EF4-FFF2-40B4-BE49-F238E27FC236}">
                <a16:creationId xmlns:a16="http://schemas.microsoft.com/office/drawing/2014/main" id="{44888F63-6FD9-1ED5-2CAF-EB0CDFCAF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64" y="1745078"/>
            <a:ext cx="5476839" cy="4761796"/>
          </a:xfrm>
          <a:prstGeom prst="rect">
            <a:avLst/>
          </a:prstGeom>
        </p:spPr>
      </p:pic>
    </p:spTree>
    <p:extLst>
      <p:ext uri="{BB962C8B-B14F-4D97-AF65-F5344CB8AC3E}">
        <p14:creationId xmlns:p14="http://schemas.microsoft.com/office/powerpoint/2010/main" val="1793798218"/>
      </p:ext>
    </p:extLst>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1685068-8716-4b8d-b259-f35045c472c6">
      <Terms xmlns="http://schemas.microsoft.com/office/infopath/2007/PartnerControls"/>
    </lcf76f155ced4ddcb4097134ff3c332f>
    <TaxCatchAll xmlns="26c6b740-d28b-4260-bab2-a6262954ea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952E45B45F454D82CD2974D95F25B7" ma:contentTypeVersion="16" ma:contentTypeDescription="Create a new document." ma:contentTypeScope="" ma:versionID="edfea2bb724b1118be8a204ee9f6a962">
  <xsd:schema xmlns:xsd="http://www.w3.org/2001/XMLSchema" xmlns:xs="http://www.w3.org/2001/XMLSchema" xmlns:p="http://schemas.microsoft.com/office/2006/metadata/properties" xmlns:ns2="a1685068-8716-4b8d-b259-f35045c472c6" xmlns:ns3="26c6b740-d28b-4260-bab2-a6262954ea86" targetNamespace="http://schemas.microsoft.com/office/2006/metadata/properties" ma:root="true" ma:fieldsID="e9a8fc18be5a4811c58aa945e8149b81" ns2:_="" ns3:_="">
    <xsd:import namespace="a1685068-8716-4b8d-b259-f35045c472c6"/>
    <xsd:import namespace="26c6b740-d28b-4260-bab2-a6262954ea8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685068-8716-4b8d-b259-f35045c472c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24c6f2e-38f0-48e8-9707-3cf87068414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c6b740-d28b-4260-bab2-a6262954ea8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dfd31cb-85c6-407c-86bc-a7cd42311d12}" ma:internalName="TaxCatchAll" ma:showField="CatchAllData" ma:web="26c6b740-d28b-4260-bab2-a6262954ea8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64C6B9-0AC2-42EC-8C34-F1D5A02E85D8}">
  <ds:schemaRefs>
    <ds:schemaRef ds:uri="http://schemas.microsoft.com/office/2006/metadata/properties"/>
    <ds:schemaRef ds:uri="http://schemas.microsoft.com/office/infopath/2007/PartnerControls"/>
    <ds:schemaRef ds:uri="a1685068-8716-4b8d-b259-f35045c472c6"/>
    <ds:schemaRef ds:uri="http://purl.org/dc/terms/"/>
    <ds:schemaRef ds:uri="http://schemas.microsoft.com/office/2006/documentManagement/types"/>
    <ds:schemaRef ds:uri="http://schemas.openxmlformats.org/package/2006/metadata/core-properties"/>
    <ds:schemaRef ds:uri="http://purl.org/dc/elements/1.1/"/>
    <ds:schemaRef ds:uri="26c6b740-d28b-4260-bab2-a6262954ea86"/>
    <ds:schemaRef ds:uri="http://www.w3.org/XML/1998/namespace"/>
    <ds:schemaRef ds:uri="http://purl.org/dc/dcmitype/"/>
  </ds:schemaRefs>
</ds:datastoreItem>
</file>

<file path=customXml/itemProps2.xml><?xml version="1.0" encoding="utf-8"?>
<ds:datastoreItem xmlns:ds="http://schemas.openxmlformats.org/officeDocument/2006/customXml" ds:itemID="{40BD096A-F24D-47DF-A2A4-0E8779D4E7CD}">
  <ds:schemaRefs>
    <ds:schemaRef ds:uri="http://schemas.microsoft.com/sharepoint/v3/contenttype/forms"/>
  </ds:schemaRefs>
</ds:datastoreItem>
</file>

<file path=customXml/itemProps3.xml><?xml version="1.0" encoding="utf-8"?>
<ds:datastoreItem xmlns:ds="http://schemas.openxmlformats.org/officeDocument/2006/customXml" ds:itemID="{35C02C7A-3DA8-45BE-AF13-1A0B11CB48DC}">
  <ds:schemaRefs>
    <ds:schemaRef ds:uri="26c6b740-d28b-4260-bab2-a6262954ea86"/>
    <ds:schemaRef ds:uri="a1685068-8716-4b8d-b259-f35045c472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TotalTime>
  <Words>14662</Words>
  <Application>Microsoft Office PowerPoint</Application>
  <PresentationFormat>Widescreen</PresentationFormat>
  <Paragraphs>886</Paragraphs>
  <Slides>34</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Calibri</vt:lpstr>
      <vt:lpstr>Google Sans</vt:lpstr>
      <vt:lpstr>Helvetica</vt:lpstr>
      <vt:lpstr>Helvetica Neue</vt:lpstr>
      <vt:lpstr>Overpass</vt:lpstr>
      <vt:lpstr>Times New Roman</vt:lpstr>
      <vt:lpstr>Wingdings</vt:lpstr>
      <vt:lpstr>Office</vt:lpstr>
      <vt:lpstr> ESOC 2026 Best of: Secondary prevention </vt:lpstr>
      <vt:lpstr>Disclaimer </vt:lpstr>
      <vt:lpstr>Information  </vt:lpstr>
      <vt:lpstr>Content </vt:lpstr>
      <vt:lpstr>Content </vt:lpstr>
      <vt:lpstr>NET CLINICAL BENEFIT OF STARTING ANTICOAGULATION EARLY AFTER ISCHEMIC STROKE IN ATRIAL FIBRILLATION: A META-ANALYSIS OF RANDOMIZED TRIALS FROM THE CATALYST COLLABORATION</vt:lpstr>
      <vt:lpstr>NET CLINICAL BENEFIT OF STARTING ANTICOAGULATION EARLY AFTER ISCHEMIC STROKE IN ATRIAL FIBRILLATION: A META-ANALYSIS OF RANDOMIZED TRIALS FROM THE CATALYST COLLABORATION</vt:lpstr>
      <vt:lpstr>ISCHEMIC STROKE DESPITE PRIMARY PREVENTIVE ORAL ANTICOAGULATION IN ATRIAL FIBRILLATION – A NATIONAL REGISTRY STUDY</vt:lpstr>
      <vt:lpstr>ISCHEMIC STROKE DESPITE PRIMARY PREVENTIVE ORAL ANTICOAGULATION IN ATRIAL FIBRILLATION – A NATIONAL REGISTRY STUDY</vt:lpstr>
      <vt:lpstr>LEFT ATRIAL APPENDAGE OCCLUSION FOR STROKE PREVENTION IN PATIENTS WITH ATRIAL FIBRILLATION AND MALIGNANCY: A SYSTEMATIC REVIEW AND META-ANALYSIS OF 177,896 PATIENTS</vt:lpstr>
      <vt:lpstr>LEFT ATRIAL APPENDAGE OCCLUSION FOR STROKE PREVENTION IN PATIENTS WITH ATRIAL FIBRILLATION AND MALIGNANCY: A SYSTEMATIC REVIEW AND META-ANALYSIS OF 177,896 PATIENTS</vt:lpstr>
      <vt:lpstr>THE RELATIONSHIP BETWEEN ACHIEVED BLOOD PRESSURE AND BLOOD PRESSURE VARIABILITY WITH RECURRENT VASCULAR EVENTS IN THE CONVINCE TRIAL POPULATION</vt:lpstr>
      <vt:lpstr>THE RELATIONSHIP BETWEEN ACHIEVED BLOOD PRESSURE AND BLOOD PRESSURE VARIABILITY WITH RECURRENT VASCULAR EVENTS IN THE CONVINCE TRIAL POPULATION</vt:lpstr>
      <vt:lpstr>STROKE PREVENTION IN WOMEN (SERENE): AN INDIVIDUAL PATIENT DATA LEVEL META-ANALYSIS OF FOUR RANDOMIZED CONTROLLED TRIALS ON SECONDARY STROKE PREVENTION IN WOMEN</vt:lpstr>
      <vt:lpstr>STROKE PREVENTION IN WOMEN (SERENE): AN INDIVIDUAL PATIENT DATA LEVEL META-ANALYSIS OF FOUR RANDOMIZED CONTROLLED TRIALS ON SECONDARY STROKE PREVENTION IN WOMEN</vt:lpstr>
      <vt:lpstr>BALANCING BENEFITS AND RISKS: LONG-TERM BLEEDING COMPLICATIONS IN YOUNG ADULTS AFTER ISCHEMIC STROKE OR TIA</vt:lpstr>
      <vt:lpstr>BALANCING BENEFITS AND RISKS: LONG-TERM BLEEDING COMPLICATIONS IN YOUNG ADULTS AFTER ISCHEMIC STROKE OR TIA</vt:lpstr>
      <vt:lpstr>TIMING OF ANTICOAGULATION THERAPY IN PATIENTS WITH ACUTE ISCHEMIC STROKE AND ATRIAL FIBRILLATION: A GRADE-BASED EXPERT OPINION RECOMMENDATION</vt:lpstr>
      <vt:lpstr>TIMING OF ANTICOAGULATION THERAPY IN PATIENTS WITH ACUTE ISCHEMIC STROKE AND ATRIAL FIBRILLATION: A GRADE-BASED EXPERT OPINION RECOMMENDATION</vt:lpstr>
      <vt:lpstr>HEALTH AND SOCIAL CARE COSTS OF RECURRENT STROKE: LONG-TERM FOLLOW-UP OF A POPULATION-BASED COHORT</vt:lpstr>
      <vt:lpstr>HEALTH AND SOCIAL CARE COSTS OF RECURRENT STROKE: LONG-TERM FOLLOW-UP OF A POPULATION-BASED COHORT</vt:lpstr>
      <vt:lpstr>COVERT SENTINEL INFARCTS ON NONCONTRAST CT: A HIGH-RISK CLINICAL SYNDROME PREDICTING STROKE ETIOLOGY AND OUTCOME</vt:lpstr>
      <vt:lpstr>COVERT SENTINEL INFARCTS ON NONCONTRAST CT: A HIGH-RISK CLINICAL SYNDROME PREDICTING STROKE ETIOLOGY AND OUTCOME</vt:lpstr>
      <vt:lpstr>EFFECT OF ORAL ANTICOAGULATION ON STROKE RISK AFTER MYOCARDIAL INFARCTION DIFFERS BY THE PRESENCE OF ATRIAL FIBRILLATION</vt:lpstr>
      <vt:lpstr>EFFECT OF ORAL ANTICOAGULATION ON STROKE RISK AFTER MYOCARDIAL INFARCTION DIFFERS BY THE PRESENCE OF ATRIAL FIBRILLATION</vt:lpstr>
      <vt:lpstr>PROGNOSTIC UTILITY OF DIFFUSION-WEIGHTED MRI IN POSTERIOR VERSUS ANTERIOR CIRCULATION MINOR ISCHAEMIC STROKE: A POPULATION-BASED STUDY</vt:lpstr>
      <vt:lpstr>PROGNOSTIC UTILITY OF DIFFUSION-WEIGHTED MRI IN POSTERIOR VERSUS ANTERIOR CIRCULATION MINOR ISCHAEMIC STROKE: A POPULATION-BASED STUDY</vt:lpstr>
      <vt:lpstr>CILOSTAZOL FOR SECONDARY PREVENTION OF STROKE AND COGNITIVE DECLINE: AN UPDATED SYSTEMATIC REVIEW AND META-ANALYSIS</vt:lpstr>
      <vt:lpstr>CILOSTAZOL FOR SECONDARY PREVENTION OF STROKE AND COGNITIVE DECLINE: AN UPDATED SYSTEMATIC REVIEW AND META-ANALYSIS</vt:lpstr>
      <vt:lpstr>INCIDENT ISCHAEMIC STROKE IN THE RANDOMISED, PLACEBO-CONTROLLED, EVENT-DRIVEN OCEANIC-STROKE TRIAL OF ASUNDEXIAN FOR SECONDARY STROKE PREVENTION: SEVERITY, TREATMENT AND OUTCOMES</vt:lpstr>
      <vt:lpstr>INCIDENT ISCHAEMIC STROKE IN THE RANDOMISED, PLACEBO-CONTROLLED, EVENT-DRIVEN OCEANIC-STROKE TRIAL OF ASUNDEXIAN FOR SECONDARY STROKE PREVENTION: SEVERITY, TREATMENT AND OUTCOMES</vt:lpstr>
      <vt:lpstr>INTRACRANIAL HAEMORRHAGE IN PATIENTS WITH NON-CARDIOEMBOLIC ISCHAEMIC STROKE OR HIGH-RISK TIA: INSIGHTS FROM THE OCEANIC-STROKE RANDOMISED TRIAL OF ASUNDEXIAN FOR SECONDARY STROKE PREVENTION</vt:lpstr>
      <vt:lpstr>INTRACRANIAL HAEMORRHAGE IN PATIENTS WITH NON-CARDIOEMBOLIC ISCHAEMIC STROKE OR HIGH-RISK TIA: INSIGHTS FROM THE OCEANIC-STROKE RANDOMISED TRIAL OF ASUNDEXIAN FOR SECONDARY STROKE PREVENTION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ESOC 2026 Best of: Secondary prevention</dc:title>
  <dc:creator>Luke Paskins</dc:creator>
  <cp:lastModifiedBy>Luke Paskins</cp:lastModifiedBy>
  <cp:revision>2</cp:revision>
  <dcterms:created xsi:type="dcterms:W3CDTF">2026-03-09T11:50:42Z</dcterms:created>
  <dcterms:modified xsi:type="dcterms:W3CDTF">2026-05-08T09:57:35Z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0x01010033952E45B45F454D82CD2974D95F25B7</vt:lpwstr>
  </property>
  <property fmtid="{D5CDD505-2E9C-101B-9397-08002B2CF9AE}" pid="3" name="MediaServiceImageTags">
    <vt:lpwstr/>
  </property>
  <property fmtid="{D5CDD505-2E9C-101B-9397-08002B2CF9AE}" pid="4" name="MSIP_Label_7f850223-87a8-40c3-9eb2-432606efca2a_Enabled">
    <vt:lpwstr>true</vt:lpwstr>
  </property>
  <property fmtid="{D5CDD505-2E9C-101B-9397-08002B2CF9AE}" pid="5" name="MSIP_Label_7f850223-87a8-40c3-9eb2-432606efca2a_Method">
    <vt:lpwstr>Standard</vt:lpwstr>
  </property>
  <property fmtid="{D5CDD505-2E9C-101B-9397-08002B2CF9AE}" pid="6" name="MSIP_Label_7f850223-87a8-40c3-9eb2-432606efca2a_Name">
    <vt:lpwstr>7f850223-87a8-40c3-9eb2-432606efca2a</vt:lpwstr>
  </property>
  <property fmtid="{D5CDD505-2E9C-101B-9397-08002B2CF9AE}" pid="7" name="MSIP_Label_7f850223-87a8-40c3-9eb2-432606efca2a_SiteId">
    <vt:lpwstr>fcb2b37b-5da0-466b-9b83-0014b67a7c78</vt:lpwstr>
  </property>
  <property fmtid="{D5CDD505-2E9C-101B-9397-08002B2CF9AE}" pid="8" name="MSIP_Label_7f850223-87a8-40c3-9eb2-432606efca2a_ContentBits">
    <vt:lpwstr>0</vt:lpwstr>
  </property>
  <property fmtid="{D5CDD505-2E9C-101B-9397-08002B2CF9AE}" pid="9" name="MSIP_Label_7f850223-87a8-40c3-9eb2-432606efca2a_Tag">
    <vt:lpwstr>10, 3, 0, 2</vt:lpwstr>
  </property>
  <property fmtid="{D5CDD505-2E9C-101B-9397-08002B2CF9AE}" pid="10" name="MSIP_Label_7f850223-87a8-40c3-9eb2-432606efca2a_ActionId">
    <vt:lpwstr>b17be204-4037-4405-9f00-744ae3f71b7b</vt:lpwstr>
  </property>
  <property fmtid="{D5CDD505-2E9C-101B-9397-08002B2CF9AE}" pid="11" name="MSIP_Label_7f850223-87a8-40c3-9eb2-432606efca2a_SetDate">
    <vt:lpwstr>2026-05-08T08:36:53Z</vt:lpwstr>
  </property>
</Properties>
</file>