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86" r:id="rId6"/>
    <p:sldId id="262" r:id="rId7"/>
    <p:sldId id="258" r:id="rId8"/>
    <p:sldId id="260" r:id="rId9"/>
    <p:sldId id="25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B004F-24ED-58AD-0472-0A34BD4BCD64}" name="Luke Paskins" initials="LP" userId="S::Luke.Paskins@beyondpr.com::011b6971-94b7-4075-a493-1be8f61d017a" providerId="AD"/>
  <p188:author id="{1BDBDE6D-1E3C-9BBF-B041-0436E08EE52C}" name="Nicola Davies" initials="ND" userId="S::Nicola.Davies@s3connectedhealth.com::2cbd3faf-7062-4067-b624-f0fd075d14b0" providerId="AD"/>
  <p188:author id="{CEF16FCE-5365-0DB7-41A5-C1EA217A6B2C}" name="Natasha Massiah" initials="NM" userId="0ae2445d09acf3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1" autoAdjust="0"/>
    <p:restoredTop sz="83268" autoAdjust="0"/>
  </p:normalViewPr>
  <p:slideViewPr>
    <p:cSldViewPr snapToGrid="0">
      <p:cViewPr>
        <p:scale>
          <a:sx n="66" d="100"/>
          <a:sy n="66" d="100"/>
        </p:scale>
        <p:origin x="1133"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Rushton" userId="7122169b-2a97-4b30-8b3d-4e52e1618b4c" providerId="ADAL" clId="{4DBCB508-68E7-47FF-AC83-BFDE666685CC}"/>
    <pc:docChg chg="modSld">
      <pc:chgData name="Hannah Rushton" userId="7122169b-2a97-4b30-8b3d-4e52e1618b4c" providerId="ADAL" clId="{4DBCB508-68E7-47FF-AC83-BFDE666685CC}" dt="2026-05-01T08:54:12.253" v="63" actId="2"/>
      <pc:docMkLst>
        <pc:docMk/>
      </pc:docMkLst>
      <pc:sldChg chg="modNotesTx">
        <pc:chgData name="Hannah Rushton" userId="7122169b-2a97-4b30-8b3d-4e52e1618b4c" providerId="ADAL" clId="{4DBCB508-68E7-47FF-AC83-BFDE666685CC}" dt="2026-05-01T08:53:43.740" v="34" actId="2"/>
        <pc:sldMkLst>
          <pc:docMk/>
          <pc:sldMk cId="2269566715" sldId="259"/>
        </pc:sldMkLst>
      </pc:sldChg>
      <pc:sldChg chg="modNotesTx">
        <pc:chgData name="Hannah Rushton" userId="7122169b-2a97-4b30-8b3d-4e52e1618b4c" providerId="ADAL" clId="{4DBCB508-68E7-47FF-AC83-BFDE666685CC}" dt="2026-05-01T08:53:49.060" v="39" actId="2"/>
        <pc:sldMkLst>
          <pc:docMk/>
          <pc:sldMk cId="3617417635" sldId="263"/>
        </pc:sldMkLst>
      </pc:sldChg>
      <pc:sldChg chg="modNotesTx">
        <pc:chgData name="Hannah Rushton" userId="7122169b-2a97-4b30-8b3d-4e52e1618b4c" providerId="ADAL" clId="{4DBCB508-68E7-47FF-AC83-BFDE666685CC}" dt="2026-05-01T08:53:53.957" v="44" actId="2"/>
        <pc:sldMkLst>
          <pc:docMk/>
          <pc:sldMk cId="626241240" sldId="264"/>
        </pc:sldMkLst>
      </pc:sldChg>
      <pc:sldChg chg="modSp mod modNotesTx">
        <pc:chgData name="Hannah Rushton" userId="7122169b-2a97-4b30-8b3d-4e52e1618b4c" providerId="ADAL" clId="{4DBCB508-68E7-47FF-AC83-BFDE666685CC}" dt="2026-05-01T08:54:03.178" v="50" actId="2"/>
        <pc:sldMkLst>
          <pc:docMk/>
          <pc:sldMk cId="973179759" sldId="265"/>
        </pc:sldMkLst>
        <pc:spChg chg="mod">
          <ac:chgData name="Hannah Rushton" userId="7122169b-2a97-4b30-8b3d-4e52e1618b4c" providerId="ADAL" clId="{4DBCB508-68E7-47FF-AC83-BFDE666685CC}" dt="2026-05-01T08:53:59.248" v="45" actId="2"/>
          <ac:spMkLst>
            <pc:docMk/>
            <pc:sldMk cId="973179759" sldId="265"/>
            <ac:spMk id="4" creationId="{355458F9-C183-00F4-B00D-B53B69D0D794}"/>
          </ac:spMkLst>
        </pc:spChg>
      </pc:sldChg>
      <pc:sldChg chg="modSp mod modNotesTx">
        <pc:chgData name="Hannah Rushton" userId="7122169b-2a97-4b30-8b3d-4e52e1618b4c" providerId="ADAL" clId="{4DBCB508-68E7-47FF-AC83-BFDE666685CC}" dt="2026-05-01T08:54:11.247" v="60" actId="2"/>
        <pc:sldMkLst>
          <pc:docMk/>
          <pc:sldMk cId="179081638" sldId="266"/>
        </pc:sldMkLst>
        <pc:spChg chg="mod">
          <ac:chgData name="Hannah Rushton" userId="7122169b-2a97-4b30-8b3d-4e52e1618b4c" providerId="ADAL" clId="{4DBCB508-68E7-47FF-AC83-BFDE666685CC}" dt="2026-05-01T08:54:06.597" v="51" actId="2"/>
          <ac:spMkLst>
            <pc:docMk/>
            <pc:sldMk cId="179081638" sldId="266"/>
            <ac:spMk id="4" creationId="{F9ABC0CC-2AC8-228F-2383-8C3CF9105E4F}"/>
          </ac:spMkLst>
        </pc:spChg>
      </pc:sldChg>
      <pc:sldChg chg="modSp mod modNotesTx">
        <pc:chgData name="Hannah Rushton" userId="7122169b-2a97-4b30-8b3d-4e52e1618b4c" providerId="ADAL" clId="{4DBCB508-68E7-47FF-AC83-BFDE666685CC}" dt="2026-05-01T08:54:12.253" v="63" actId="2"/>
        <pc:sldMkLst>
          <pc:docMk/>
          <pc:sldMk cId="1762156511" sldId="267"/>
        </pc:sldMkLst>
        <pc:spChg chg="mod">
          <ac:chgData name="Hannah Rushton" userId="7122169b-2a97-4b30-8b3d-4e52e1618b4c" providerId="ADAL" clId="{4DBCB508-68E7-47FF-AC83-BFDE666685CC}" dt="2026-05-01T08:54:11.722" v="61" actId="2"/>
          <ac:spMkLst>
            <pc:docMk/>
            <pc:sldMk cId="1762156511" sldId="267"/>
            <ac:spMk id="60" creationId="{97FB922D-1714-1098-D0D5-39A8B87CC5C3}"/>
          </ac:spMkLst>
        </pc:spChg>
      </pc:sldChg>
      <pc:sldChg chg="modSp mod">
        <pc:chgData name="Hannah Rushton" userId="7122169b-2a97-4b30-8b3d-4e52e1618b4c" providerId="ADAL" clId="{4DBCB508-68E7-47FF-AC83-BFDE666685CC}" dt="2026-04-28T15:28:44.440" v="0" actId="1076"/>
        <pc:sldMkLst>
          <pc:docMk/>
          <pc:sldMk cId="1925297174" sldId="271"/>
        </pc:sldMkLst>
      </pc:sldChg>
      <pc:sldChg chg="modSp mod">
        <pc:chgData name="Hannah Rushton" userId="7122169b-2a97-4b30-8b3d-4e52e1618b4c" providerId="ADAL" clId="{4DBCB508-68E7-47FF-AC83-BFDE666685CC}" dt="2026-05-01T08:53:33.175" v="29" actId="2"/>
        <pc:sldMkLst>
          <pc:docMk/>
          <pc:sldMk cId="693519391" sldId="286"/>
        </pc:sldMkLst>
        <pc:spChg chg="mod">
          <ac:chgData name="Hannah Rushton" userId="7122169b-2a97-4b30-8b3d-4e52e1618b4c" providerId="ADAL" clId="{4DBCB508-68E7-47FF-AC83-BFDE666685CC}" dt="2026-05-01T08:53:33.175" v="29" actId="2"/>
          <ac:spMkLst>
            <pc:docMk/>
            <pc:sldMk cId="693519391" sldId="286"/>
            <ac:spMk id="7" creationId="{9F0ABB60-D0C6-7B0D-9E8D-72708B8864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CCB44-47B9-49A3-9ED5-54EFD5B426F4}"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DBAB9-6F8A-44B8-8325-2B87A53A60C6}" type="slidenum">
              <a:rPr lang="en-GB" smtClean="0"/>
              <a:t>‹#›</a:t>
            </a:fld>
            <a:endParaRPr lang="en-GB"/>
          </a:p>
        </p:txBody>
      </p:sp>
    </p:spTree>
    <p:extLst>
      <p:ext uri="{BB962C8B-B14F-4D97-AF65-F5344CB8AC3E}">
        <p14:creationId xmlns:p14="http://schemas.microsoft.com/office/powerpoint/2010/main" val="19463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C87216E-519B-7C37-2114-B8FB0BBD9265}"/>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E15A9CAA-6C5D-4EDE-9DF0-ADAADFFEA5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dirty="0"/>
              <a:t>Authorship: </a:t>
            </a:r>
            <a:r>
              <a:rPr lang="en-GB" dirty="0">
                <a:solidFill>
                  <a:srgbClr val="000000"/>
                </a:solidFill>
                <a:effectLst/>
                <a:latin typeface="Helvetica" pitchFamily="2" charset="0"/>
              </a:rPr>
              <a:t>Dmytro Hrynykha, Dmytro Lebedynets, Yuliya Vlasiichuk, Olha Yasniy</a:t>
            </a:r>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Abbreviations: </a:t>
            </a:r>
            <a:r>
              <a:rPr lang="en-US" b="0" i="0" dirty="0"/>
              <a:t>ASPECTS, Alberta Stroke Program Early CT Score; CTP, Computed Tomography Perfusion</a:t>
            </a:r>
            <a:r>
              <a:rPr lang="en-US" i="1" dirty="0"/>
              <a:t>; </a:t>
            </a:r>
            <a:r>
              <a:rPr lang="en-US" b="0" i="0" dirty="0"/>
              <a:t>DWI, Diffusion-Weighted Imaging; </a:t>
            </a:r>
            <a:r>
              <a:rPr lang="en-GB" sz="1200" dirty="0">
                <a:effectLst/>
                <a:latin typeface="Aptos" panose="020B0004020202020204" pitchFamily="34" charset="0"/>
                <a:ea typeface="Aptos" panose="020B0004020202020204" pitchFamily="34" charset="0"/>
                <a:cs typeface="Times New Roman" panose="02020603050405020304" pitchFamily="18"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b="0" dirty="0"/>
              <a:t>; MT, </a:t>
            </a:r>
            <a:r>
              <a:rPr lang="en-GB" b="0" i="0" u="none" strike="noStrike" dirty="0">
                <a:solidFill>
                  <a:srgbClr val="0A0A0A"/>
                </a:solidFill>
                <a:effectLst/>
                <a:latin typeface="Google Sans"/>
              </a:rPr>
              <a:t>Mechanical thrombectomy</a:t>
            </a:r>
            <a:r>
              <a:rPr lang="en-GB" b="0" dirty="0"/>
              <a:t>; </a:t>
            </a:r>
            <a:r>
              <a:rPr lang="en-GB" sz="800" b="0" dirty="0">
                <a:solidFill>
                  <a:srgbClr val="000000"/>
                </a:solidFill>
                <a:effectLst/>
                <a:latin typeface="Helvetica" pitchFamily="2" charset="0"/>
              </a:rPr>
              <a:t>mTICI, </a:t>
            </a:r>
            <a:r>
              <a:rPr lang="en-GB" sz="1000" b="0" dirty="0">
                <a:solidFill>
                  <a:srgbClr val="000000"/>
                </a:solidFill>
                <a:effectLst/>
                <a:latin typeface="Times New Roman" panose="02020603050405020304" pitchFamily="18" charset="0"/>
              </a:rPr>
              <a:t>Modified Thrombolysis in Cerebral Infarction</a:t>
            </a:r>
            <a:r>
              <a:rPr lang="en-GB" sz="800" b="0" dirty="0">
                <a:solidFill>
                  <a:srgbClr val="000000"/>
                </a:solidFill>
                <a:effectLst/>
                <a:latin typeface="Helvetica" pitchFamily="2" charset="0"/>
              </a:rPr>
              <a:t>; </a:t>
            </a:r>
            <a:r>
              <a:rPr lang="en-GB" sz="1000" b="0" dirty="0"/>
              <a:t>NIHSS, </a:t>
            </a:r>
            <a:r>
              <a:rPr lang="en-US" sz="1200" b="0" i="0" kern="1200" dirty="0">
                <a:solidFill>
                  <a:schemeClr val="tx1"/>
                </a:solidFill>
                <a:effectLst/>
                <a:latin typeface="+mn-lt"/>
                <a:ea typeface="+mn-ea"/>
                <a:cs typeface="+mn-cs"/>
              </a:rPr>
              <a:t>NIH Stroke Scale/Score</a:t>
            </a:r>
            <a:r>
              <a:rPr lang="en-GB" sz="1000" b="0" dirty="0"/>
              <a:t>; </a:t>
            </a:r>
            <a:r>
              <a:rPr lang="en-GB" sz="1200" b="0" dirty="0" err="1">
                <a:solidFill>
                  <a:srgbClr val="000000"/>
                </a:solidFill>
                <a:effectLst/>
                <a:latin typeface="Helvetica" pitchFamily="2" charset="0"/>
              </a:rPr>
              <a:t>sICH</a:t>
            </a:r>
            <a:r>
              <a:rPr lang="en-GB" sz="1200" b="0" dirty="0">
                <a:solidFill>
                  <a:srgbClr val="000000"/>
                </a:solidFill>
                <a:effectLst/>
                <a:latin typeface="Helvetica" pitchFamily="2" charset="0"/>
              </a:rPr>
              <a:t>, </a:t>
            </a:r>
            <a:r>
              <a:rPr lang="en-GB" sz="1800" b="0" dirty="0">
                <a:solidFill>
                  <a:srgbClr val="000000"/>
                </a:solidFill>
                <a:effectLst/>
                <a:latin typeface="Times New Roman" panose="02020603050405020304" pitchFamily="18" charset="0"/>
              </a:rPr>
              <a:t>Symptomatic intracerebral haemorrhage</a:t>
            </a:r>
            <a:r>
              <a:rPr lang="en-GB" sz="1200" b="0" dirty="0">
                <a:solidFill>
                  <a:srgbClr val="000000"/>
                </a:solidFill>
                <a:effectLst/>
                <a:latin typeface="Helvetica" pitchFamily="2" charset="0"/>
              </a:rPr>
              <a:t>.</a:t>
            </a:r>
            <a:endParaRPr lang="en-GB" sz="1800" b="0" dirty="0">
              <a:solidFill>
                <a:srgbClr val="000000"/>
              </a:solidFill>
              <a:effectLst/>
              <a:latin typeface="Helvetica" pitchFamily="2"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ESOC2026A2070</a:t>
            </a:r>
          </a:p>
          <a:p>
            <a:pPr marL="0" lvl="0" indent="0" algn="l" rtl="0">
              <a:spcBef>
                <a:spcPts val="0"/>
              </a:spcBef>
              <a:spcAft>
                <a:spcPts val="0"/>
              </a:spcAft>
              <a:buNone/>
            </a:pPr>
            <a:endParaRPr lang="en-GB" dirty="0"/>
          </a:p>
          <a:p>
            <a:r>
              <a:rPr lang="en-GB" b="1" dirty="0">
                <a:solidFill>
                  <a:srgbClr val="000000"/>
                </a:solidFill>
                <a:effectLst/>
                <a:latin typeface="Helvetica" pitchFamily="2" charset="0"/>
              </a:rPr>
              <a:t>Abstract Title: IMPACT-EVT: CONCEPTUAL RISK SCORE FOR IN-HOSPITAL MORTALITY AFTER MECHANICAL THROMBECTOMY - 01.05 - NEUROINTERVENTION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Category</a:t>
            </a:r>
            <a:r>
              <a:rPr lang="en-GB" dirty="0">
                <a:solidFill>
                  <a:srgbClr val="000000"/>
                </a:solidFill>
                <a:effectLst/>
                <a:latin typeface="Helvetica" pitchFamily="2" charset="0"/>
              </a:rPr>
              <a:t>: 01.00 - ACUTE ISCHEMIC STROKE MANAGEMENT</a:t>
            </a:r>
            <a:endParaRPr lang="en-GB" dirty="0"/>
          </a:p>
          <a:p>
            <a:pPr marL="0" lvl="0" indent="0" algn="l" rtl="0">
              <a:spcBef>
                <a:spcPts val="0"/>
              </a:spcBef>
              <a:spcAft>
                <a:spcPts val="0"/>
              </a:spcAft>
              <a:buNone/>
            </a:pPr>
            <a:endParaRPr lang="en-GB" dirty="0"/>
          </a:p>
          <a:p>
            <a:r>
              <a:rPr lang="en-GB" b="1" dirty="0">
                <a:solidFill>
                  <a:srgbClr val="000000"/>
                </a:solidFill>
                <a:effectLst/>
                <a:latin typeface="Times New Roman" panose="02020603050405020304" pitchFamily="18" charset="0"/>
              </a:rPr>
              <a:t>Background and aims: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Mechanical thrombectomy (MT) improves outcomes in acute ischemic stroke due to large-vessel occlusion, yet in-hospital mortality remains substantial. We aimed to develop a clinically intuitive risk </a:t>
            </a:r>
            <a:r>
              <a:rPr lang="en-GB" b="0" dirty="0">
                <a:solidFill>
                  <a:srgbClr val="000000"/>
                </a:solidFill>
                <a:effectLst/>
                <a:latin typeface="Times New Roman" panose="02020603050405020304" pitchFamily="18" charset="0"/>
              </a:rPr>
              <a:t>score—IMPACT-EVT—</a:t>
            </a:r>
            <a:r>
              <a:rPr lang="en-GB" dirty="0">
                <a:solidFill>
                  <a:srgbClr val="000000"/>
                </a:solidFill>
                <a:effectLst/>
                <a:latin typeface="Times New Roman" panose="02020603050405020304" pitchFamily="18" charset="0"/>
              </a:rPr>
              <a:t>to predict in-hospital mortality after MT by integrating baseline clinical severity, neuroimaging tissue vulnerability, and early procedural outcomes.</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Methods: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was derived from published </a:t>
            </a:r>
            <a:r>
              <a:rPr lang="en-GB" dirty="0" err="1">
                <a:solidFill>
                  <a:srgbClr val="000000"/>
                </a:solidFill>
                <a:effectLst/>
                <a:latin typeface="Times New Roman" panose="02020603050405020304" pitchFamily="18" charset="0"/>
              </a:rPr>
              <a:t>multicenter</a:t>
            </a:r>
            <a:r>
              <a:rPr lang="en-GB" dirty="0">
                <a:solidFill>
                  <a:srgbClr val="000000"/>
                </a:solidFill>
                <a:effectLst/>
                <a:latin typeface="Times New Roman" panose="02020603050405020304" pitchFamily="18" charset="0"/>
              </a:rPr>
              <a:t> registries (MR CLEAN, HERMES) and recent thrombectomy trials. Variables with independent associations to in-hospital mortality were selected: age, baseline NIHSS, admission </a:t>
            </a:r>
            <a:r>
              <a:rPr lang="en-GB" dirty="0" err="1">
                <a:solidFill>
                  <a:srgbClr val="000000"/>
                </a:solidFill>
                <a:effectLst/>
                <a:latin typeface="Times New Roman" panose="02020603050405020304" pitchFamily="18" charset="0"/>
              </a:rPr>
              <a:t>hyperglycemia</a:t>
            </a:r>
            <a:r>
              <a:rPr lang="en-GB" dirty="0">
                <a:solidFill>
                  <a:srgbClr val="000000"/>
                </a:solidFill>
                <a:effectLst/>
                <a:latin typeface="Times New Roman" panose="02020603050405020304" pitchFamily="18" charset="0"/>
              </a:rPr>
              <a:t>, ASPECTS, collateral status, infarct core volume on CTP/DWI, recanalization success (</a:t>
            </a:r>
            <a:r>
              <a:rPr lang="en-GB" dirty="0" err="1">
                <a:solidFill>
                  <a:srgbClr val="000000"/>
                </a:solidFill>
                <a:effectLst/>
                <a:latin typeface="Times New Roman" panose="02020603050405020304" pitchFamily="18" charset="0"/>
              </a:rPr>
              <a:t>mTICI</a:t>
            </a:r>
            <a:r>
              <a:rPr lang="en-GB" dirty="0">
                <a:solidFill>
                  <a:srgbClr val="000000"/>
                </a:solidFill>
                <a:effectLst/>
                <a:latin typeface="Times New Roman" panose="02020603050405020304" pitchFamily="18" charset="0"/>
              </a:rPr>
              <a:t> ≥2b), symptomatic intracranial </a:t>
            </a:r>
            <a:r>
              <a:rPr lang="en-GB" dirty="0" err="1">
                <a:solidFill>
                  <a:srgbClr val="000000"/>
                </a:solidFill>
                <a:effectLst/>
                <a:latin typeface="Times New Roman" panose="02020603050405020304" pitchFamily="18" charset="0"/>
              </a:rPr>
              <a:t>hemorrhage</a:t>
            </a:r>
            <a:r>
              <a:rPr lang="en-GB" dirty="0">
                <a:solidFill>
                  <a:srgbClr val="000000"/>
                </a:solidFill>
                <a:effectLst/>
                <a:latin typeface="Times New Roman" panose="02020603050405020304" pitchFamily="18" charset="0"/>
              </a:rPr>
              <a:t> (</a:t>
            </a:r>
            <a:r>
              <a:rPr lang="en-GB" dirty="0" err="1">
                <a:solidFill>
                  <a:srgbClr val="000000"/>
                </a:solidFill>
                <a:effectLst/>
                <a:latin typeface="Times New Roman" panose="02020603050405020304" pitchFamily="18" charset="0"/>
              </a:rPr>
              <a:t>sICH</a:t>
            </a:r>
            <a:r>
              <a:rPr lang="en-GB" dirty="0">
                <a:solidFill>
                  <a:srgbClr val="000000"/>
                </a:solidFill>
                <a:effectLst/>
                <a:latin typeface="Times New Roman" panose="02020603050405020304" pitchFamily="18" charset="0"/>
              </a:rPr>
              <a:t>), and NIHSS at 24 hours. Infarct core volume was stratified as &lt;30 ml, 30–70 ml, and &gt;70 ml. Each variable was assigned points proportional to effect sizes reported in the literature. Total scores (0–18) were stratified into four risk categories: Low (0–4), Moderate (5–8), High (9–12), Very High (≥13).</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Results: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Each domain independently contributed to mortality prediction. Baseline clinical factors, particularly age ≥80 and NIHSS &gt;20, strongly influenced risk. Neuroimaging markers, including low ASPECTS, poor collaterals, and increasing core volume, enhanced discrimination. Procedural and early post-procedure factors, especially </a:t>
            </a:r>
            <a:r>
              <a:rPr lang="en-GB" dirty="0" err="1">
                <a:solidFill>
                  <a:srgbClr val="000000"/>
                </a:solidFill>
                <a:effectLst/>
                <a:latin typeface="Times New Roman" panose="02020603050405020304" pitchFamily="18" charset="0"/>
              </a:rPr>
              <a:t>sICH</a:t>
            </a:r>
            <a:r>
              <a:rPr lang="en-GB" dirty="0">
                <a:solidFill>
                  <a:srgbClr val="000000"/>
                </a:solidFill>
                <a:effectLst/>
                <a:latin typeface="Times New Roman" panose="02020603050405020304" pitchFamily="18" charset="0"/>
              </a:rPr>
              <a:t> and NIHSS at 24 h, were the most potent predictors. Risk categories corresponded with reported in-hospital mortality: Low (&lt;5%), Moderate (5–15%), High (20–40%), Very High (&gt;50%).</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Conclusions: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provides a practical, literature-based framework for early in-hospital mortality risk stratification after MT. Incorporating quantitative infarct core volume improves prognostic accuracy. External validation is required prior to clinical implementation.</a:t>
            </a:r>
          </a:p>
          <a:p>
            <a:pPr marL="0" lvl="0" indent="0" algn="l" rtl="0">
              <a:spcBef>
                <a:spcPts val="0"/>
              </a:spcBef>
              <a:spcAft>
                <a:spcPts val="0"/>
              </a:spcAft>
              <a:buNone/>
            </a:pPr>
            <a:endParaRPr lang="en-GB" dirty="0"/>
          </a:p>
        </p:txBody>
      </p:sp>
      <p:sp>
        <p:nvSpPr>
          <p:cNvPr id="57" name="Google Shape;57;p3:notes">
            <a:extLst>
              <a:ext uri="{FF2B5EF4-FFF2-40B4-BE49-F238E27FC236}">
                <a16:creationId xmlns:a16="http://schemas.microsoft.com/office/drawing/2014/main" id="{A0EA4340-D211-F9B7-7603-12B24A1B6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9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5200B91-2596-06C2-9549-E5A2F94911E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83C72F18-0CEC-417E-93C1-E281A12F93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2000" b="1">
                <a:solidFill>
                  <a:srgbClr val="000000"/>
                </a:solidFill>
                <a:effectLst/>
                <a:latin typeface="Helvetica" pitchFamily="2" charset="0"/>
              </a:rPr>
              <a:t>Authorship: </a:t>
            </a:r>
            <a:r>
              <a:rPr lang="en-GB" sz="2800">
                <a:solidFill>
                  <a:srgbClr val="000000"/>
                </a:solidFill>
                <a:effectLst/>
                <a:latin typeface="Helvetica" pitchFamily="2" charset="0"/>
              </a:rPr>
              <a:t>Raul Nogueira, Manuel </a:t>
            </a:r>
            <a:r>
              <a:rPr lang="en-GB" sz="2800" err="1">
                <a:solidFill>
                  <a:srgbClr val="000000"/>
                </a:solidFill>
                <a:effectLst/>
                <a:latin typeface="Helvetica" pitchFamily="2" charset="0"/>
              </a:rPr>
              <a:t>Requena</a:t>
            </a:r>
            <a:r>
              <a:rPr lang="en-GB" sz="2800">
                <a:solidFill>
                  <a:srgbClr val="000000"/>
                </a:solidFill>
                <a:effectLst/>
                <a:latin typeface="Helvetica" pitchFamily="2" charset="0"/>
              </a:rPr>
              <a:t>, </a:t>
            </a:r>
            <a:r>
              <a:rPr lang="en-GB" sz="2800" err="1">
                <a:solidFill>
                  <a:srgbClr val="000000"/>
                </a:solidFill>
                <a:effectLst/>
                <a:latin typeface="Helvetica" pitchFamily="2" charset="0"/>
              </a:rPr>
              <a:t>Jaydevsinh</a:t>
            </a:r>
            <a:r>
              <a:rPr lang="en-GB" sz="2800">
                <a:solidFill>
                  <a:srgbClr val="000000"/>
                </a:solidFill>
                <a:effectLst/>
                <a:latin typeface="Helvetica" pitchFamily="2" charset="0"/>
              </a:rPr>
              <a:t> Dolia, Syed Zaidi, Pedro Navia, Gaultier </a:t>
            </a:r>
            <a:r>
              <a:rPr lang="en-GB" sz="2800" err="1">
                <a:solidFill>
                  <a:srgbClr val="000000"/>
                </a:solidFill>
                <a:effectLst/>
                <a:latin typeface="Helvetica" pitchFamily="2" charset="0"/>
              </a:rPr>
              <a:t>Marnat</a:t>
            </a:r>
            <a:r>
              <a:rPr lang="en-GB" sz="2800">
                <a:solidFill>
                  <a:srgbClr val="000000"/>
                </a:solidFill>
                <a:effectLst/>
                <a:latin typeface="Helvetica" pitchFamily="2" charset="0"/>
              </a:rPr>
              <a:t>, Christophe </a:t>
            </a:r>
            <a:r>
              <a:rPr lang="en-GB" sz="2800" err="1">
                <a:solidFill>
                  <a:srgbClr val="000000"/>
                </a:solidFill>
                <a:effectLst/>
                <a:latin typeface="Helvetica" pitchFamily="2" charset="0"/>
              </a:rPr>
              <a:t>Cognard</a:t>
            </a:r>
            <a:r>
              <a:rPr lang="en-GB" sz="2800">
                <a:solidFill>
                  <a:srgbClr val="000000"/>
                </a:solidFill>
                <a:effectLst/>
                <a:latin typeface="Helvetica" pitchFamily="2" charset="0"/>
              </a:rPr>
              <a:t>, Tarun Bhalla, </a:t>
            </a:r>
            <a:r>
              <a:rPr lang="en-GB" sz="2800" err="1">
                <a:solidFill>
                  <a:srgbClr val="000000"/>
                </a:solidFill>
                <a:effectLst/>
                <a:latin typeface="Helvetica" pitchFamily="2" charset="0"/>
              </a:rPr>
              <a:t>Alhamza</a:t>
            </a:r>
            <a:r>
              <a:rPr lang="en-GB" sz="2800">
                <a:solidFill>
                  <a:srgbClr val="000000"/>
                </a:solidFill>
                <a:effectLst/>
                <a:latin typeface="Helvetica" pitchFamily="2" charset="0"/>
              </a:rPr>
              <a:t> R Al-</a:t>
            </a:r>
            <a:r>
              <a:rPr lang="en-GB" sz="2800" err="1">
                <a:solidFill>
                  <a:srgbClr val="000000"/>
                </a:solidFill>
                <a:effectLst/>
                <a:latin typeface="Helvetica" pitchFamily="2" charset="0"/>
              </a:rPr>
              <a:t>Bayati</a:t>
            </a:r>
            <a:r>
              <a:rPr lang="en-GB" sz="2800">
                <a:solidFill>
                  <a:srgbClr val="000000"/>
                </a:solidFill>
                <a:effectLst/>
                <a:latin typeface="Helvetica" pitchFamily="2" charset="0"/>
              </a:rPr>
              <a:t>, Charles </a:t>
            </a:r>
            <a:r>
              <a:rPr lang="en-GB" sz="2800" err="1">
                <a:solidFill>
                  <a:srgbClr val="000000"/>
                </a:solidFill>
                <a:effectLst/>
                <a:latin typeface="Helvetica" pitchFamily="2" charset="0"/>
              </a:rPr>
              <a:t>Matouk</a:t>
            </a:r>
            <a:r>
              <a:rPr lang="en-GB" sz="2800">
                <a:solidFill>
                  <a:srgbClr val="000000"/>
                </a:solidFill>
                <a:effectLst/>
                <a:latin typeface="Helvetica" pitchFamily="2" charset="0"/>
              </a:rPr>
              <a:t>, Michael </a:t>
            </a:r>
            <a:r>
              <a:rPr lang="en-GB" sz="2800" err="1">
                <a:solidFill>
                  <a:srgbClr val="000000"/>
                </a:solidFill>
                <a:effectLst/>
                <a:latin typeface="Helvetica" pitchFamily="2" charset="0"/>
              </a:rPr>
              <a:t>Nahhas</a:t>
            </a:r>
            <a:r>
              <a:rPr lang="en-GB" sz="2800">
                <a:solidFill>
                  <a:srgbClr val="000000"/>
                </a:solidFill>
                <a:effectLst/>
                <a:latin typeface="Helvetica" pitchFamily="2" charset="0"/>
              </a:rPr>
              <a:t>, Osama </a:t>
            </a:r>
            <a:r>
              <a:rPr lang="en-GB" sz="2800" err="1">
                <a:solidFill>
                  <a:srgbClr val="000000"/>
                </a:solidFill>
                <a:effectLst/>
                <a:latin typeface="Helvetica" pitchFamily="2" charset="0"/>
              </a:rPr>
              <a:t>Zaidat</a:t>
            </a:r>
            <a:r>
              <a:rPr lang="en-GB" sz="2800">
                <a:solidFill>
                  <a:srgbClr val="000000"/>
                </a:solidFill>
                <a:effectLst/>
                <a:latin typeface="Helvetica" pitchFamily="2" charset="0"/>
              </a:rPr>
              <a:t>, Romain </a:t>
            </a:r>
            <a:r>
              <a:rPr lang="en-GB" sz="2800" err="1">
                <a:solidFill>
                  <a:srgbClr val="000000"/>
                </a:solidFill>
                <a:effectLst/>
                <a:latin typeface="Helvetica" pitchFamily="2" charset="0"/>
              </a:rPr>
              <a:t>Bourcier</a:t>
            </a:r>
            <a:r>
              <a:rPr lang="en-GB" sz="2800">
                <a:solidFill>
                  <a:srgbClr val="000000"/>
                </a:solidFill>
                <a:effectLst/>
                <a:latin typeface="Helvetica" pitchFamily="2" charset="0"/>
              </a:rPr>
              <a:t>, Ryan Priest, Waldo Guerrero, </a:t>
            </a:r>
            <a:r>
              <a:rPr lang="en-GB" sz="2800" err="1">
                <a:solidFill>
                  <a:srgbClr val="000000"/>
                </a:solidFill>
                <a:effectLst/>
                <a:latin typeface="Helvetica" pitchFamily="2" charset="0"/>
              </a:rPr>
              <a:t>Tareq</a:t>
            </a:r>
            <a:r>
              <a:rPr lang="en-GB" sz="2800">
                <a:solidFill>
                  <a:srgbClr val="000000"/>
                </a:solidFill>
                <a:effectLst/>
                <a:latin typeface="Helvetica" pitchFamily="2" charset="0"/>
              </a:rPr>
              <a:t> </a:t>
            </a:r>
            <a:r>
              <a:rPr lang="en-GB" sz="2800" err="1">
                <a:solidFill>
                  <a:srgbClr val="000000"/>
                </a:solidFill>
                <a:effectLst/>
                <a:latin typeface="Helvetica" pitchFamily="2" charset="0"/>
              </a:rPr>
              <a:t>Kass</a:t>
            </a:r>
            <a:r>
              <a:rPr lang="en-GB" sz="2800">
                <a:solidFill>
                  <a:srgbClr val="000000"/>
                </a:solidFill>
                <a:effectLst/>
                <a:latin typeface="Helvetica" pitchFamily="2" charset="0"/>
              </a:rPr>
              <a:t>-Hout, Ameer Hassan, Ricardo </a:t>
            </a:r>
            <a:r>
              <a:rPr lang="en-GB" sz="2800" err="1">
                <a:solidFill>
                  <a:srgbClr val="000000"/>
                </a:solidFill>
                <a:effectLst/>
                <a:latin typeface="Helvetica" pitchFamily="2" charset="0"/>
              </a:rPr>
              <a:t>Hanel</a:t>
            </a:r>
            <a:r>
              <a:rPr lang="en-GB" sz="2800">
                <a:solidFill>
                  <a:srgbClr val="000000"/>
                </a:solidFill>
                <a:effectLst/>
                <a:latin typeface="Helvetica" pitchFamily="2" charset="0"/>
              </a:rPr>
              <a:t>, Benjamin Gory, Marc </a:t>
            </a:r>
            <a:r>
              <a:rPr lang="en-GB" sz="2800" err="1">
                <a:solidFill>
                  <a:srgbClr val="000000"/>
                </a:solidFill>
                <a:effectLst/>
                <a:latin typeface="Helvetica" pitchFamily="2" charset="0"/>
              </a:rPr>
              <a:t>Ribo</a:t>
            </a:r>
            <a:endParaRPr lang="en-GB" sz="20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000000"/>
                </a:solidFill>
                <a:effectLst/>
                <a:latin typeface="Helvetica" pitchFamily="2" charset="0"/>
              </a:rPr>
              <a:t>Abbreviations: </a:t>
            </a:r>
            <a:r>
              <a:rPr lang="en-GB" sz="2000" b="0">
                <a:solidFill>
                  <a:srgbClr val="000000"/>
                </a:solidFill>
                <a:effectLst/>
                <a:latin typeface="Helvetica" pitchFamily="2" charset="0"/>
              </a:rPr>
              <a:t>FPE, </a:t>
            </a:r>
            <a:r>
              <a:rPr lang="en-GB" sz="2000" b="0">
                <a:solidFill>
                  <a:srgbClr val="000000"/>
                </a:solidFill>
                <a:effectLst/>
                <a:latin typeface="Times New Roman" panose="02020603050405020304" pitchFamily="18" charset="0"/>
              </a:rPr>
              <a:t>First-pass effect</a:t>
            </a:r>
            <a:r>
              <a:rPr lang="en-GB" sz="2000" b="0">
                <a:solidFill>
                  <a:srgbClr val="000000"/>
                </a:solidFill>
                <a:effectLst/>
                <a:latin typeface="Helvetica" pitchFamily="2" charset="0"/>
              </a:rPr>
              <a:t>; ICA, </a:t>
            </a:r>
            <a:r>
              <a:rPr lang="en-US" sz="2000"/>
              <a:t>Internal carotid artery</a:t>
            </a:r>
            <a:r>
              <a:rPr lang="en-GB" sz="2000" b="0">
                <a:solidFill>
                  <a:srgbClr val="000000"/>
                </a:solidFill>
                <a:effectLst/>
                <a:latin typeface="Helvetica" pitchFamily="2" charset="0"/>
              </a:rPr>
              <a:t>; </a:t>
            </a:r>
            <a:r>
              <a:rPr lang="en-GB" sz="2000" b="0"/>
              <a:t>ITT, </a:t>
            </a:r>
            <a:r>
              <a:rPr lang="en-GB" sz="2000" b="0" i="0" u="none" strike="noStrike">
                <a:solidFill>
                  <a:srgbClr val="0A0A0A"/>
                </a:solidFill>
                <a:effectLst/>
                <a:latin typeface="Google Sans"/>
              </a:rPr>
              <a:t>Intention-to-treat</a:t>
            </a:r>
            <a:r>
              <a:rPr lang="en-GB" sz="2000" b="0"/>
              <a:t>; </a:t>
            </a:r>
            <a:r>
              <a:rPr lang="en-GB" sz="2000" b="0">
                <a:solidFill>
                  <a:srgbClr val="000000"/>
                </a:solidFill>
                <a:effectLst/>
                <a:latin typeface="Helvetica" pitchFamily="2" charset="0"/>
              </a:rPr>
              <a:t>LVO, </a:t>
            </a:r>
            <a:r>
              <a:rPr lang="en-GB" sz="2000" b="0"/>
              <a:t>Large vessel occlusion</a:t>
            </a:r>
            <a:r>
              <a:rPr lang="en-GB" sz="2000" b="0">
                <a:solidFill>
                  <a:srgbClr val="000000"/>
                </a:solidFill>
                <a:effectLst/>
                <a:latin typeface="Helvetica" pitchFamily="2" charset="0"/>
              </a:rPr>
              <a:t>; MARRS, </a:t>
            </a:r>
            <a:r>
              <a:rPr lang="en-GB" sz="2000" b="0">
                <a:solidFill>
                  <a:srgbClr val="000000"/>
                </a:solidFill>
                <a:effectLst/>
                <a:latin typeface="Times New Roman" panose="02020603050405020304" pitchFamily="18" charset="0"/>
              </a:rPr>
              <a:t>Millipede </a:t>
            </a:r>
            <a:r>
              <a:rPr lang="en-GB" sz="2000" b="0" err="1">
                <a:solidFill>
                  <a:srgbClr val="000000"/>
                </a:solidFill>
                <a:effectLst/>
                <a:latin typeface="Times New Roman" panose="02020603050405020304" pitchFamily="18" charset="0"/>
              </a:rPr>
              <a:t>AspiRation</a:t>
            </a:r>
            <a:r>
              <a:rPr lang="en-GB" sz="2000" b="0">
                <a:solidFill>
                  <a:srgbClr val="000000"/>
                </a:solidFill>
                <a:effectLst/>
                <a:latin typeface="Times New Roman" panose="02020603050405020304" pitchFamily="18" charset="0"/>
              </a:rPr>
              <a:t> for Revascularization in Stroke</a:t>
            </a:r>
            <a:r>
              <a:rPr lang="en-GB" sz="2000" b="0">
                <a:solidFill>
                  <a:srgbClr val="000000"/>
                </a:solidFill>
                <a:effectLst/>
                <a:latin typeface="Helvetica" pitchFamily="2" charset="0"/>
              </a:rPr>
              <a:t>; </a:t>
            </a:r>
            <a:r>
              <a:rPr lang="en-GB" sz="2000" b="0" err="1"/>
              <a:t>mRS</a:t>
            </a:r>
            <a:r>
              <a:rPr lang="en-GB" sz="2000" b="0"/>
              <a:t>, </a:t>
            </a:r>
            <a:r>
              <a:rPr lang="en-GB" sz="2000">
                <a:solidFill>
                  <a:srgbClr val="000000"/>
                </a:solidFill>
                <a:effectLst/>
                <a:latin typeface="Times New Roman" panose="02020603050405020304" pitchFamily="18" charset="0"/>
              </a:rPr>
              <a:t>Modified Rankin Scale</a:t>
            </a:r>
            <a:r>
              <a:rPr lang="en-GB" sz="2000" b="0"/>
              <a:t>; </a:t>
            </a:r>
            <a:r>
              <a:rPr lang="en-GB" sz="2000" b="0" err="1">
                <a:solidFill>
                  <a:srgbClr val="000000"/>
                </a:solidFill>
                <a:effectLst/>
                <a:latin typeface="Helvetica" pitchFamily="2" charset="0"/>
              </a:rPr>
              <a:t>mTICI</a:t>
            </a:r>
            <a:r>
              <a:rPr lang="en-GB" sz="2000" b="0">
                <a:solidFill>
                  <a:srgbClr val="000000"/>
                </a:solidFill>
                <a:effectLst/>
                <a:latin typeface="Helvetica" pitchFamily="2" charset="0"/>
              </a:rPr>
              <a:t>, </a:t>
            </a:r>
            <a:r>
              <a:rPr lang="en-GB" sz="2800" b="0">
                <a:solidFill>
                  <a:srgbClr val="000000"/>
                </a:solidFill>
                <a:effectLst/>
                <a:latin typeface="Times New Roman" panose="02020603050405020304" pitchFamily="18" charset="0"/>
              </a:rPr>
              <a:t>Modified Thrombolysis in Cerebral Infarction</a:t>
            </a:r>
            <a:r>
              <a:rPr lang="en-GB" sz="2000" b="0">
                <a:solidFill>
                  <a:srgbClr val="000000"/>
                </a:solidFill>
                <a:effectLst/>
                <a:latin typeface="Helvetica" pitchFamily="2" charset="0"/>
              </a:rPr>
              <a:t>; </a:t>
            </a:r>
            <a:r>
              <a:rPr lang="en-GB" sz="2000" b="0"/>
              <a:t>NIHSS, </a:t>
            </a:r>
            <a:r>
              <a:rPr lang="en-US" sz="2000"/>
              <a:t>National Institutes of Health Stroke Scale</a:t>
            </a:r>
            <a:r>
              <a:rPr lang="en-GB" sz="2000" b="0"/>
              <a:t>; PP, Per-protocol; </a:t>
            </a:r>
            <a:r>
              <a:rPr lang="en-GB" sz="2000" b="0" err="1">
                <a:solidFill>
                  <a:srgbClr val="000000"/>
                </a:solidFill>
                <a:effectLst/>
                <a:latin typeface="Helvetica" pitchFamily="2" charset="0"/>
              </a:rPr>
              <a:t>sICH</a:t>
            </a:r>
            <a:r>
              <a:rPr lang="en-GB" sz="2000" b="0">
                <a:solidFill>
                  <a:srgbClr val="000000"/>
                </a:solidFill>
                <a:effectLst/>
                <a:latin typeface="Helvetica" pitchFamily="2" charset="0"/>
              </a:rPr>
              <a:t>, </a:t>
            </a:r>
            <a:r>
              <a:rPr lang="en-GB" sz="2800" b="0">
                <a:solidFill>
                  <a:srgbClr val="000000"/>
                </a:solidFill>
                <a:effectLst/>
                <a:latin typeface="Times New Roman" panose="02020603050405020304" pitchFamily="18" charset="0"/>
              </a:rPr>
              <a:t>Symptomatic intracerebral haemorrhage</a:t>
            </a:r>
            <a:r>
              <a:rPr lang="en-GB" sz="2000" b="0">
                <a:solidFill>
                  <a:srgbClr val="000000"/>
                </a:solidFill>
                <a:effectLst/>
                <a:latin typeface="Helvetica" pitchFamily="2" charset="0"/>
              </a:rPr>
              <a:t>.</a:t>
            </a:r>
            <a:endParaRPr lang="en-GB" sz="2800" b="0">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a:solidFill>
                  <a:srgbClr val="000000"/>
                </a:solidFill>
                <a:effectLst/>
                <a:latin typeface="Helvetica" pitchFamily="2" charset="0"/>
              </a:rPr>
              <a:t>Abstract Number: </a:t>
            </a:r>
            <a:r>
              <a:rPr lang="en-GB" sz="2000">
                <a:solidFill>
                  <a:srgbClr val="000000"/>
                </a:solidFill>
                <a:effectLst/>
                <a:latin typeface="Helvetica" pitchFamily="2" charset="0"/>
              </a:rPr>
              <a:t>ESOC2026A1149</a:t>
            </a: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00">
                <a:effectLst/>
                <a:latin typeface="Arial" panose="020B0604020202020204" pitchFamily="34" charset="0"/>
                <a:ea typeface="Aptos" panose="020B0004020202020204" pitchFamily="34" charset="0"/>
                <a:cs typeface="Arial" panose="020B0604020202020204" pitchFamily="34" charset="0"/>
              </a:rPr>
              <a:t>Abstract Title: FINAL RESULTS OF THE MARRS PIVOTAL STUDY: IMPACT OF A NOVEL 0.088” CORRUGATED SUPERBORE ASPIRATION CATHETER ON REPERFUSION IN LARGE VESSEL OCCLUSIONS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20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a:solidFill>
                  <a:srgbClr val="000000"/>
                </a:solidFill>
                <a:effectLst/>
                <a:latin typeface="Helvetica" pitchFamily="2" charset="0"/>
              </a:rPr>
              <a:t>Abstract Category</a:t>
            </a:r>
            <a:r>
              <a:rPr lang="en-GB" sz="2000">
                <a:solidFill>
                  <a:srgbClr val="000000"/>
                </a:solidFill>
                <a:effectLst/>
                <a:latin typeface="Helvetica" pitchFamily="2" charset="0"/>
              </a:rPr>
              <a:t>: 01.00 - ACUTE ISCHEMIC STROKE MANAGEMENT - </a:t>
            </a:r>
            <a:r>
              <a:rPr lang="en-GB" sz="2800">
                <a:solidFill>
                  <a:srgbClr val="000000"/>
                </a:solidFill>
                <a:effectLst/>
                <a:latin typeface="Helvetica" pitchFamily="2" charset="0"/>
              </a:rPr>
              <a:t>01.05 - NEUROINTERVENTION</a:t>
            </a:r>
            <a:endParaRPr lang="en-GB" sz="2000">
              <a:solidFill>
                <a:srgbClr val="000000"/>
              </a:solidFill>
              <a:effectLst/>
              <a:latin typeface="Helvetica" pitchFamily="2" charset="0"/>
            </a:endParaRP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Background and aims: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The Millipede </a:t>
            </a:r>
            <a:r>
              <a:rPr lang="en-GB" sz="2000" kern="100" err="1">
                <a:effectLst/>
                <a:latin typeface="Arial" panose="020B0604020202020204" pitchFamily="34" charset="0"/>
                <a:ea typeface="Aptos" panose="020B0004020202020204" pitchFamily="34" charset="0"/>
                <a:cs typeface="Arial" panose="020B0604020202020204" pitchFamily="34" charset="0"/>
              </a:rPr>
              <a:t>AspiRation</a:t>
            </a:r>
            <a:r>
              <a:rPr lang="en-GB" sz="2000" kern="100">
                <a:effectLst/>
                <a:latin typeface="Arial" panose="020B0604020202020204" pitchFamily="34" charset="0"/>
                <a:ea typeface="Aptos" panose="020B0004020202020204" pitchFamily="34" charset="0"/>
                <a:cs typeface="Arial" panose="020B0604020202020204" pitchFamily="34" charset="0"/>
              </a:rPr>
              <a:t> for Revascularization in Stroke (MARRS) pivotal study was a prospective, single-arm investigation to assess the performance and safety of the Millipede System in subjects with acute ischemic stroke due to large vessel occlusion (LVO) within 8 hours. This is the first presentation of the final study results.</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Methods: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Enrolment occurred at 22 US and European sites. 180 subjects with ICA, M1, M2, and basilar artery occlusions were treated.</a:t>
            </a: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To meet FDA study requirements, users measured the target vessel and selected the catheter size ensuring the vessel diameter exceeded ≥2.74 mm for Millipede88 and ≥2.21 mm for Millipede70, respectively.</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Results: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Median age was 69 years, 51% were male, with mean baseline NIHSS 17 and ASPECTS 8.6. M1 was the most common occlusion location (62%). Direct first-pass aspiration was performed using Millipede88 and Millipede70 in 115 and 64 subjects, respectively. Successful delivery of </a:t>
            </a:r>
            <a:r>
              <a:rPr lang="en-GB" sz="2000" kern="100" err="1">
                <a:effectLst/>
                <a:latin typeface="Arial" panose="020B0604020202020204" pitchFamily="34" charset="0"/>
                <a:ea typeface="Aptos" panose="020B0004020202020204" pitchFamily="34" charset="0"/>
                <a:cs typeface="Arial" panose="020B0604020202020204" pitchFamily="34" charset="0"/>
              </a:rPr>
              <a:t>Superbore</a:t>
            </a:r>
            <a:r>
              <a:rPr lang="en-GB" sz="2000" kern="100">
                <a:effectLst/>
                <a:latin typeface="Arial" panose="020B0604020202020204" pitchFamily="34" charset="0"/>
                <a:ea typeface="Aptos" panose="020B0004020202020204" pitchFamily="34" charset="0"/>
                <a:cs typeface="Arial" panose="020B0604020202020204" pitchFamily="34" charset="0"/>
              </a:rPr>
              <a:t> Millipede88 was 96%. In M1 occlusions, the FPE rate (</a:t>
            </a:r>
            <a:r>
              <a:rPr lang="en-GB" sz="2000" kern="100" err="1">
                <a:effectLst/>
                <a:latin typeface="Arial" panose="020B0604020202020204" pitchFamily="34" charset="0"/>
                <a:ea typeface="Aptos" panose="020B0004020202020204" pitchFamily="34" charset="0"/>
                <a:cs typeface="Arial" panose="020B0604020202020204" pitchFamily="34" charset="0"/>
              </a:rPr>
              <a:t>mTICI</a:t>
            </a:r>
            <a:r>
              <a:rPr lang="en-GB" sz="2000" kern="100">
                <a:effectLst/>
                <a:latin typeface="Arial" panose="020B0604020202020204" pitchFamily="34" charset="0"/>
                <a:ea typeface="Aptos" panose="020B0004020202020204" pitchFamily="34" charset="0"/>
                <a:cs typeface="Arial" panose="020B0604020202020204" pitchFamily="34" charset="0"/>
              </a:rPr>
              <a:t> ≥2c) with Millipede88 was 77% (PP). Overall Millipede88 FPE rate was 61% (PP), exceeding prior meta-analyses and large registries (27.0–46.6%). A final </a:t>
            </a:r>
            <a:r>
              <a:rPr lang="en-GB" sz="2000" kern="100" err="1">
                <a:effectLst/>
                <a:latin typeface="Arial" panose="020B0604020202020204" pitchFamily="34" charset="0"/>
                <a:ea typeface="Aptos" panose="020B0004020202020204" pitchFamily="34" charset="0"/>
                <a:cs typeface="Arial" panose="020B0604020202020204" pitchFamily="34" charset="0"/>
              </a:rPr>
              <a:t>mTICI</a:t>
            </a:r>
            <a:r>
              <a:rPr lang="en-GB" sz="2000" kern="100">
                <a:effectLst/>
                <a:latin typeface="Arial" panose="020B0604020202020204" pitchFamily="34" charset="0"/>
                <a:ea typeface="Aptos" panose="020B0004020202020204" pitchFamily="34" charset="0"/>
                <a:cs typeface="Arial" panose="020B0604020202020204" pitchFamily="34" charset="0"/>
              </a:rPr>
              <a:t> ≥2c rate of 85% was achieved (PP). Rates of </a:t>
            </a:r>
            <a:r>
              <a:rPr lang="en-GB" sz="2000" kern="100" err="1">
                <a:effectLst/>
                <a:latin typeface="Arial" panose="020B0604020202020204" pitchFamily="34" charset="0"/>
                <a:ea typeface="Aptos" panose="020B0004020202020204" pitchFamily="34" charset="0"/>
                <a:cs typeface="Arial" panose="020B0604020202020204" pitchFamily="34" charset="0"/>
              </a:rPr>
              <a:t>sICH</a:t>
            </a:r>
            <a:r>
              <a:rPr lang="en-GB" sz="2000" kern="100">
                <a:effectLst/>
                <a:latin typeface="Arial" panose="020B0604020202020204" pitchFamily="34" charset="0"/>
                <a:ea typeface="Aptos" panose="020B0004020202020204" pitchFamily="34" charset="0"/>
                <a:cs typeface="Arial" panose="020B0604020202020204" pitchFamily="34" charset="0"/>
              </a:rPr>
              <a:t> and intracranial dissection were low (2.3% and 1.1%, ITT). No significant differences in reperfusion success were observed between higher and lower- enrolling sites. 56% of patients treated with Millipede88 on first-pass (PP) achieved </a:t>
            </a:r>
            <a:r>
              <a:rPr lang="en-GB" sz="2000" kern="100" err="1">
                <a:effectLst/>
                <a:latin typeface="Arial" panose="020B0604020202020204" pitchFamily="34" charset="0"/>
                <a:ea typeface="Aptos" panose="020B0004020202020204" pitchFamily="34" charset="0"/>
                <a:cs typeface="Arial" panose="020B0604020202020204" pitchFamily="34" charset="0"/>
              </a:rPr>
              <a:t>mRS</a:t>
            </a:r>
            <a:r>
              <a:rPr lang="en-GB" sz="2000" kern="100">
                <a:effectLst/>
                <a:latin typeface="Arial" panose="020B0604020202020204" pitchFamily="34" charset="0"/>
                <a:ea typeface="Aptos" panose="020B0004020202020204" pitchFamily="34" charset="0"/>
                <a:cs typeface="Arial" panose="020B0604020202020204" pitchFamily="34" charset="0"/>
              </a:rPr>
              <a:t> 0-2 at 90 days.</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b="1" kern="100">
                <a:effectLst/>
                <a:latin typeface="Arial" panose="020B0604020202020204" pitchFamily="34" charset="0"/>
                <a:ea typeface="Aptos" panose="020B0004020202020204" pitchFamily="34" charset="0"/>
                <a:cs typeface="Arial" panose="020B0604020202020204" pitchFamily="34" charset="0"/>
              </a:rPr>
              <a:t>Conclusions:</a:t>
            </a: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2000" kern="100">
                <a:effectLst/>
                <a:latin typeface="Arial" panose="020B0604020202020204" pitchFamily="34" charset="0"/>
                <a:ea typeface="Aptos" panose="020B0004020202020204" pitchFamily="34" charset="0"/>
                <a:cs typeface="Arial" panose="020B0604020202020204" pitchFamily="34" charset="0"/>
              </a:rPr>
              <a:t>Millipede88 achieved the highest reperfusion rates reported among prospective thrombectomy trials to date. Outcomes were particularly </a:t>
            </a:r>
            <a:r>
              <a:rPr lang="en-GB" sz="2000" kern="100" err="1">
                <a:effectLst/>
                <a:latin typeface="Arial" panose="020B0604020202020204" pitchFamily="34" charset="0"/>
                <a:ea typeface="Aptos" panose="020B0004020202020204" pitchFamily="34" charset="0"/>
                <a:cs typeface="Arial" panose="020B0604020202020204" pitchFamily="34" charset="0"/>
              </a:rPr>
              <a:t>favorable</a:t>
            </a:r>
            <a:r>
              <a:rPr lang="en-GB" sz="2000" kern="100">
                <a:effectLst/>
                <a:latin typeface="Arial" panose="020B0604020202020204" pitchFamily="34" charset="0"/>
                <a:ea typeface="Aptos" panose="020B0004020202020204" pitchFamily="34" charset="0"/>
                <a:cs typeface="Arial" panose="020B0604020202020204" pitchFamily="34" charset="0"/>
              </a:rPr>
              <a:t> in M1 occlusions, likely reflecting optimal vessel-to-catheter diameter matching.</a:t>
            </a:r>
          </a:p>
          <a:p>
            <a:pPr>
              <a:lnSpc>
                <a:spcPct val="115000"/>
              </a:lnSpc>
              <a:spcAft>
                <a:spcPts val="800"/>
              </a:spcAft>
            </a:pPr>
            <a:endParaRPr lang="en-GB" sz="2000" b="1" kern="100">
              <a:effectLst/>
              <a:latin typeface="Arial" panose="020B06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lang="en-GB" sz="2800">
              <a:latin typeface="Arial" panose="020B0604020202020204" pitchFamily="34" charset="0"/>
              <a:cs typeface="Arial" panose="020B0604020202020204" pitchFamily="34" charset="0"/>
            </a:endParaRPr>
          </a:p>
        </p:txBody>
      </p:sp>
      <p:sp>
        <p:nvSpPr>
          <p:cNvPr id="57" name="Google Shape;57;p3:notes">
            <a:extLst>
              <a:ext uri="{FF2B5EF4-FFF2-40B4-BE49-F238E27FC236}">
                <a16:creationId xmlns:a16="http://schemas.microsoft.com/office/drawing/2014/main" id="{9AE2108B-7BA8-C836-B4A6-170DC930D8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02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613EB7F9-4874-D98D-456D-92E867054679}"/>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E87729E-7E85-0D65-0E6F-CC6E6C8C64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800" b="1">
                <a:solidFill>
                  <a:srgbClr val="000000"/>
                </a:solidFill>
                <a:effectLst/>
                <a:latin typeface="Helvetica" pitchFamily="2" charset="0"/>
              </a:rPr>
              <a:t>Authorship: </a:t>
            </a:r>
            <a:r>
              <a:rPr lang="en-GB" sz="1000">
                <a:solidFill>
                  <a:srgbClr val="000000"/>
                </a:solidFill>
                <a:effectLst/>
                <a:latin typeface="Helvetica" pitchFamily="2" charset="0"/>
              </a:rPr>
              <a:t>Raul Nogueira, Manuel </a:t>
            </a:r>
            <a:r>
              <a:rPr lang="en-GB" sz="1000" err="1">
                <a:solidFill>
                  <a:srgbClr val="000000"/>
                </a:solidFill>
                <a:effectLst/>
                <a:latin typeface="Helvetica" pitchFamily="2" charset="0"/>
              </a:rPr>
              <a:t>Requena</a:t>
            </a:r>
            <a:r>
              <a:rPr lang="en-GB" sz="1000">
                <a:solidFill>
                  <a:srgbClr val="000000"/>
                </a:solidFill>
                <a:effectLst/>
                <a:latin typeface="Helvetica" pitchFamily="2" charset="0"/>
              </a:rPr>
              <a:t>, </a:t>
            </a:r>
            <a:r>
              <a:rPr lang="en-GB" sz="1000" err="1">
                <a:solidFill>
                  <a:srgbClr val="000000"/>
                </a:solidFill>
                <a:effectLst/>
                <a:latin typeface="Helvetica" pitchFamily="2" charset="0"/>
              </a:rPr>
              <a:t>Jaydevsinh</a:t>
            </a:r>
            <a:r>
              <a:rPr lang="en-GB" sz="1000">
                <a:solidFill>
                  <a:srgbClr val="000000"/>
                </a:solidFill>
                <a:effectLst/>
                <a:latin typeface="Helvetica" pitchFamily="2" charset="0"/>
              </a:rPr>
              <a:t> Dolia, Syed Zaidi, Pedro Navia, Gaultier </a:t>
            </a:r>
            <a:r>
              <a:rPr lang="en-GB" sz="1000" err="1">
                <a:solidFill>
                  <a:srgbClr val="000000"/>
                </a:solidFill>
                <a:effectLst/>
                <a:latin typeface="Helvetica" pitchFamily="2" charset="0"/>
              </a:rPr>
              <a:t>Marnat</a:t>
            </a:r>
            <a:r>
              <a:rPr lang="en-GB" sz="1000">
                <a:solidFill>
                  <a:srgbClr val="000000"/>
                </a:solidFill>
                <a:effectLst/>
                <a:latin typeface="Helvetica" pitchFamily="2" charset="0"/>
              </a:rPr>
              <a:t>, Christophe </a:t>
            </a:r>
            <a:r>
              <a:rPr lang="en-GB" sz="1000" err="1">
                <a:solidFill>
                  <a:srgbClr val="000000"/>
                </a:solidFill>
                <a:effectLst/>
                <a:latin typeface="Helvetica" pitchFamily="2" charset="0"/>
              </a:rPr>
              <a:t>Cognard</a:t>
            </a:r>
            <a:r>
              <a:rPr lang="en-GB" sz="1000">
                <a:solidFill>
                  <a:srgbClr val="000000"/>
                </a:solidFill>
                <a:effectLst/>
                <a:latin typeface="Helvetica" pitchFamily="2" charset="0"/>
              </a:rPr>
              <a:t>, Tarun Bhalla, </a:t>
            </a:r>
            <a:r>
              <a:rPr lang="en-GB" sz="1000" err="1">
                <a:solidFill>
                  <a:srgbClr val="000000"/>
                </a:solidFill>
                <a:effectLst/>
                <a:latin typeface="Helvetica" pitchFamily="2" charset="0"/>
              </a:rPr>
              <a:t>Alhamza</a:t>
            </a:r>
            <a:r>
              <a:rPr lang="en-GB" sz="1000">
                <a:solidFill>
                  <a:srgbClr val="000000"/>
                </a:solidFill>
                <a:effectLst/>
                <a:latin typeface="Helvetica" pitchFamily="2" charset="0"/>
              </a:rPr>
              <a:t> R Al-</a:t>
            </a:r>
            <a:r>
              <a:rPr lang="en-GB" sz="1000" err="1">
                <a:solidFill>
                  <a:srgbClr val="000000"/>
                </a:solidFill>
                <a:effectLst/>
                <a:latin typeface="Helvetica" pitchFamily="2" charset="0"/>
              </a:rPr>
              <a:t>Bayati</a:t>
            </a:r>
            <a:r>
              <a:rPr lang="en-GB" sz="1000">
                <a:solidFill>
                  <a:srgbClr val="000000"/>
                </a:solidFill>
                <a:effectLst/>
                <a:latin typeface="Helvetica" pitchFamily="2" charset="0"/>
              </a:rPr>
              <a:t>, Charles </a:t>
            </a:r>
            <a:r>
              <a:rPr lang="en-GB" sz="1000" err="1">
                <a:solidFill>
                  <a:srgbClr val="000000"/>
                </a:solidFill>
                <a:effectLst/>
                <a:latin typeface="Helvetica" pitchFamily="2" charset="0"/>
              </a:rPr>
              <a:t>Matouk</a:t>
            </a:r>
            <a:r>
              <a:rPr lang="en-GB" sz="1000">
                <a:solidFill>
                  <a:srgbClr val="000000"/>
                </a:solidFill>
                <a:effectLst/>
                <a:latin typeface="Helvetica" pitchFamily="2" charset="0"/>
              </a:rPr>
              <a:t>, Michael </a:t>
            </a:r>
            <a:r>
              <a:rPr lang="en-GB" sz="1000" err="1">
                <a:solidFill>
                  <a:srgbClr val="000000"/>
                </a:solidFill>
                <a:effectLst/>
                <a:latin typeface="Helvetica" pitchFamily="2" charset="0"/>
              </a:rPr>
              <a:t>Nahhas</a:t>
            </a:r>
            <a:r>
              <a:rPr lang="en-GB" sz="1000">
                <a:solidFill>
                  <a:srgbClr val="000000"/>
                </a:solidFill>
                <a:effectLst/>
                <a:latin typeface="Helvetica" pitchFamily="2" charset="0"/>
              </a:rPr>
              <a:t>, Osama </a:t>
            </a:r>
            <a:r>
              <a:rPr lang="en-GB" sz="1000" err="1">
                <a:solidFill>
                  <a:srgbClr val="000000"/>
                </a:solidFill>
                <a:effectLst/>
                <a:latin typeface="Helvetica" pitchFamily="2" charset="0"/>
              </a:rPr>
              <a:t>Zaidat</a:t>
            </a:r>
            <a:r>
              <a:rPr lang="en-GB" sz="1000">
                <a:solidFill>
                  <a:srgbClr val="000000"/>
                </a:solidFill>
                <a:effectLst/>
                <a:latin typeface="Helvetica" pitchFamily="2" charset="0"/>
              </a:rPr>
              <a:t>, Romain </a:t>
            </a:r>
            <a:r>
              <a:rPr lang="en-GB" sz="1000" err="1">
                <a:solidFill>
                  <a:srgbClr val="000000"/>
                </a:solidFill>
                <a:effectLst/>
                <a:latin typeface="Helvetica" pitchFamily="2" charset="0"/>
              </a:rPr>
              <a:t>Bourcier</a:t>
            </a:r>
            <a:r>
              <a:rPr lang="en-GB" sz="1000">
                <a:solidFill>
                  <a:srgbClr val="000000"/>
                </a:solidFill>
                <a:effectLst/>
                <a:latin typeface="Helvetica" pitchFamily="2" charset="0"/>
              </a:rPr>
              <a:t>, Ryan Priest, Waldo Guerrero, </a:t>
            </a:r>
            <a:r>
              <a:rPr lang="en-GB" sz="1000" err="1">
                <a:solidFill>
                  <a:srgbClr val="000000"/>
                </a:solidFill>
                <a:effectLst/>
                <a:latin typeface="Helvetica" pitchFamily="2" charset="0"/>
              </a:rPr>
              <a:t>Tareq</a:t>
            </a:r>
            <a:r>
              <a:rPr lang="en-GB" sz="1000">
                <a:solidFill>
                  <a:srgbClr val="000000"/>
                </a:solidFill>
                <a:effectLst/>
                <a:latin typeface="Helvetica" pitchFamily="2" charset="0"/>
              </a:rPr>
              <a:t> </a:t>
            </a:r>
            <a:r>
              <a:rPr lang="en-GB" sz="1000" err="1">
                <a:solidFill>
                  <a:srgbClr val="000000"/>
                </a:solidFill>
                <a:effectLst/>
                <a:latin typeface="Helvetica" pitchFamily="2" charset="0"/>
              </a:rPr>
              <a:t>Kass</a:t>
            </a:r>
            <a:r>
              <a:rPr lang="en-GB" sz="1000">
                <a:solidFill>
                  <a:srgbClr val="000000"/>
                </a:solidFill>
                <a:effectLst/>
                <a:latin typeface="Helvetica" pitchFamily="2" charset="0"/>
              </a:rPr>
              <a:t>-Hout, Ameer Hassan, Ricardo </a:t>
            </a:r>
            <a:r>
              <a:rPr lang="en-GB" sz="1000" err="1">
                <a:solidFill>
                  <a:srgbClr val="000000"/>
                </a:solidFill>
                <a:effectLst/>
                <a:latin typeface="Helvetica" pitchFamily="2" charset="0"/>
              </a:rPr>
              <a:t>Hanel</a:t>
            </a:r>
            <a:r>
              <a:rPr lang="en-GB" sz="1000">
                <a:solidFill>
                  <a:srgbClr val="000000"/>
                </a:solidFill>
                <a:effectLst/>
                <a:latin typeface="Helvetica" pitchFamily="2" charset="0"/>
              </a:rPr>
              <a:t>, Benjamin Gory, Marc </a:t>
            </a:r>
            <a:r>
              <a:rPr lang="en-GB" sz="1000" err="1">
                <a:solidFill>
                  <a:srgbClr val="000000"/>
                </a:solidFill>
                <a:effectLst/>
                <a:latin typeface="Helvetica" pitchFamily="2" charset="0"/>
              </a:rPr>
              <a:t>Ribo</a:t>
            </a:r>
            <a:endParaRPr lang="en-GB" sz="8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effectLst/>
                <a:latin typeface="Helvetica" pitchFamily="2" charset="0"/>
              </a:rPr>
              <a:t>Abbreviations: </a:t>
            </a:r>
            <a:r>
              <a:rPr lang="en-GB" sz="800" b="0">
                <a:solidFill>
                  <a:srgbClr val="000000"/>
                </a:solidFill>
                <a:effectLst/>
                <a:latin typeface="Helvetica" pitchFamily="2" charset="0"/>
              </a:rPr>
              <a:t>FPE, </a:t>
            </a:r>
            <a:r>
              <a:rPr lang="en-GB" sz="800" b="0">
                <a:solidFill>
                  <a:srgbClr val="000000"/>
                </a:solidFill>
                <a:effectLst/>
                <a:latin typeface="Times New Roman" panose="02020603050405020304" pitchFamily="18" charset="0"/>
              </a:rPr>
              <a:t>First-pass effect</a:t>
            </a:r>
            <a:r>
              <a:rPr lang="en-GB" sz="800" b="0">
                <a:solidFill>
                  <a:srgbClr val="000000"/>
                </a:solidFill>
                <a:effectLst/>
                <a:latin typeface="Helvetica" pitchFamily="2" charset="0"/>
              </a:rPr>
              <a:t>; ICA, </a:t>
            </a:r>
            <a:r>
              <a:rPr lang="en-US" sz="800"/>
              <a:t>Internal carotid artery</a:t>
            </a:r>
            <a:r>
              <a:rPr lang="en-GB" sz="800" b="0">
                <a:solidFill>
                  <a:srgbClr val="000000"/>
                </a:solidFill>
                <a:effectLst/>
                <a:latin typeface="Helvetica" pitchFamily="2" charset="0"/>
              </a:rPr>
              <a:t>; </a:t>
            </a:r>
            <a:r>
              <a:rPr lang="en-GB" sz="800" b="0"/>
              <a:t>ITT, </a:t>
            </a:r>
            <a:r>
              <a:rPr lang="en-GB" sz="800" b="0" i="0" u="none" strike="noStrike">
                <a:solidFill>
                  <a:srgbClr val="0A0A0A"/>
                </a:solidFill>
                <a:effectLst/>
                <a:latin typeface="Google Sans"/>
              </a:rPr>
              <a:t>Intention-to-treat</a:t>
            </a:r>
            <a:r>
              <a:rPr lang="en-GB" sz="800" b="0"/>
              <a:t>; </a:t>
            </a:r>
            <a:r>
              <a:rPr lang="en-GB" sz="800" b="0">
                <a:solidFill>
                  <a:srgbClr val="000000"/>
                </a:solidFill>
                <a:effectLst/>
                <a:latin typeface="Helvetica" pitchFamily="2" charset="0"/>
              </a:rPr>
              <a:t>LVO, </a:t>
            </a:r>
            <a:r>
              <a:rPr lang="en-GB" sz="800" b="0"/>
              <a:t>Large vessel occlusion</a:t>
            </a:r>
            <a:r>
              <a:rPr lang="en-GB" sz="800" b="0">
                <a:solidFill>
                  <a:srgbClr val="000000"/>
                </a:solidFill>
                <a:effectLst/>
                <a:latin typeface="Helvetica" pitchFamily="2" charset="0"/>
              </a:rPr>
              <a:t>; MARRS, </a:t>
            </a:r>
            <a:r>
              <a:rPr lang="en-GB" sz="800" b="0">
                <a:solidFill>
                  <a:srgbClr val="000000"/>
                </a:solidFill>
                <a:effectLst/>
                <a:latin typeface="Times New Roman" panose="02020603050405020304" pitchFamily="18" charset="0"/>
              </a:rPr>
              <a:t>Millipede </a:t>
            </a:r>
            <a:r>
              <a:rPr lang="en-GB" sz="800" b="0" err="1">
                <a:solidFill>
                  <a:srgbClr val="000000"/>
                </a:solidFill>
                <a:effectLst/>
                <a:latin typeface="Times New Roman" panose="02020603050405020304" pitchFamily="18" charset="0"/>
              </a:rPr>
              <a:t>AspiRation</a:t>
            </a:r>
            <a:r>
              <a:rPr lang="en-GB" sz="800" b="0">
                <a:solidFill>
                  <a:srgbClr val="000000"/>
                </a:solidFill>
                <a:effectLst/>
                <a:latin typeface="Times New Roman" panose="02020603050405020304" pitchFamily="18" charset="0"/>
              </a:rPr>
              <a:t> for Revascularization in Stroke</a:t>
            </a:r>
            <a:r>
              <a:rPr lang="en-GB" sz="800" b="0">
                <a:solidFill>
                  <a:srgbClr val="000000"/>
                </a:solidFill>
                <a:effectLst/>
                <a:latin typeface="Helvetica" pitchFamily="2" charset="0"/>
              </a:rPr>
              <a:t>; </a:t>
            </a:r>
            <a:r>
              <a:rPr lang="en-GB" sz="800" b="0" err="1"/>
              <a:t>mRS</a:t>
            </a:r>
            <a:r>
              <a:rPr lang="en-GB" sz="800" b="0"/>
              <a:t>, </a:t>
            </a:r>
            <a:r>
              <a:rPr lang="en-GB" sz="800">
                <a:solidFill>
                  <a:srgbClr val="000000"/>
                </a:solidFill>
                <a:effectLst/>
                <a:latin typeface="Times New Roman" panose="02020603050405020304" pitchFamily="18" charset="0"/>
              </a:rPr>
              <a:t>Modified Rankin Scale</a:t>
            </a:r>
            <a:r>
              <a:rPr lang="en-GB" sz="800" b="0"/>
              <a:t>; </a:t>
            </a:r>
            <a:r>
              <a:rPr lang="en-GB" sz="800" b="0" err="1">
                <a:solidFill>
                  <a:srgbClr val="000000"/>
                </a:solidFill>
                <a:effectLst/>
                <a:latin typeface="Helvetica" pitchFamily="2" charset="0"/>
              </a:rPr>
              <a:t>mTICI</a:t>
            </a:r>
            <a:r>
              <a:rPr lang="en-GB" sz="800" b="0">
                <a:solidFill>
                  <a:srgbClr val="000000"/>
                </a:solidFill>
                <a:effectLst/>
                <a:latin typeface="Helvetica" pitchFamily="2" charset="0"/>
              </a:rPr>
              <a:t>, </a:t>
            </a:r>
            <a:r>
              <a:rPr lang="en-GB" sz="1000" b="0">
                <a:solidFill>
                  <a:srgbClr val="000000"/>
                </a:solidFill>
                <a:effectLst/>
                <a:latin typeface="Times New Roman" panose="02020603050405020304" pitchFamily="18" charset="0"/>
              </a:rPr>
              <a:t>Modified Thrombolysis in Cerebral Infarction</a:t>
            </a:r>
            <a:r>
              <a:rPr lang="en-GB" sz="800" b="0">
                <a:solidFill>
                  <a:srgbClr val="000000"/>
                </a:solidFill>
                <a:effectLst/>
                <a:latin typeface="Helvetica" pitchFamily="2" charset="0"/>
              </a:rPr>
              <a:t>; </a:t>
            </a:r>
            <a:r>
              <a:rPr lang="en-GB" sz="800" b="0"/>
              <a:t>NIHSS, </a:t>
            </a:r>
            <a:r>
              <a:rPr lang="en-US" sz="800"/>
              <a:t>National Institutes of Health Stroke Scale</a:t>
            </a:r>
            <a:r>
              <a:rPr lang="en-GB" sz="800" b="0"/>
              <a:t>; PP, Per-protocol; </a:t>
            </a:r>
            <a:r>
              <a:rPr lang="en-GB" sz="800" b="0" err="1">
                <a:solidFill>
                  <a:srgbClr val="000000"/>
                </a:solidFill>
                <a:effectLst/>
                <a:latin typeface="Helvetica" pitchFamily="2" charset="0"/>
              </a:rPr>
              <a:t>sICH</a:t>
            </a:r>
            <a:r>
              <a:rPr lang="en-GB" sz="800" b="0">
                <a:solidFill>
                  <a:srgbClr val="000000"/>
                </a:solidFill>
                <a:effectLst/>
                <a:latin typeface="Helvetica" pitchFamily="2" charset="0"/>
              </a:rPr>
              <a:t>, </a:t>
            </a:r>
            <a:r>
              <a:rPr lang="en-GB" sz="1000" b="0">
                <a:solidFill>
                  <a:srgbClr val="000000"/>
                </a:solidFill>
                <a:effectLst/>
                <a:latin typeface="Times New Roman" panose="02020603050405020304" pitchFamily="18" charset="0"/>
              </a:rPr>
              <a:t>Symptomatic intracerebral haemorrhage</a:t>
            </a:r>
            <a:r>
              <a:rPr lang="en-GB" sz="800" b="0">
                <a:solidFill>
                  <a:srgbClr val="000000"/>
                </a:solidFill>
                <a:effectLst/>
                <a:latin typeface="Helvetica" pitchFamily="2" charset="0"/>
              </a:rPr>
              <a:t>.</a:t>
            </a:r>
            <a:endParaRPr lang="en-GB" sz="1000" b="0">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a:solidFill>
                  <a:srgbClr val="000000"/>
                </a:solidFill>
                <a:effectLst/>
                <a:latin typeface="Helvetica" pitchFamily="2" charset="0"/>
              </a:rPr>
              <a:t>Abstract Number: </a:t>
            </a:r>
            <a:r>
              <a:rPr lang="en-GB" sz="800">
                <a:solidFill>
                  <a:srgbClr val="000000"/>
                </a:solidFill>
                <a:effectLst/>
                <a:latin typeface="Helvetica" pitchFamily="2" charset="0"/>
              </a:rPr>
              <a:t>ESOC2026A1149</a:t>
            </a: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kern="100">
                <a:effectLst/>
                <a:latin typeface="Arial" panose="020B0604020202020204" pitchFamily="34" charset="0"/>
                <a:ea typeface="Aptos" panose="020B0004020202020204" pitchFamily="34" charset="0"/>
                <a:cs typeface="Arial" panose="020B0604020202020204" pitchFamily="34" charset="0"/>
              </a:rPr>
              <a:t>Abstract Title: FINAL RESULTS OF THE MARRS PIVOTAL STUDY: IMPACT OF A NOVEL 0.088” CORRUGATED SUPERBORE ASPIRATION CATHETER ON REPERFUSION IN LARGE VESSEL OCCLUSIONS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800" b="1">
              <a:solidFill>
                <a:srgbClr val="000000"/>
              </a:solidFill>
              <a:effectLst/>
              <a:latin typeface="Helvetica"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800" b="1">
                <a:solidFill>
                  <a:srgbClr val="000000"/>
                </a:solidFill>
                <a:effectLst/>
                <a:latin typeface="Helvetica" pitchFamily="2" charset="0"/>
              </a:rPr>
              <a:t>Abstract Category</a:t>
            </a:r>
            <a:r>
              <a:rPr lang="en-GB" sz="800">
                <a:solidFill>
                  <a:srgbClr val="000000"/>
                </a:solidFill>
                <a:effectLst/>
                <a:latin typeface="Helvetica" pitchFamily="2" charset="0"/>
              </a:rPr>
              <a:t>: 01.00 - ACUTE ISCHEMIC STROKE MANAGEMENT - </a:t>
            </a:r>
            <a:r>
              <a:rPr lang="en-GB" sz="1000">
                <a:solidFill>
                  <a:srgbClr val="000000"/>
                </a:solidFill>
                <a:effectLst/>
                <a:latin typeface="Helvetica" pitchFamily="2" charset="0"/>
              </a:rPr>
              <a:t>01.05 - NEUROINTERVENTION</a:t>
            </a:r>
            <a:endParaRPr lang="en-GB" sz="800">
              <a:solidFill>
                <a:srgbClr val="000000"/>
              </a:solidFill>
              <a:effectLst/>
              <a:latin typeface="Helvetica" pitchFamily="2" charset="0"/>
            </a:endParaRP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Background and aims: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The Millipede </a:t>
            </a:r>
            <a:r>
              <a:rPr lang="en-GB" sz="800" kern="100" err="1">
                <a:effectLst/>
                <a:latin typeface="Arial" panose="020B0604020202020204" pitchFamily="34" charset="0"/>
                <a:ea typeface="Aptos" panose="020B0004020202020204" pitchFamily="34" charset="0"/>
                <a:cs typeface="Arial" panose="020B0604020202020204" pitchFamily="34" charset="0"/>
              </a:rPr>
              <a:t>AspiRation</a:t>
            </a:r>
            <a:r>
              <a:rPr lang="en-GB" sz="800" kern="100">
                <a:effectLst/>
                <a:latin typeface="Arial" panose="020B0604020202020204" pitchFamily="34" charset="0"/>
                <a:ea typeface="Aptos" panose="020B0004020202020204" pitchFamily="34" charset="0"/>
                <a:cs typeface="Arial" panose="020B0604020202020204" pitchFamily="34" charset="0"/>
              </a:rPr>
              <a:t> for Revascularization in Stroke (MARRS) pivotal study was a prospective, single-arm investigation to assess the performance and safety of the Millipede System in subjects with acute ischemic stroke due to large vessel occlusion (LVO) within 8 hours. This is the first presentation of the final study results.</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Methods: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Enrolment occurred at 22 US and European sites. 180 subjects with ICA, M1, M2, and basilar artery occlusions were treated.</a:t>
            </a: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To meet FDA study requirements, users measured the target vessel and selected the catheter size ensuring the vessel diameter exceeded ≥2.74 mm for Millipede88 and ≥2.21 mm for Millipede70, respectively.</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Results: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Median age was 69 years, 51% were male, with mean baseline NIHSS 17 and ASPECTS 8.6. M1 was the most common occlusion location (62%). Direct first-pass aspiration was performed using Millipede88 and Millipede70 in 115 and 64 subjects, respectively. Successful delivery of </a:t>
            </a:r>
            <a:r>
              <a:rPr lang="en-GB" sz="800" kern="100" err="1">
                <a:effectLst/>
                <a:latin typeface="Arial" panose="020B0604020202020204" pitchFamily="34" charset="0"/>
                <a:ea typeface="Aptos" panose="020B0004020202020204" pitchFamily="34" charset="0"/>
                <a:cs typeface="Arial" panose="020B0604020202020204" pitchFamily="34" charset="0"/>
              </a:rPr>
              <a:t>Superbore</a:t>
            </a:r>
            <a:r>
              <a:rPr lang="en-GB" sz="800" kern="100">
                <a:effectLst/>
                <a:latin typeface="Arial" panose="020B0604020202020204" pitchFamily="34" charset="0"/>
                <a:ea typeface="Aptos" panose="020B0004020202020204" pitchFamily="34" charset="0"/>
                <a:cs typeface="Arial" panose="020B0604020202020204" pitchFamily="34" charset="0"/>
              </a:rPr>
              <a:t> Millipede88 was 96%. In M1 occlusions, the FPE rate (</a:t>
            </a:r>
            <a:r>
              <a:rPr lang="en-GB" sz="800" kern="100" err="1">
                <a:effectLst/>
                <a:latin typeface="Arial" panose="020B0604020202020204" pitchFamily="34" charset="0"/>
                <a:ea typeface="Aptos" panose="020B0004020202020204" pitchFamily="34" charset="0"/>
                <a:cs typeface="Arial" panose="020B0604020202020204" pitchFamily="34" charset="0"/>
              </a:rPr>
              <a:t>mTICI</a:t>
            </a:r>
            <a:r>
              <a:rPr lang="en-GB" sz="800" kern="100">
                <a:effectLst/>
                <a:latin typeface="Arial" panose="020B0604020202020204" pitchFamily="34" charset="0"/>
                <a:ea typeface="Aptos" panose="020B0004020202020204" pitchFamily="34" charset="0"/>
                <a:cs typeface="Arial" panose="020B0604020202020204" pitchFamily="34" charset="0"/>
              </a:rPr>
              <a:t> ≥2c) with Millipede88 was 77% (PP). Overall Millipede88 FPE rate was 61% (PP), exceeding prior meta-analyses and large registries (27.0–46.6%). A final </a:t>
            </a:r>
            <a:r>
              <a:rPr lang="en-GB" sz="800" kern="100" err="1">
                <a:effectLst/>
                <a:latin typeface="Arial" panose="020B0604020202020204" pitchFamily="34" charset="0"/>
                <a:ea typeface="Aptos" panose="020B0004020202020204" pitchFamily="34" charset="0"/>
                <a:cs typeface="Arial" panose="020B0604020202020204" pitchFamily="34" charset="0"/>
              </a:rPr>
              <a:t>mTICI</a:t>
            </a:r>
            <a:r>
              <a:rPr lang="en-GB" sz="800" kern="100">
                <a:effectLst/>
                <a:latin typeface="Arial" panose="020B0604020202020204" pitchFamily="34" charset="0"/>
                <a:ea typeface="Aptos" panose="020B0004020202020204" pitchFamily="34" charset="0"/>
                <a:cs typeface="Arial" panose="020B0604020202020204" pitchFamily="34" charset="0"/>
              </a:rPr>
              <a:t> ≥2c rate of 85% was achieved (PP). Rates of </a:t>
            </a:r>
            <a:r>
              <a:rPr lang="en-GB" sz="800" kern="100" err="1">
                <a:effectLst/>
                <a:latin typeface="Arial" panose="020B0604020202020204" pitchFamily="34" charset="0"/>
                <a:ea typeface="Aptos" panose="020B0004020202020204" pitchFamily="34" charset="0"/>
                <a:cs typeface="Arial" panose="020B0604020202020204" pitchFamily="34" charset="0"/>
              </a:rPr>
              <a:t>sICH</a:t>
            </a:r>
            <a:r>
              <a:rPr lang="en-GB" sz="800" kern="100">
                <a:effectLst/>
                <a:latin typeface="Arial" panose="020B0604020202020204" pitchFamily="34" charset="0"/>
                <a:ea typeface="Aptos" panose="020B0004020202020204" pitchFamily="34" charset="0"/>
                <a:cs typeface="Arial" panose="020B0604020202020204" pitchFamily="34" charset="0"/>
              </a:rPr>
              <a:t> and intracranial dissection were low (2.3% and 1.1%, ITT). No significant differences in reperfusion success were observed between higher and lower- enrolling sites. 56% of patients treated with Millipede88 on first-pass (PP) achieved </a:t>
            </a:r>
            <a:r>
              <a:rPr lang="en-GB" sz="800" kern="100" err="1">
                <a:effectLst/>
                <a:latin typeface="Arial" panose="020B0604020202020204" pitchFamily="34" charset="0"/>
                <a:ea typeface="Aptos" panose="020B0004020202020204" pitchFamily="34" charset="0"/>
                <a:cs typeface="Arial" panose="020B0604020202020204" pitchFamily="34" charset="0"/>
              </a:rPr>
              <a:t>mRS</a:t>
            </a:r>
            <a:r>
              <a:rPr lang="en-GB" sz="800" kern="100">
                <a:effectLst/>
                <a:latin typeface="Arial" panose="020B0604020202020204" pitchFamily="34" charset="0"/>
                <a:ea typeface="Aptos" panose="020B0004020202020204" pitchFamily="34" charset="0"/>
                <a:cs typeface="Arial" panose="020B0604020202020204" pitchFamily="34" charset="0"/>
              </a:rPr>
              <a:t> 0-2 at 90 days.</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b="1" kern="100">
                <a:effectLst/>
                <a:latin typeface="Arial" panose="020B0604020202020204" pitchFamily="34" charset="0"/>
                <a:ea typeface="Aptos" panose="020B0004020202020204" pitchFamily="34" charset="0"/>
                <a:cs typeface="Arial" panose="020B0604020202020204" pitchFamily="34" charset="0"/>
              </a:rPr>
              <a:t>Conclusions:</a:t>
            </a:r>
            <a:endParaRPr lang="en-GB" sz="8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800" kern="100">
                <a:effectLst/>
                <a:latin typeface="Arial" panose="020B0604020202020204" pitchFamily="34" charset="0"/>
                <a:ea typeface="Aptos" panose="020B0004020202020204" pitchFamily="34" charset="0"/>
                <a:cs typeface="Arial" panose="020B0604020202020204" pitchFamily="34" charset="0"/>
              </a:rPr>
              <a:t>Millipede88 achieved the highest reperfusion rates reported among prospective thrombectomy trials to date. Outcomes were particularly </a:t>
            </a:r>
            <a:r>
              <a:rPr lang="en-GB" sz="800" kern="100" err="1">
                <a:effectLst/>
                <a:latin typeface="Arial" panose="020B0604020202020204" pitchFamily="34" charset="0"/>
                <a:ea typeface="Aptos" panose="020B0004020202020204" pitchFamily="34" charset="0"/>
                <a:cs typeface="Arial" panose="020B0604020202020204" pitchFamily="34" charset="0"/>
              </a:rPr>
              <a:t>favorable</a:t>
            </a:r>
            <a:r>
              <a:rPr lang="en-GB" sz="800" kern="100">
                <a:effectLst/>
                <a:latin typeface="Arial" panose="020B0604020202020204" pitchFamily="34" charset="0"/>
                <a:ea typeface="Aptos" panose="020B0004020202020204" pitchFamily="34" charset="0"/>
                <a:cs typeface="Arial" panose="020B0604020202020204" pitchFamily="34" charset="0"/>
              </a:rPr>
              <a:t> in M1 occlusions, likely reflecting optimal vessel-to-catheter diameter matching.</a:t>
            </a:r>
          </a:p>
          <a:p>
            <a:pPr>
              <a:lnSpc>
                <a:spcPct val="115000"/>
              </a:lnSpc>
              <a:spcAft>
                <a:spcPts val="800"/>
              </a:spcAft>
            </a:pPr>
            <a:endParaRPr lang="en-GB" sz="800" b="1" kern="100">
              <a:effectLst/>
              <a:latin typeface="Arial" panose="020B06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lang="en-GB" sz="1000">
              <a:latin typeface="Arial" panose="020B0604020202020204" pitchFamily="34" charset="0"/>
              <a:cs typeface="Arial" panose="020B0604020202020204" pitchFamily="34" charset="0"/>
            </a:endParaRPr>
          </a:p>
        </p:txBody>
      </p:sp>
      <p:sp>
        <p:nvSpPr>
          <p:cNvPr id="57" name="Google Shape;57;p3:notes">
            <a:extLst>
              <a:ext uri="{FF2B5EF4-FFF2-40B4-BE49-F238E27FC236}">
                <a16:creationId xmlns:a16="http://schemas.microsoft.com/office/drawing/2014/main" id="{CDA4BA0B-86C5-D091-F1AA-85543E4EE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90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D3E916D8-1F17-D5E9-AEC8-8F3BE9A1AF48}"/>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4762461-45B8-DE0B-67E2-177ADA918B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050" b="1" dirty="0">
                <a:solidFill>
                  <a:srgbClr val="000000"/>
                </a:solidFill>
                <a:effectLst/>
                <a:latin typeface="Helvetica" pitchFamily="2" charset="0"/>
              </a:rPr>
              <a:t>Authorship: </a:t>
            </a:r>
            <a:r>
              <a:rPr lang="en-GB" dirty="0">
                <a:solidFill>
                  <a:srgbClr val="000000"/>
                </a:solidFill>
                <a:effectLst/>
                <a:latin typeface="Helvetica" pitchFamily="2" charset="0"/>
              </a:rPr>
              <a:t>Pierre Seners, Adrien Ter Schiphorst, Bertrand Lapergue, Julien Labreuche, Hilde Henon, Jean Francois Albucher, Benjamin Gory, Tudor Jovin, Vincent Costalat, Caroline Arquizan</a:t>
            </a:r>
            <a:endParaRPr lang="en-GB" sz="105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rgbClr val="000000"/>
                </a:solidFill>
                <a:effectLst/>
                <a:latin typeface="Helvetica" pitchFamily="2" charset="0"/>
              </a:rPr>
              <a:t>Abbreviations: </a:t>
            </a:r>
            <a:r>
              <a:rPr lang="en-GB" sz="900" b="0" dirty="0">
                <a:solidFill>
                  <a:srgbClr val="000000"/>
                </a:solidFill>
                <a:effectLst/>
                <a:latin typeface="Helvetica" pitchFamily="2" charset="0"/>
              </a:rPr>
              <a:t>AIS, </a:t>
            </a:r>
            <a:r>
              <a:rPr lang="en-GB" sz="1200" b="0" dirty="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050" b="0" dirty="0">
                <a:effectLst/>
              </a:rPr>
              <a:t>; </a:t>
            </a:r>
            <a:r>
              <a:rPr lang="en-US" sz="900" b="0" dirty="0"/>
              <a:t>CI, confidence interval; </a:t>
            </a:r>
            <a:r>
              <a:rPr lang="en-GB" sz="900" b="0" dirty="0">
                <a:solidFill>
                  <a:srgbClr val="000000"/>
                </a:solidFill>
                <a:effectLst/>
                <a:latin typeface="Helvetica" pitchFamily="2"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050" b="0" dirty="0">
                <a:effectLst/>
              </a:rPr>
              <a:t>; </a:t>
            </a:r>
            <a:r>
              <a:rPr lang="en-GB" sz="900" b="0" dirty="0">
                <a:solidFill>
                  <a:srgbClr val="000000"/>
                </a:solidFill>
                <a:effectLst/>
                <a:latin typeface="Helvetica" pitchFamily="2" charset="0"/>
              </a:rPr>
              <a:t>LASTE, </a:t>
            </a:r>
            <a:r>
              <a:rPr lang="en-GB" sz="1050" b="0" i="0" u="none" strike="noStrike" dirty="0">
                <a:solidFill>
                  <a:srgbClr val="0A0A0A"/>
                </a:solidFill>
                <a:effectLst/>
                <a:latin typeface="Google Sans"/>
              </a:rPr>
              <a:t>Large Stroke Therapy Evaluation; </a:t>
            </a:r>
            <a:r>
              <a:rPr lang="en-GB" sz="900" b="0" dirty="0">
                <a:solidFill>
                  <a:srgbClr val="000000"/>
                </a:solidFill>
                <a:effectLst/>
                <a:latin typeface="Helvetica" pitchFamily="2" charset="0"/>
              </a:rPr>
              <a:t>LVO, </a:t>
            </a:r>
            <a:r>
              <a:rPr lang="en-GB" sz="1050" b="0" dirty="0">
                <a:solidFill>
                  <a:srgbClr val="000000"/>
                </a:solidFill>
                <a:effectLst/>
                <a:latin typeface="Arial" panose="020B0604020202020204" pitchFamily="34" charset="0"/>
              </a:rPr>
              <a:t>large-vessel occlusion; </a:t>
            </a:r>
            <a:r>
              <a:rPr lang="en-GB" sz="900" b="0" dirty="0">
                <a:solidFill>
                  <a:srgbClr val="000000"/>
                </a:solidFill>
                <a:effectLst/>
                <a:latin typeface="Helvetica" pitchFamily="2" charset="0"/>
              </a:rPr>
              <a:t>MM, </a:t>
            </a:r>
            <a:r>
              <a:rPr lang="en-GB" sz="1050" b="0" dirty="0">
                <a:solidFill>
                  <a:srgbClr val="000000"/>
                </a:solidFill>
                <a:effectLst/>
                <a:latin typeface="Arial" panose="020B0604020202020204" pitchFamily="34" charset="0"/>
              </a:rPr>
              <a:t>medical management; </a:t>
            </a:r>
            <a:r>
              <a:rPr lang="en-GB" sz="900" b="0" dirty="0" err="1">
                <a:solidFill>
                  <a:srgbClr val="000000"/>
                </a:solidFill>
                <a:effectLst/>
                <a:latin typeface="Helvetica" pitchFamily="2" charset="0"/>
              </a:rPr>
              <a:t>mRS</a:t>
            </a:r>
            <a:r>
              <a:rPr lang="en-GB" sz="900" b="0" dirty="0">
                <a:solidFill>
                  <a:srgbClr val="000000"/>
                </a:solidFill>
                <a:effectLst/>
                <a:latin typeface="Helvetica" pitchFamily="2" charset="0"/>
              </a:rPr>
              <a:t>, </a:t>
            </a:r>
            <a:r>
              <a:rPr lang="en-GB" sz="1200" b="0" dirty="0">
                <a:solidFill>
                  <a:srgbClr val="000000"/>
                </a:solidFill>
                <a:effectLst/>
                <a:latin typeface="Aptos" panose="020B0004020202020204" pitchFamily="34" charset="0"/>
                <a:cs typeface="Times New Roman" panose="02020603050405020304" pitchFamily="18" charset="0"/>
              </a:rPr>
              <a:t>M</a:t>
            </a:r>
            <a:r>
              <a:rPr lang="en-GB" sz="1200" b="0" dirty="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050" b="0" dirty="0">
                <a:effectLst/>
              </a:rPr>
              <a:t>; </a:t>
            </a:r>
            <a:r>
              <a:rPr lang="en-US" sz="900" b="0" dirty="0"/>
              <a:t>OR, odds ratio; </a:t>
            </a:r>
            <a:r>
              <a:rPr lang="en-GB" sz="900" b="0" dirty="0">
                <a:solidFill>
                  <a:srgbClr val="000000"/>
                </a:solidFill>
                <a:effectLst/>
                <a:latin typeface="Helvetica" pitchFamily="2" charset="0"/>
              </a:rPr>
              <a:t>PSC, </a:t>
            </a:r>
            <a:r>
              <a:rPr lang="en-GB" sz="1050" b="0" dirty="0">
                <a:solidFill>
                  <a:srgbClr val="000000"/>
                </a:solidFill>
                <a:effectLst/>
                <a:latin typeface="Arial" panose="020B0604020202020204" pitchFamily="34" charset="0"/>
              </a:rPr>
              <a:t>primary stroke centres; </a:t>
            </a:r>
            <a:r>
              <a:rPr lang="en-US" sz="900" b="0" dirty="0"/>
              <a:t>RR, relative risk.</a:t>
            </a:r>
            <a:endParaRPr lang="en-GB" sz="900" b="0" dirty="0">
              <a:solidFill>
                <a:srgbClr val="000000"/>
              </a:solidFill>
              <a:effectLst/>
              <a:latin typeface="Helvetica" pitchFamily="2" charset="0"/>
            </a:endParaRPr>
          </a:p>
          <a:p>
            <a:pPr marL="0" lvl="0" indent="0" algn="l" rtl="0">
              <a:spcBef>
                <a:spcPts val="0"/>
              </a:spcBef>
              <a:spcAft>
                <a:spcPts val="0"/>
              </a:spcAft>
              <a:buNone/>
            </a:pPr>
            <a:endParaRPr lang="en-GB" sz="105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ESOC2026A1805</a:t>
            </a:r>
          </a:p>
          <a:p>
            <a:pPr marL="0" lvl="0" indent="0" algn="l" rtl="0">
              <a:spcBef>
                <a:spcPts val="0"/>
              </a:spcBef>
              <a:spcAft>
                <a:spcPts val="0"/>
              </a:spcAft>
              <a:buNone/>
            </a:pPr>
            <a:endParaRPr lang="en-GB" sz="1050" b="0" dirty="0">
              <a:solidFill>
                <a:srgbClr val="000000"/>
              </a:solidFill>
              <a:effectLst/>
              <a:latin typeface="Helvetica" pitchFamily="2" charset="0"/>
            </a:endParaRPr>
          </a:p>
          <a:p>
            <a:r>
              <a:rPr lang="en-GB" sz="1400" b="1" dirty="0">
                <a:solidFill>
                  <a:srgbClr val="000000"/>
                </a:solidFill>
                <a:effectLst/>
                <a:latin typeface="Helvetica" pitchFamily="2" charset="0"/>
              </a:rPr>
              <a:t>Abstract Title: ENDOVASCULAR THERAPY VERSUS MEDICAL MANAGEMENT FOR LARGE ISCHEMIC CORE STROKE</a:t>
            </a:r>
          </a:p>
          <a:p>
            <a:r>
              <a:rPr lang="en-GB" sz="1400" b="1" dirty="0">
                <a:solidFill>
                  <a:srgbClr val="000000"/>
                </a:solidFill>
                <a:effectLst/>
                <a:latin typeface="Helvetica" pitchFamily="2" charset="0"/>
              </a:rPr>
              <a:t>IDENTIFIED AT PRIMARY STROKE CENTERS: A SUBANALYSIS OF THE LASTE TRIAL</a:t>
            </a:r>
          </a:p>
          <a:p>
            <a:pPr marL="0" lvl="0" indent="0" algn="l" rtl="0">
              <a:spcBef>
                <a:spcPts val="0"/>
              </a:spcBef>
              <a:spcAft>
                <a:spcPts val="0"/>
              </a:spcAft>
              <a:buNone/>
            </a:pPr>
            <a:endParaRPr lang="en-GB" sz="105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effectLst/>
                <a:latin typeface="Helvetica" pitchFamily="2" charset="0"/>
              </a:rPr>
              <a:t>Abstract Category</a:t>
            </a:r>
            <a:r>
              <a:rPr lang="en-GB" sz="1400" dirty="0">
                <a:solidFill>
                  <a:srgbClr val="000000"/>
                </a:solidFill>
                <a:effectLst/>
                <a:latin typeface="Helvetica" pitchFamily="2" charset="0"/>
              </a:rPr>
              <a:t>: 01.00 - ACUTE ISCHEMIC STROKE MANAGEMENT</a:t>
            </a:r>
            <a:r>
              <a:rPr lang="en-GB" sz="1050" b="0" dirty="0">
                <a:solidFill>
                  <a:srgbClr val="000000"/>
                </a:solidFill>
                <a:effectLst/>
                <a:latin typeface="Helvetica" pitchFamily="2" charset="0"/>
              </a:rPr>
              <a:t> - </a:t>
            </a:r>
            <a:r>
              <a:rPr lang="en-GB" sz="2000" dirty="0">
                <a:solidFill>
                  <a:srgbClr val="000000"/>
                </a:solidFill>
                <a:effectLst/>
                <a:latin typeface="Helvetica" pitchFamily="2" charset="0"/>
              </a:rPr>
              <a:t>01.05 - NEUROINTERVENTION</a:t>
            </a:r>
            <a:endParaRPr lang="en-GB" sz="1050" b="0" dirty="0">
              <a:solidFill>
                <a:srgbClr val="000000"/>
              </a:solidFill>
              <a:effectLst/>
              <a:latin typeface="Helvetica" pitchFamily="2" charset="0"/>
            </a:endParaRP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Background and aims: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Arial" panose="020B0604020202020204" pitchFamily="34" charset="0"/>
              </a:rPr>
              <a:t>In acute ischemic stroke due to large-vessel occlusion (AIS-LVO) with a large ischemic core identified at primary stroke </a:t>
            </a:r>
            <a:r>
              <a:rPr lang="en-GB" sz="2000" dirty="0" err="1">
                <a:solidFill>
                  <a:srgbClr val="000000"/>
                </a:solidFill>
                <a:effectLst/>
                <a:latin typeface="Arial" panose="020B0604020202020204" pitchFamily="34" charset="0"/>
              </a:rPr>
              <a:t>centers</a:t>
            </a:r>
            <a:r>
              <a:rPr lang="en-GB" sz="2000" dirty="0">
                <a:solidFill>
                  <a:srgbClr val="000000"/>
                </a:solidFill>
                <a:effectLst/>
                <a:latin typeface="Arial" panose="020B0604020202020204" pitchFamily="34" charset="0"/>
              </a:rPr>
              <a:t> (PSC) </a:t>
            </a:r>
            <a:r>
              <a:rPr lang="en-GB" sz="2000" dirty="0">
                <a:solidFill>
                  <a:srgbClr val="000000"/>
                </a:solidFill>
                <a:effectLst/>
                <a:latin typeface="Helvetica" pitchFamily="2" charset="0"/>
              </a:rPr>
              <a:t>−</a:t>
            </a:r>
            <a:r>
              <a:rPr lang="en-GB" sz="2000" dirty="0">
                <a:solidFill>
                  <a:srgbClr val="000000"/>
                </a:solidFill>
                <a:effectLst/>
                <a:latin typeface="Arial" panose="020B0604020202020204" pitchFamily="34" charset="0"/>
              </a:rPr>
              <a:t>without rapid access to endovascular therapy (EVT)</a:t>
            </a:r>
            <a:r>
              <a:rPr lang="en-GB" sz="2000" dirty="0">
                <a:solidFill>
                  <a:srgbClr val="000000"/>
                </a:solidFill>
                <a:effectLst/>
                <a:latin typeface="Helvetica" pitchFamily="2" charset="0"/>
              </a:rPr>
              <a:t>−</a:t>
            </a:r>
            <a:r>
              <a:rPr lang="en-GB" sz="2000" dirty="0">
                <a:solidFill>
                  <a:srgbClr val="000000"/>
                </a:solidFill>
                <a:effectLst/>
                <a:latin typeface="Arial" panose="020B0604020202020204" pitchFamily="34" charset="0"/>
              </a:rPr>
              <a:t>, it remains uncertain whether EVT improves functional outcomes over medical management (MM).</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Methods: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We performed a post-hoc analysis of the LASTE randomized controlled trial, which compared MM plus EVT and MM alone in anterior circulation AIS-LVO patients with a large ischemic core (ASPECTS 0-5) treated within 6.5 hours of last seen well. This analysis included patients whose baseline imaging was obtained at a PSC and already demonstrated an ASPECTS of 0-5, before inter-hospital transfer. The primary outcome was functional outcome at 3 months, assessed using the modified Rankin Scale (</a:t>
            </a:r>
            <a:r>
              <a:rPr lang="en-GB" sz="2000" dirty="0" err="1">
                <a:solidFill>
                  <a:srgbClr val="000000"/>
                </a:solidFill>
                <a:effectLst/>
                <a:latin typeface="Times New Roman" panose="02020603050405020304" pitchFamily="18" charset="0"/>
              </a:rPr>
              <a:t>mRS</a:t>
            </a:r>
            <a:r>
              <a:rPr lang="en-GB" sz="2000" dirty="0">
                <a:solidFill>
                  <a:srgbClr val="000000"/>
                </a:solidFill>
                <a:effectLst/>
                <a:latin typeface="Times New Roman" panose="02020603050405020304" pitchFamily="18" charset="0"/>
              </a:rPr>
              <a:t>).</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Results: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Among the 333 patients enrolled in LASTE, 157 were included in this analysis; 80 received MM alone and 77 underwent EVT plus MM. Median age was 73 years, NIHSS score 20, and symptoms onset-to-PSC imaging time 120 minutes. PSC imaging was MRI in 99% of cases, showing ASPECTS 0-2 in 56% and 3-5 in 44%. Median time from PSC imaging to comprehensive </a:t>
            </a:r>
            <a:r>
              <a:rPr lang="en-GB" sz="2000" dirty="0" err="1">
                <a:solidFill>
                  <a:srgbClr val="000000"/>
                </a:solidFill>
                <a:effectLst/>
                <a:latin typeface="Times New Roman" panose="02020603050405020304" pitchFamily="18" charset="0"/>
              </a:rPr>
              <a:t>center</a:t>
            </a:r>
            <a:r>
              <a:rPr lang="en-GB" sz="2000" dirty="0">
                <a:solidFill>
                  <a:srgbClr val="000000"/>
                </a:solidFill>
                <a:effectLst/>
                <a:latin typeface="Times New Roman" panose="02020603050405020304" pitchFamily="18" charset="0"/>
              </a:rPr>
              <a:t> admission was 145 minutes. EVT resulted in better functional outcomes than MM alone (generalized odds ratio, 1.71; 95%CI 1.21-2.41;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=0.002). Death at 3-month (relative risk, 0.73; 95%CI 0.50-1.05;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=0.08) and symptomatic </a:t>
            </a:r>
            <a:r>
              <a:rPr lang="en-GB" sz="2000" dirty="0" err="1">
                <a:solidFill>
                  <a:srgbClr val="000000"/>
                </a:solidFill>
                <a:effectLst/>
                <a:latin typeface="Times New Roman" panose="02020603050405020304" pitchFamily="18" charset="0"/>
              </a:rPr>
              <a:t>hemorrhagic</a:t>
            </a:r>
            <a:r>
              <a:rPr lang="en-GB" sz="2000" dirty="0">
                <a:solidFill>
                  <a:srgbClr val="000000"/>
                </a:solidFill>
                <a:effectLst/>
                <a:latin typeface="Times New Roman" panose="02020603050405020304" pitchFamily="18" charset="0"/>
              </a:rPr>
              <a:t> transformation (relative risk, 1.85; 95%CI 0.64-5.26; </a:t>
            </a:r>
            <a:r>
              <a:rPr lang="en-GB" sz="2000" i="1" dirty="0">
                <a:solidFill>
                  <a:srgbClr val="000000"/>
                </a:solidFill>
                <a:effectLst/>
                <a:latin typeface="Times New Roman" panose="02020603050405020304" pitchFamily="18" charset="0"/>
              </a:rPr>
              <a:t>P</a:t>
            </a:r>
            <a:r>
              <a:rPr lang="en-GB" sz="2000" dirty="0">
                <a:solidFill>
                  <a:srgbClr val="000000"/>
                </a:solidFill>
                <a:effectLst/>
                <a:latin typeface="Times New Roman" panose="02020603050405020304" pitchFamily="18" charset="0"/>
              </a:rPr>
              <a:t>=0.24) was similar across groups.</a:t>
            </a:r>
          </a:p>
          <a:p>
            <a:endParaRPr lang="en-GB" sz="2000" b="1" dirty="0">
              <a:solidFill>
                <a:srgbClr val="000000"/>
              </a:solidFill>
              <a:effectLst/>
              <a:latin typeface="Times New Roman" panose="02020603050405020304" pitchFamily="18" charset="0"/>
            </a:endParaRPr>
          </a:p>
          <a:p>
            <a:r>
              <a:rPr lang="en-GB" sz="2000" b="1" dirty="0">
                <a:solidFill>
                  <a:srgbClr val="000000"/>
                </a:solidFill>
                <a:effectLst/>
                <a:latin typeface="Times New Roman" panose="02020603050405020304" pitchFamily="18" charset="0"/>
              </a:rPr>
              <a:t>Conclusions:</a:t>
            </a:r>
            <a:endParaRPr lang="en-GB" sz="2000" dirty="0">
              <a:solidFill>
                <a:srgbClr val="000000"/>
              </a:solidFill>
              <a:effectLst/>
              <a:latin typeface="Times New Roman" panose="02020603050405020304" pitchFamily="18" charset="0"/>
            </a:endParaRPr>
          </a:p>
          <a:p>
            <a:r>
              <a:rPr lang="en-GB" sz="2000" dirty="0">
                <a:solidFill>
                  <a:srgbClr val="000000"/>
                </a:solidFill>
                <a:effectLst/>
                <a:latin typeface="Times New Roman" panose="02020603050405020304" pitchFamily="18" charset="0"/>
              </a:rPr>
              <a:t>These findings support consideration of inter-hospital transfer for EVT in AIS-LVO patients with a large ischemic core admitted in PSC in the early time-window.</a:t>
            </a:r>
          </a:p>
        </p:txBody>
      </p:sp>
      <p:sp>
        <p:nvSpPr>
          <p:cNvPr id="57" name="Google Shape;57;p3:notes">
            <a:extLst>
              <a:ext uri="{FF2B5EF4-FFF2-40B4-BE49-F238E27FC236}">
                <a16:creationId xmlns:a16="http://schemas.microsoft.com/office/drawing/2014/main" id="{5C8D5C02-AB4E-86FD-26E7-E1A12E8C8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47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421EAD5-72B0-3606-FCEC-F407056ECCB3}"/>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744A204A-5674-D354-1E63-E73CB82538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800" b="1" dirty="0">
                <a:solidFill>
                  <a:srgbClr val="000000"/>
                </a:solidFill>
                <a:effectLst/>
                <a:latin typeface="Helvetica" pitchFamily="2" charset="0"/>
              </a:rPr>
              <a:t>Authorship: </a:t>
            </a:r>
            <a:r>
              <a:rPr lang="en-GB" sz="900" dirty="0">
                <a:solidFill>
                  <a:srgbClr val="000000"/>
                </a:solidFill>
                <a:effectLst/>
                <a:latin typeface="Helvetica" pitchFamily="2" charset="0"/>
              </a:rPr>
              <a:t>Pierre Seners, Adrien Ter Schiphorst, Bertrand Lapergue, Julien Labreuche, Hilde Henon, Jean Francois Albucher, Benjamin Gory, Tudor Jovin, Vincent Costalat, Caroline Arquizan</a:t>
            </a:r>
            <a:endParaRPr lang="en-GB" sz="80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effectLst/>
                <a:latin typeface="Helvetica" pitchFamily="2" charset="0"/>
              </a:rPr>
              <a:t>Abbreviations: </a:t>
            </a:r>
            <a:r>
              <a:rPr lang="en-GB" sz="800" b="0" dirty="0">
                <a:solidFill>
                  <a:srgbClr val="000000"/>
                </a:solidFill>
                <a:effectLst/>
                <a:latin typeface="Helvetica" pitchFamily="2" charset="0"/>
              </a:rPr>
              <a:t>AIS, </a:t>
            </a:r>
            <a:r>
              <a:rPr lang="en-GB" sz="1100" b="0" dirty="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000" b="0" dirty="0">
                <a:effectLst/>
              </a:rPr>
              <a:t>; </a:t>
            </a:r>
            <a:r>
              <a:rPr lang="en-US" sz="800" b="0" dirty="0"/>
              <a:t>CI, confidence interval; </a:t>
            </a:r>
            <a:r>
              <a:rPr lang="en-GB" sz="800" b="0" dirty="0">
                <a:solidFill>
                  <a:srgbClr val="000000"/>
                </a:solidFill>
                <a:effectLst/>
                <a:latin typeface="Helvetica" pitchFamily="2" charset="0"/>
              </a:rPr>
              <a:t>EVT, </a:t>
            </a:r>
            <a:r>
              <a:rPr lang="en-GB" sz="11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000" b="0" dirty="0">
                <a:effectLst/>
              </a:rPr>
              <a:t>; </a:t>
            </a:r>
            <a:r>
              <a:rPr lang="en-GB" sz="800" b="0" dirty="0">
                <a:solidFill>
                  <a:srgbClr val="000000"/>
                </a:solidFill>
                <a:effectLst/>
                <a:latin typeface="Helvetica" pitchFamily="2" charset="0"/>
              </a:rPr>
              <a:t>LASTE, </a:t>
            </a:r>
            <a:r>
              <a:rPr lang="en-GB" sz="1000" b="0" i="0" u="none" strike="noStrike" dirty="0">
                <a:solidFill>
                  <a:srgbClr val="0A0A0A"/>
                </a:solidFill>
                <a:effectLst/>
                <a:latin typeface="Google Sans"/>
              </a:rPr>
              <a:t>Large Stroke Therapy Evaluation; </a:t>
            </a:r>
            <a:r>
              <a:rPr lang="en-GB" sz="800" b="0" dirty="0">
                <a:solidFill>
                  <a:srgbClr val="000000"/>
                </a:solidFill>
                <a:effectLst/>
                <a:latin typeface="Helvetica" pitchFamily="2" charset="0"/>
              </a:rPr>
              <a:t>LVO, </a:t>
            </a:r>
            <a:r>
              <a:rPr lang="en-GB" sz="1000" b="0" dirty="0">
                <a:solidFill>
                  <a:srgbClr val="000000"/>
                </a:solidFill>
                <a:effectLst/>
                <a:latin typeface="Arial" panose="020B0604020202020204" pitchFamily="34" charset="0"/>
              </a:rPr>
              <a:t>large-vessel occlusion; </a:t>
            </a:r>
            <a:r>
              <a:rPr lang="en-GB" sz="800" b="0" dirty="0">
                <a:solidFill>
                  <a:srgbClr val="000000"/>
                </a:solidFill>
                <a:effectLst/>
                <a:latin typeface="Helvetica" pitchFamily="2" charset="0"/>
              </a:rPr>
              <a:t>MM, </a:t>
            </a:r>
            <a:r>
              <a:rPr lang="en-GB" sz="1000" b="0" dirty="0">
                <a:solidFill>
                  <a:srgbClr val="000000"/>
                </a:solidFill>
                <a:effectLst/>
                <a:latin typeface="Arial" panose="020B0604020202020204" pitchFamily="34" charset="0"/>
              </a:rPr>
              <a:t>medical management; </a:t>
            </a:r>
            <a:r>
              <a:rPr lang="en-GB" sz="800" b="0" dirty="0" err="1">
                <a:solidFill>
                  <a:srgbClr val="000000"/>
                </a:solidFill>
                <a:effectLst/>
                <a:latin typeface="Helvetica" pitchFamily="2" charset="0"/>
              </a:rPr>
              <a:t>mRS</a:t>
            </a:r>
            <a:r>
              <a:rPr lang="en-GB" sz="800" b="0" dirty="0">
                <a:solidFill>
                  <a:srgbClr val="000000"/>
                </a:solidFill>
                <a:effectLst/>
                <a:latin typeface="Helvetica" pitchFamily="2" charset="0"/>
              </a:rPr>
              <a:t>, </a:t>
            </a:r>
            <a:r>
              <a:rPr lang="en-GB" sz="1100" b="0" dirty="0">
                <a:solidFill>
                  <a:srgbClr val="000000"/>
                </a:solidFill>
                <a:effectLst/>
                <a:latin typeface="Aptos" panose="020B0004020202020204" pitchFamily="34" charset="0"/>
                <a:cs typeface="Times New Roman" panose="02020603050405020304" pitchFamily="18" charset="0"/>
              </a:rPr>
              <a:t>M</a:t>
            </a:r>
            <a:r>
              <a:rPr lang="en-GB" sz="1100" b="0" dirty="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000" b="0" dirty="0">
                <a:effectLst/>
              </a:rPr>
              <a:t>; </a:t>
            </a:r>
            <a:r>
              <a:rPr lang="en-US" sz="800" b="0" dirty="0"/>
              <a:t>OR, odds ratio; </a:t>
            </a:r>
            <a:r>
              <a:rPr lang="en-GB" sz="800" b="0" dirty="0">
                <a:solidFill>
                  <a:srgbClr val="000000"/>
                </a:solidFill>
                <a:effectLst/>
                <a:latin typeface="Helvetica" pitchFamily="2" charset="0"/>
              </a:rPr>
              <a:t>PSC, </a:t>
            </a:r>
            <a:r>
              <a:rPr lang="en-GB" sz="1000" b="0" dirty="0">
                <a:solidFill>
                  <a:srgbClr val="000000"/>
                </a:solidFill>
                <a:effectLst/>
                <a:latin typeface="Arial" panose="020B0604020202020204" pitchFamily="34" charset="0"/>
              </a:rPr>
              <a:t>primary stroke centres; </a:t>
            </a:r>
            <a:r>
              <a:rPr lang="en-US" sz="800" b="0" dirty="0"/>
              <a:t>RR, relative risk.</a:t>
            </a:r>
            <a:endParaRPr lang="en-GB" sz="800" b="0" dirty="0">
              <a:solidFill>
                <a:srgbClr val="000000"/>
              </a:solidFill>
              <a:effectLst/>
              <a:latin typeface="Helvetica" pitchFamily="2" charset="0"/>
            </a:endParaRPr>
          </a:p>
          <a:p>
            <a:pPr marL="0" lvl="0" indent="0" algn="l" rtl="0">
              <a:spcBef>
                <a:spcPts val="0"/>
              </a:spcBef>
              <a:spcAft>
                <a:spcPts val="0"/>
              </a:spcAft>
              <a:buNone/>
            </a:pPr>
            <a:endParaRPr lang="en-GB" sz="80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000000"/>
                </a:solidFill>
                <a:effectLst/>
                <a:latin typeface="Helvetica" pitchFamily="2" charset="0"/>
              </a:rPr>
              <a:t>Abstract Number</a:t>
            </a:r>
            <a:r>
              <a:rPr lang="en-GB" sz="900" dirty="0">
                <a:solidFill>
                  <a:srgbClr val="000000"/>
                </a:solidFill>
                <a:effectLst/>
                <a:latin typeface="Helvetica" pitchFamily="2" charset="0"/>
              </a:rPr>
              <a:t>: ESOC2026A1805</a:t>
            </a:r>
          </a:p>
          <a:p>
            <a:pPr marL="0" lvl="0" indent="0" algn="l" rtl="0">
              <a:spcBef>
                <a:spcPts val="0"/>
              </a:spcBef>
              <a:spcAft>
                <a:spcPts val="0"/>
              </a:spcAft>
              <a:buNone/>
            </a:pPr>
            <a:endParaRPr lang="en-GB" sz="800" b="0" dirty="0">
              <a:solidFill>
                <a:srgbClr val="000000"/>
              </a:solidFill>
              <a:effectLst/>
              <a:latin typeface="Helvetica" pitchFamily="2" charset="0"/>
            </a:endParaRPr>
          </a:p>
          <a:p>
            <a:r>
              <a:rPr lang="en-GB" sz="1000" b="1" dirty="0">
                <a:solidFill>
                  <a:srgbClr val="000000"/>
                </a:solidFill>
                <a:effectLst/>
                <a:latin typeface="Helvetica" pitchFamily="2" charset="0"/>
              </a:rPr>
              <a:t>Abstract Title: ENDOVASCULAR THERAPY VERSUS MEDICAL MANAGEMENT FOR LARGE ISCHEMIC CORE STROKE</a:t>
            </a:r>
          </a:p>
          <a:p>
            <a:r>
              <a:rPr lang="en-GB" sz="1000" b="1" dirty="0">
                <a:solidFill>
                  <a:srgbClr val="000000"/>
                </a:solidFill>
                <a:effectLst/>
                <a:latin typeface="Helvetica" pitchFamily="2" charset="0"/>
              </a:rPr>
              <a:t>IDENTIFIED AT PRIMARY STROKE CENTERS: A SUBANALYSIS OF THE LASTE TRIAL</a:t>
            </a:r>
          </a:p>
          <a:p>
            <a:pPr marL="0" lvl="0" indent="0" algn="l" rtl="0">
              <a:spcBef>
                <a:spcPts val="0"/>
              </a:spcBef>
              <a:spcAft>
                <a:spcPts val="0"/>
              </a:spcAft>
              <a:buNone/>
            </a:pPr>
            <a:endParaRPr lang="en-GB" sz="800" b="0"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effectLst/>
                <a:latin typeface="Helvetica" pitchFamily="2" charset="0"/>
              </a:rPr>
              <a:t>Abstract Category</a:t>
            </a:r>
            <a:r>
              <a:rPr lang="en-GB" sz="1000" dirty="0">
                <a:solidFill>
                  <a:srgbClr val="000000"/>
                </a:solidFill>
                <a:effectLst/>
                <a:latin typeface="Helvetica" pitchFamily="2" charset="0"/>
              </a:rPr>
              <a:t>: 01.00 - ACUTE ISCHEMIC STROKE MANAGEMENT</a:t>
            </a:r>
            <a:r>
              <a:rPr lang="en-GB" sz="800" b="0" dirty="0">
                <a:solidFill>
                  <a:srgbClr val="000000"/>
                </a:solidFill>
                <a:effectLst/>
                <a:latin typeface="Helvetica" pitchFamily="2" charset="0"/>
              </a:rPr>
              <a:t> - </a:t>
            </a:r>
            <a:r>
              <a:rPr lang="en-GB" sz="1200" dirty="0">
                <a:solidFill>
                  <a:srgbClr val="000000"/>
                </a:solidFill>
                <a:effectLst/>
                <a:latin typeface="Helvetica" pitchFamily="2" charset="0"/>
              </a:rPr>
              <a:t>01.05 - NEUROINTERVENTION</a:t>
            </a:r>
            <a:endParaRPr lang="en-GB" sz="800" b="0" dirty="0">
              <a:solidFill>
                <a:srgbClr val="000000"/>
              </a:solidFill>
              <a:effectLst/>
              <a:latin typeface="Helvetica" pitchFamily="2" charset="0"/>
            </a:endParaRP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Background and aims: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Arial" panose="020B0604020202020204" pitchFamily="34" charset="0"/>
              </a:rPr>
              <a:t>In acute ischemic stroke due to large-vessel occlusion (AIS-LVO) with a large ischemic core identified at primary stroke </a:t>
            </a:r>
            <a:r>
              <a:rPr lang="en-GB" sz="1200" dirty="0" err="1">
                <a:solidFill>
                  <a:srgbClr val="000000"/>
                </a:solidFill>
                <a:effectLst/>
                <a:latin typeface="Arial" panose="020B0604020202020204" pitchFamily="34" charset="0"/>
              </a:rPr>
              <a:t>centers</a:t>
            </a:r>
            <a:r>
              <a:rPr lang="en-GB" sz="1200" dirty="0">
                <a:solidFill>
                  <a:srgbClr val="000000"/>
                </a:solidFill>
                <a:effectLst/>
                <a:latin typeface="Arial" panose="020B0604020202020204" pitchFamily="34" charset="0"/>
              </a:rPr>
              <a:t> (PSC) </a:t>
            </a:r>
            <a:r>
              <a:rPr lang="en-GB" sz="1200" dirty="0">
                <a:solidFill>
                  <a:srgbClr val="000000"/>
                </a:solidFill>
                <a:effectLst/>
                <a:latin typeface="Helvetica" pitchFamily="2" charset="0"/>
              </a:rPr>
              <a:t>−</a:t>
            </a:r>
            <a:r>
              <a:rPr lang="en-GB" sz="1200" dirty="0">
                <a:solidFill>
                  <a:srgbClr val="000000"/>
                </a:solidFill>
                <a:effectLst/>
                <a:latin typeface="Arial" panose="020B0604020202020204" pitchFamily="34" charset="0"/>
              </a:rPr>
              <a:t>without rapid access to endovascular therapy (EVT)</a:t>
            </a:r>
            <a:r>
              <a:rPr lang="en-GB" sz="1200" dirty="0">
                <a:solidFill>
                  <a:srgbClr val="000000"/>
                </a:solidFill>
                <a:effectLst/>
                <a:latin typeface="Helvetica" pitchFamily="2" charset="0"/>
              </a:rPr>
              <a:t>−</a:t>
            </a:r>
            <a:r>
              <a:rPr lang="en-GB" sz="1200" dirty="0">
                <a:solidFill>
                  <a:srgbClr val="000000"/>
                </a:solidFill>
                <a:effectLst/>
                <a:latin typeface="Arial" panose="020B0604020202020204" pitchFamily="34" charset="0"/>
              </a:rPr>
              <a:t>, it remains uncertain whether EVT improves functional outcomes over medical management (MM).</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Methods: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We performed a post-hoc analysis of the LASTE randomized controlled trial, which compared MM plus EVT and MM alone in anterior circulation AIS-LVO patients with a large ischemic core (ASPECTS 0-5) treated within 6.5 hours of last seen well. This analysis included patients whose baseline imaging was obtained at a PSC and already demonstrated an ASPECTS of 0-5, before inter-hospital transfer. The primary outcome was functional outcome at 3 months, assessed using the modified Rankin Scale (</a:t>
            </a:r>
            <a:r>
              <a:rPr lang="en-GB" sz="1200" dirty="0" err="1">
                <a:solidFill>
                  <a:srgbClr val="000000"/>
                </a:solidFill>
                <a:effectLst/>
                <a:latin typeface="Times New Roman" panose="02020603050405020304" pitchFamily="18" charset="0"/>
              </a:rPr>
              <a:t>mRS</a:t>
            </a:r>
            <a:r>
              <a:rPr lang="en-GB" sz="1200" dirty="0">
                <a:solidFill>
                  <a:srgbClr val="000000"/>
                </a:solidFill>
                <a:effectLst/>
                <a:latin typeface="Times New Roman" panose="02020603050405020304" pitchFamily="18" charset="0"/>
              </a:rPr>
              <a:t>).</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Results: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Among the 333 patients enrolled in LASTE, 157 were included in this analysis; 80 received MM alone and 77 underwent EVT plus MM. Median age was 73 years, NIHSS score 20, and symptoms onset-to-PSC imaging time 120 minutes. PSC imaging was MRI in 99% of cases, showing ASPECTS 0-2 in 56% and 3-5 in 44%. Median time from PSC imaging to comprehensive </a:t>
            </a:r>
            <a:r>
              <a:rPr lang="en-GB" sz="1200" dirty="0" err="1">
                <a:solidFill>
                  <a:srgbClr val="000000"/>
                </a:solidFill>
                <a:effectLst/>
                <a:latin typeface="Times New Roman" panose="02020603050405020304" pitchFamily="18" charset="0"/>
              </a:rPr>
              <a:t>center</a:t>
            </a:r>
            <a:r>
              <a:rPr lang="en-GB" sz="1200" dirty="0">
                <a:solidFill>
                  <a:srgbClr val="000000"/>
                </a:solidFill>
                <a:effectLst/>
                <a:latin typeface="Times New Roman" panose="02020603050405020304" pitchFamily="18" charset="0"/>
              </a:rPr>
              <a:t> admission was 145 minutes. EVT resulted in better functional outcomes than MM alone (generalized odds ratio, 1.71; 95%CI 1.21-2.41;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=0.002). Death at 3-month (relative risk, 0.73; 95%CI 0.50-1.05;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=0.08) and symptomatic </a:t>
            </a:r>
            <a:r>
              <a:rPr lang="en-GB" sz="1200" dirty="0" err="1">
                <a:solidFill>
                  <a:srgbClr val="000000"/>
                </a:solidFill>
                <a:effectLst/>
                <a:latin typeface="Times New Roman" panose="02020603050405020304" pitchFamily="18" charset="0"/>
              </a:rPr>
              <a:t>hemorrhagic</a:t>
            </a:r>
            <a:r>
              <a:rPr lang="en-GB" sz="1200" dirty="0">
                <a:solidFill>
                  <a:srgbClr val="000000"/>
                </a:solidFill>
                <a:effectLst/>
                <a:latin typeface="Times New Roman" panose="02020603050405020304" pitchFamily="18" charset="0"/>
              </a:rPr>
              <a:t> transformation (relative risk, 1.85; 95%CI 0.64-5.26; </a:t>
            </a:r>
            <a:r>
              <a:rPr lang="en-GB" sz="1200" i="1" dirty="0">
                <a:solidFill>
                  <a:srgbClr val="000000"/>
                </a:solidFill>
                <a:effectLst/>
                <a:latin typeface="Times New Roman" panose="02020603050405020304" pitchFamily="18" charset="0"/>
              </a:rPr>
              <a:t>P</a:t>
            </a:r>
            <a:r>
              <a:rPr lang="en-GB" sz="1200" dirty="0">
                <a:solidFill>
                  <a:srgbClr val="000000"/>
                </a:solidFill>
                <a:effectLst/>
                <a:latin typeface="Times New Roman" panose="02020603050405020304" pitchFamily="18" charset="0"/>
              </a:rPr>
              <a:t>=0.24) was similar across groups.</a:t>
            </a:r>
          </a:p>
          <a:p>
            <a:endParaRPr lang="en-GB" sz="1200" b="1" dirty="0">
              <a:solidFill>
                <a:srgbClr val="000000"/>
              </a:solidFill>
              <a:effectLst/>
              <a:latin typeface="Times New Roman" panose="02020603050405020304" pitchFamily="18" charset="0"/>
            </a:endParaRPr>
          </a:p>
          <a:p>
            <a:r>
              <a:rPr lang="en-GB" sz="1200" b="1" dirty="0">
                <a:solidFill>
                  <a:srgbClr val="000000"/>
                </a:solidFill>
                <a:effectLst/>
                <a:latin typeface="Times New Roman" panose="02020603050405020304" pitchFamily="18" charset="0"/>
              </a:rPr>
              <a:t>Conclusions:</a:t>
            </a:r>
            <a:endParaRPr lang="en-GB" sz="1200" dirty="0">
              <a:solidFill>
                <a:srgbClr val="000000"/>
              </a:solidFill>
              <a:effectLst/>
              <a:latin typeface="Times New Roman" panose="02020603050405020304" pitchFamily="18" charset="0"/>
            </a:endParaRPr>
          </a:p>
          <a:p>
            <a:r>
              <a:rPr lang="en-GB" sz="1200" dirty="0">
                <a:solidFill>
                  <a:srgbClr val="000000"/>
                </a:solidFill>
                <a:effectLst/>
                <a:latin typeface="Times New Roman" panose="02020603050405020304" pitchFamily="18" charset="0"/>
              </a:rPr>
              <a:t>These findings support consideration of inter-hospital transfer for EVT in AIS-LVO patients with a large ischemic core admitted in PSC in the early time-window.</a:t>
            </a:r>
          </a:p>
        </p:txBody>
      </p:sp>
      <p:sp>
        <p:nvSpPr>
          <p:cNvPr id="57" name="Google Shape;57;p3:notes">
            <a:extLst>
              <a:ext uri="{FF2B5EF4-FFF2-40B4-BE49-F238E27FC236}">
                <a16:creationId xmlns:a16="http://schemas.microsoft.com/office/drawing/2014/main" id="{38B6F6D6-7614-E495-622B-4CE8A089A7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91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B3D9560-2DB8-CEB1-9A17-78923BEB4D5B}"/>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2E2B431F-AC6D-C974-6297-D4ABCDC8D4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900" b="1">
                <a:solidFill>
                  <a:srgbClr val="000000"/>
                </a:solidFill>
                <a:effectLst/>
                <a:latin typeface="Helvetica" pitchFamily="2" charset="0"/>
              </a:rPr>
              <a:t>Authorship: </a:t>
            </a:r>
            <a:r>
              <a:rPr lang="en-GB" sz="1050">
                <a:solidFill>
                  <a:srgbClr val="000000"/>
                </a:solidFill>
                <a:effectLst/>
                <a:latin typeface="Helvetica" pitchFamily="2" charset="0"/>
              </a:rPr>
              <a:t>Graeme Hankey, Peter Bailey, Bruce Campbell, Thomas </a:t>
            </a:r>
            <a:r>
              <a:rPr lang="en-GB" sz="1050" err="1">
                <a:solidFill>
                  <a:srgbClr val="000000"/>
                </a:solidFill>
                <a:effectLst/>
                <a:latin typeface="Helvetica" pitchFamily="2" charset="0"/>
              </a:rPr>
              <a:t>Chemmanam</a:t>
            </a:r>
            <a:r>
              <a:rPr lang="en-GB" sz="1050">
                <a:solidFill>
                  <a:srgbClr val="000000"/>
                </a:solidFill>
                <a:effectLst/>
                <a:latin typeface="Helvetica" pitchFamily="2" charset="0"/>
              </a:rPr>
              <a:t>, Dennis </a:t>
            </a:r>
            <a:r>
              <a:rPr lang="en-GB" sz="1050" err="1">
                <a:solidFill>
                  <a:srgbClr val="000000"/>
                </a:solidFill>
                <a:effectLst/>
                <a:latin typeface="Helvetica" pitchFamily="2" charset="0"/>
              </a:rPr>
              <a:t>Cordato</a:t>
            </a:r>
            <a:r>
              <a:rPr lang="en-GB" sz="1050">
                <a:solidFill>
                  <a:srgbClr val="000000"/>
                </a:solidFill>
                <a:effectLst/>
                <a:latin typeface="Helvetica" pitchFamily="2" charset="0"/>
              </a:rPr>
              <a:t>, Michael Devlin, Darshan Ghia, Timothy Kleinig, Christopher Levi, David Blacker</a:t>
            </a: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rgbClr val="000000"/>
                </a:solidFill>
                <a:effectLst/>
                <a:latin typeface="Helvetica" pitchFamily="2" charset="0"/>
              </a:rPr>
              <a:t>Abbreviations: </a:t>
            </a:r>
            <a:r>
              <a:rPr lang="en-GB" sz="900" b="0">
                <a:solidFill>
                  <a:srgbClr val="000000"/>
                </a:solidFill>
                <a:effectLst/>
                <a:latin typeface="Helvetica" pitchFamily="2" charset="0"/>
              </a:rPr>
              <a:t>AIS, </a:t>
            </a:r>
            <a:r>
              <a:rPr lang="en-GB" sz="140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100">
                <a:effectLst/>
              </a:rPr>
              <a:t>; </a:t>
            </a:r>
            <a:r>
              <a:rPr lang="en-GB" sz="900" b="0">
                <a:solidFill>
                  <a:srgbClr val="000000"/>
                </a:solidFill>
                <a:effectLst/>
                <a:latin typeface="Helvetica" pitchFamily="2" charset="0"/>
              </a:rPr>
              <a:t>CI, </a:t>
            </a:r>
            <a:r>
              <a:rPr lang="en-GB" sz="1400" b="0">
                <a:solidFill>
                  <a:srgbClr val="000000"/>
                </a:solidFill>
                <a:effectLst/>
                <a:latin typeface="Aptos" panose="020B0004020202020204" pitchFamily="34" charset="0"/>
                <a:cs typeface="Times New Roman" panose="02020603050405020304" pitchFamily="18" charset="0"/>
              </a:rPr>
              <a:t>c</a:t>
            </a:r>
            <a:r>
              <a:rPr lang="en-GB" sz="1400" b="0">
                <a:effectLst/>
                <a:latin typeface="Aptos" panose="020B0004020202020204" pitchFamily="34" charset="0"/>
                <a:ea typeface="Aptos" panose="020B0004020202020204" pitchFamily="34" charset="0"/>
                <a:cs typeface="Times New Roman" panose="02020603050405020304" pitchFamily="18" charset="0"/>
              </a:rPr>
              <a:t>onfidence interval;</a:t>
            </a:r>
            <a:r>
              <a:rPr lang="en-GB" sz="1400" b="1">
                <a:effectLst/>
                <a:latin typeface="Aptos" panose="020B0004020202020204" pitchFamily="34" charset="0"/>
                <a:ea typeface="Aptos" panose="020B0004020202020204" pitchFamily="34" charset="0"/>
                <a:cs typeface="Times New Roman" panose="02020603050405020304" pitchFamily="18" charset="0"/>
              </a:rPr>
              <a:t> </a:t>
            </a:r>
            <a:r>
              <a:rPr lang="en-GB" sz="900" b="0">
                <a:solidFill>
                  <a:srgbClr val="000000"/>
                </a:solidFill>
                <a:effectLst/>
                <a:latin typeface="Helvetica" pitchFamily="2" charset="0"/>
              </a:rPr>
              <a:t>EVT, </a:t>
            </a:r>
            <a:r>
              <a:rPr lang="en-GB" sz="140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100">
                <a:effectLst/>
              </a:rPr>
              <a:t>; </a:t>
            </a:r>
            <a:r>
              <a:rPr lang="en-GB" sz="900" b="0">
                <a:solidFill>
                  <a:srgbClr val="000000"/>
                </a:solidFill>
                <a:effectLst/>
                <a:latin typeface="Helvetica" pitchFamily="2" charset="0"/>
              </a:rPr>
              <a:t>IV, </a:t>
            </a:r>
            <a:r>
              <a:rPr lang="en-US" sz="1100"/>
              <a:t>intravenous</a:t>
            </a:r>
            <a:r>
              <a:rPr lang="en-GB" sz="1100" b="0" i="0" u="none" strike="noStrike">
                <a:solidFill>
                  <a:srgbClr val="767676"/>
                </a:solidFill>
                <a:effectLst/>
                <a:latin typeface="Helvetica Neue" panose="02000503000000020004" pitchFamily="2" charset="0"/>
              </a:rPr>
              <a:t>; </a:t>
            </a:r>
            <a:r>
              <a:rPr lang="en-GB" sz="900" b="0" err="1">
                <a:solidFill>
                  <a:srgbClr val="000000"/>
                </a:solidFill>
                <a:effectLst/>
                <a:latin typeface="Helvetica" pitchFamily="2" charset="0"/>
              </a:rPr>
              <a:t>mRS</a:t>
            </a:r>
            <a:r>
              <a:rPr lang="en-GB" sz="900" b="0">
                <a:solidFill>
                  <a:srgbClr val="000000"/>
                </a:solidFill>
                <a:effectLst/>
                <a:latin typeface="Helvetica" pitchFamily="2" charset="0"/>
              </a:rPr>
              <a:t>, </a:t>
            </a:r>
            <a:r>
              <a:rPr lang="en-GB" sz="1400" b="0">
                <a:solidFill>
                  <a:srgbClr val="000000"/>
                </a:solidFill>
                <a:effectLst/>
                <a:latin typeface="Aptos" panose="020B0004020202020204" pitchFamily="34" charset="0"/>
                <a:cs typeface="Times New Roman" panose="02020603050405020304" pitchFamily="18" charset="0"/>
              </a:rPr>
              <a:t>M</a:t>
            </a:r>
            <a:r>
              <a:rPr lang="en-GB" sz="14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sz="1100">
                <a:effectLst/>
              </a:rPr>
              <a:t>; </a:t>
            </a:r>
            <a:r>
              <a:rPr lang="en-GB" sz="900" b="0">
                <a:solidFill>
                  <a:srgbClr val="000000"/>
                </a:solidFill>
                <a:effectLst/>
                <a:latin typeface="Helvetica" pitchFamily="2" charset="0"/>
              </a:rPr>
              <a:t>NIHSS, </a:t>
            </a:r>
            <a:r>
              <a:rPr lang="en-US" sz="1400"/>
              <a:t>National Institutes of Health Stroke Scale</a:t>
            </a:r>
            <a:r>
              <a:rPr lang="en-GB" sz="1400">
                <a:effectLst/>
                <a:latin typeface="Aptos" panose="020B0004020202020204" pitchFamily="34" charset="0"/>
                <a:ea typeface="Aptos" panose="020B0004020202020204" pitchFamily="34" charset="0"/>
                <a:cs typeface="Times New Roman" panose="02020603050405020304" pitchFamily="18" charset="0"/>
              </a:rPr>
              <a:t>; </a:t>
            </a:r>
            <a:r>
              <a:rPr lang="en-GB" sz="900" b="0">
                <a:solidFill>
                  <a:srgbClr val="000000"/>
                </a:solidFill>
                <a:effectLst/>
                <a:latin typeface="Helvetica" pitchFamily="2" charset="0"/>
              </a:rPr>
              <a:t>RR, </a:t>
            </a:r>
            <a:r>
              <a:rPr lang="en-GB" sz="1400" b="0">
                <a:solidFill>
                  <a:srgbClr val="000000"/>
                </a:solidFill>
                <a:effectLst/>
                <a:latin typeface="Aptos" panose="020B0004020202020204" pitchFamily="34" charset="0"/>
                <a:cs typeface="Times New Roman" panose="02020603050405020304" pitchFamily="18" charset="0"/>
              </a:rPr>
              <a:t>r</a:t>
            </a:r>
            <a:r>
              <a:rPr lang="en-GB" sz="1400" b="0">
                <a:effectLst/>
                <a:latin typeface="Aptos" panose="020B0004020202020204" pitchFamily="34" charset="0"/>
                <a:ea typeface="Aptos" panose="020B0004020202020204" pitchFamily="34" charset="0"/>
                <a:cs typeface="Times New Roman" panose="02020603050405020304" pitchFamily="18" charset="0"/>
              </a:rPr>
              <a:t>isk ratio</a:t>
            </a:r>
            <a:r>
              <a:rPr lang="en-GB" sz="1100" b="0">
                <a:effectLst/>
              </a:rPr>
              <a:t>; </a:t>
            </a:r>
            <a:r>
              <a:rPr lang="en-GB" sz="900" b="0" err="1">
                <a:solidFill>
                  <a:srgbClr val="000000"/>
                </a:solidFill>
                <a:effectLst/>
                <a:latin typeface="Helvetica" pitchFamily="2" charset="0"/>
              </a:rPr>
              <a:t>sICH</a:t>
            </a:r>
            <a:r>
              <a:rPr lang="en-GB" sz="900" b="0">
                <a:solidFill>
                  <a:srgbClr val="000000"/>
                </a:solidFill>
                <a:effectLst/>
                <a:latin typeface="Helvetica" pitchFamily="2" charset="0"/>
              </a:rPr>
              <a:t>, </a:t>
            </a:r>
            <a:r>
              <a:rPr lang="en-GB" sz="1400">
                <a:effectLst/>
                <a:latin typeface="Aptos" panose="020B0004020202020204" pitchFamily="34" charset="0"/>
                <a:ea typeface="Aptos" panose="020B0004020202020204" pitchFamily="34" charset="0"/>
                <a:cs typeface="Times New Roman" panose="02020603050405020304" pitchFamily="18" charset="0"/>
              </a:rPr>
              <a:t>symptomatic intracerebral haemorrhage</a:t>
            </a:r>
            <a:r>
              <a:rPr lang="en-GB" sz="1100">
                <a:effectLst/>
                <a:latin typeface="Aptos" panose="020B0004020202020204" pitchFamily="34" charset="0"/>
                <a:ea typeface="Aptos" panose="020B0004020202020204" pitchFamily="34" charset="0"/>
                <a:cs typeface="Times New Roman" panose="02020603050405020304" pitchFamily="18" charset="0"/>
              </a:rPr>
              <a:t>.</a:t>
            </a:r>
            <a:endParaRPr lang="en-GB" sz="900" b="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rgbClr val="000000"/>
                </a:solidFill>
                <a:effectLst/>
                <a:latin typeface="Helvetica" pitchFamily="2" charset="0"/>
              </a:rPr>
              <a:t>Abstract Number</a:t>
            </a:r>
            <a:r>
              <a:rPr lang="en-GB" sz="1050">
                <a:solidFill>
                  <a:srgbClr val="000000"/>
                </a:solidFill>
                <a:effectLst/>
                <a:latin typeface="Helvetica" pitchFamily="2" charset="0"/>
              </a:rPr>
              <a:t>: ESOC2026A419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r>
              <a:rPr lang="en-GB" sz="1050" b="1">
                <a:solidFill>
                  <a:srgbClr val="000000"/>
                </a:solidFill>
                <a:effectLst/>
                <a:latin typeface="Helvetica" pitchFamily="2" charset="0"/>
              </a:rPr>
              <a:t>Abstract Title: FINAL RESULTS OF THE PHASE II ARG-007-002 SEANCON TRIAL OF ARG-007 IN ACUTE ISCHAEMIC</a:t>
            </a:r>
          </a:p>
          <a:p>
            <a:r>
              <a:rPr lang="en-GB" sz="1050" b="1">
                <a:solidFill>
                  <a:srgbClr val="000000"/>
                </a:solidFill>
                <a:effectLst/>
                <a:latin typeface="Helvetica" pitchFamily="2" charset="0"/>
              </a:rPr>
              <a:t>STROKE PATIENTS UNDERGOING ENDOVASCULAR THROMBECTOMY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0000"/>
                </a:solidFill>
                <a:effectLst/>
                <a:latin typeface="Helvetica" pitchFamily="2" charset="0"/>
              </a:rPr>
              <a:t>Abstract Category</a:t>
            </a:r>
            <a:r>
              <a:rPr lang="en-GB" sz="1100">
                <a:solidFill>
                  <a:srgbClr val="000000"/>
                </a:solidFill>
                <a:effectLst/>
                <a:latin typeface="Helvetica" pitchFamily="2" charset="0"/>
              </a:rPr>
              <a:t>: 01.00 - ACUTE ISCHEMIC STROKE MANAGEMENT - </a:t>
            </a:r>
            <a:r>
              <a:rPr lang="en-GB" sz="1600">
                <a:solidFill>
                  <a:srgbClr val="000000"/>
                </a:solidFill>
                <a:effectLst/>
                <a:latin typeface="Helvetica" pitchFamily="2" charset="0"/>
              </a:rPr>
              <a:t>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effectLst/>
              <a:latin typeface="Helvetica" pitchFamily="2" charset="0"/>
            </a:endParaRPr>
          </a:p>
          <a:p>
            <a:r>
              <a:rPr lang="en-GB" sz="2400" b="1">
                <a:solidFill>
                  <a:srgbClr val="000000"/>
                </a:solidFill>
                <a:effectLst/>
                <a:latin typeface="Times New Roman" panose="02020603050405020304" pitchFamily="18" charset="0"/>
              </a:rPr>
              <a:t>Background and aims: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The Phase II SEANCON study aimed to evaluate the safety, tolerability, and preliminary efficacy of a single intravenous dose of ARG-007 (a cationic poly-arginine peptide with </a:t>
            </a:r>
            <a:r>
              <a:rPr lang="en-GB" sz="2400" err="1">
                <a:solidFill>
                  <a:srgbClr val="000000"/>
                </a:solidFill>
                <a:effectLst/>
                <a:latin typeface="Times New Roman" panose="02020603050405020304" pitchFamily="18" charset="0"/>
              </a:rPr>
              <a:t>cerebroprotective</a:t>
            </a:r>
            <a:r>
              <a:rPr lang="en-GB" sz="2400">
                <a:solidFill>
                  <a:srgbClr val="000000"/>
                </a:solidFill>
                <a:effectLst/>
                <a:latin typeface="Times New Roman" panose="02020603050405020304" pitchFamily="18" charset="0"/>
              </a:rPr>
              <a:t> effects in preclinical models) in patients with AIS undergoing revascularisation by endovascular thrombectomy.</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Methods: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SEANCON was a multicentre, randomised, double-blind, placebo-controlled trial conducted at 10 Australian stroke centres. Large vessel occlusion AIS patients, eligible for endovascular thrombectomy within 24 hours of symptom onset, were enrolled and randomised 1:1 to ARG-007 or placebo. Enrolment criteria included baseline NIHSS &gt;5 and </a:t>
            </a:r>
            <a:r>
              <a:rPr lang="en-GB" sz="2400" err="1">
                <a:solidFill>
                  <a:srgbClr val="000000"/>
                </a:solidFill>
                <a:effectLst/>
                <a:latin typeface="Times New Roman" panose="02020603050405020304" pitchFamily="18" charset="0"/>
              </a:rPr>
              <a:t>prestroke</a:t>
            </a:r>
            <a:r>
              <a:rPr lang="en-GB" sz="2400">
                <a:solidFill>
                  <a:srgbClr val="000000"/>
                </a:solidFill>
                <a:effectLst/>
                <a:latin typeface="Times New Roman" panose="02020603050405020304" pitchFamily="18" charset="0"/>
              </a:rPr>
              <a:t> </a:t>
            </a:r>
            <a:r>
              <a:rPr lang="en-GB" sz="2400" err="1">
                <a:solidFill>
                  <a:srgbClr val="000000"/>
                </a:solidFill>
                <a:effectLst/>
                <a:latin typeface="Times New Roman" panose="02020603050405020304" pitchFamily="18" charset="0"/>
              </a:rPr>
              <a:t>mRS</a:t>
            </a:r>
            <a:r>
              <a:rPr lang="en-GB" sz="2400">
                <a:solidFill>
                  <a:srgbClr val="000000"/>
                </a:solidFill>
                <a:effectLst/>
                <a:latin typeface="Times New Roman" panose="02020603050405020304" pitchFamily="18" charset="0"/>
              </a:rPr>
              <a:t> 0–3, site-assessed ASPECTS 0–5 were excluded. All participants received standard-of-care thrombectomy with/without intravenous thrombolysis. The primary outcomes were measures of safety. The secondary outcome was infarct volume at 48 hours.</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Results: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93 participants were randomised (ARG-007 n=46; placebo n=47). Follow-up to day 90 was completed by 77 (83%) participants; 16 (17%) participants died before day 90. There was no significant difference between treatment groups in treatment-emergent adverse events (risk ratio [RR]:1.02, 95% CI: 0.91-1.15; p=0.72), mortality at day 90 (RR:1.70, 0.67-4.30, p=0.26), symptomatic intracranial haemorrhage (RR:4.09, 0.47-35.2, p=0.20), worsening of the index stroke (RR:2.04, 0.76-5.52, p=0.16), or functional independence at day 90 (</a:t>
            </a:r>
            <a:r>
              <a:rPr lang="en-GB" sz="2400" err="1">
                <a:solidFill>
                  <a:srgbClr val="000000"/>
                </a:solidFill>
                <a:effectLst/>
                <a:latin typeface="Times New Roman" panose="02020603050405020304" pitchFamily="18" charset="0"/>
              </a:rPr>
              <a:t>mRS</a:t>
            </a:r>
            <a:r>
              <a:rPr lang="en-GB" sz="2400">
                <a:solidFill>
                  <a:srgbClr val="000000"/>
                </a:solidFill>
                <a:effectLst/>
                <a:latin typeface="Times New Roman" panose="02020603050405020304" pitchFamily="18" charset="0"/>
              </a:rPr>
              <a:t> 0-2: odds ratio 0.92, 0.36-2.37, p=0.86). Infarct volume at 48 hours did not differ significantly between groups (ratio (adjusted): 1.65, 0.97–2.81, p=0.065). A potential subgroup signal favouring ARG-007 was observed in participants with poor collateral circulation.</a:t>
            </a:r>
          </a:p>
          <a:p>
            <a:endParaRPr lang="en-GB" sz="2400" b="1">
              <a:solidFill>
                <a:srgbClr val="000000"/>
              </a:solidFill>
              <a:effectLst/>
              <a:latin typeface="Times New Roman" panose="02020603050405020304" pitchFamily="18" charset="0"/>
            </a:endParaRPr>
          </a:p>
          <a:p>
            <a:r>
              <a:rPr lang="en-GB" sz="2400" b="1">
                <a:solidFill>
                  <a:srgbClr val="000000"/>
                </a:solidFill>
                <a:effectLst/>
                <a:latin typeface="Times New Roman" panose="02020603050405020304" pitchFamily="18" charset="0"/>
              </a:rPr>
              <a:t>Conclusions:</a:t>
            </a:r>
            <a:endParaRPr lang="en-GB" sz="2400">
              <a:solidFill>
                <a:srgbClr val="000000"/>
              </a:solidFill>
              <a:effectLst/>
              <a:latin typeface="Times New Roman" panose="02020603050405020304" pitchFamily="18" charset="0"/>
            </a:endParaRPr>
          </a:p>
          <a:p>
            <a:r>
              <a:rPr lang="en-GB" sz="2400">
                <a:solidFill>
                  <a:srgbClr val="000000"/>
                </a:solidFill>
                <a:effectLst/>
                <a:latin typeface="Times New Roman" panose="02020603050405020304" pitchFamily="18" charset="0"/>
              </a:rPr>
              <a:t>In AIS patients, ARG-007 was safe and well tolerated.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00000"/>
              </a:solidFill>
              <a:effectLst/>
              <a:latin typeface="Helvetica" pitchFamily="2" charset="0"/>
            </a:endParaRPr>
          </a:p>
        </p:txBody>
      </p:sp>
      <p:sp>
        <p:nvSpPr>
          <p:cNvPr id="57" name="Google Shape;57;p3:notes">
            <a:extLst>
              <a:ext uri="{FF2B5EF4-FFF2-40B4-BE49-F238E27FC236}">
                <a16:creationId xmlns:a16="http://schemas.microsoft.com/office/drawing/2014/main" id="{0C1A1FC2-D2CC-2BC4-9F38-6C3370869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83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12D90CB-987F-2809-3F65-33B7E3022CFF}"/>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DCD39BD3-3640-09BA-05B8-41E6E9FB76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050" b="1">
                <a:solidFill>
                  <a:srgbClr val="000000"/>
                </a:solidFill>
                <a:effectLst/>
                <a:latin typeface="Helvetica" pitchFamily="2" charset="0"/>
              </a:rPr>
              <a:t>Authorship: </a:t>
            </a:r>
            <a:r>
              <a:rPr lang="en-GB">
                <a:solidFill>
                  <a:srgbClr val="000000"/>
                </a:solidFill>
                <a:effectLst/>
                <a:latin typeface="Helvetica" pitchFamily="2" charset="0"/>
              </a:rPr>
              <a:t>Graeme Hankey, Peter Bailey, Bruce Campbell, Thomas </a:t>
            </a:r>
            <a:r>
              <a:rPr lang="en-GB" err="1">
                <a:solidFill>
                  <a:srgbClr val="000000"/>
                </a:solidFill>
                <a:effectLst/>
                <a:latin typeface="Helvetica" pitchFamily="2" charset="0"/>
              </a:rPr>
              <a:t>Chemmanam</a:t>
            </a:r>
            <a:r>
              <a:rPr lang="en-GB">
                <a:solidFill>
                  <a:srgbClr val="000000"/>
                </a:solidFill>
                <a:effectLst/>
                <a:latin typeface="Helvetica" pitchFamily="2" charset="0"/>
              </a:rPr>
              <a:t>, Dennis </a:t>
            </a:r>
            <a:r>
              <a:rPr lang="en-GB" err="1">
                <a:solidFill>
                  <a:srgbClr val="000000"/>
                </a:solidFill>
                <a:effectLst/>
                <a:latin typeface="Helvetica" pitchFamily="2" charset="0"/>
              </a:rPr>
              <a:t>Cordato</a:t>
            </a:r>
            <a:r>
              <a:rPr lang="en-GB">
                <a:solidFill>
                  <a:srgbClr val="000000"/>
                </a:solidFill>
                <a:effectLst/>
                <a:latin typeface="Helvetica" pitchFamily="2" charset="0"/>
              </a:rPr>
              <a:t>, Michael Devlin, Darshan Ghia, Timothy Kleinig, Christopher Levi, David Blacker</a:t>
            </a: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rgbClr val="000000"/>
                </a:solidFill>
                <a:effectLst/>
                <a:latin typeface="Helvetica" pitchFamily="2" charset="0"/>
              </a:rPr>
              <a:t>Abbreviations: </a:t>
            </a:r>
            <a:r>
              <a:rPr lang="en-GB" sz="1050" b="0">
                <a:solidFill>
                  <a:srgbClr val="000000"/>
                </a:solidFill>
                <a:effectLst/>
                <a:latin typeface="Helvetica" pitchFamily="2" charset="0"/>
              </a:rPr>
              <a:t>AIS, </a:t>
            </a:r>
            <a:r>
              <a:rPr lang="en-GB" sz="1800">
                <a:effectLst/>
                <a:latin typeface="Aptos" panose="020B0004020202020204" pitchFamily="34" charset="0"/>
                <a:ea typeface="Aptos" panose="020B0004020202020204" pitchFamily="34" charset="0"/>
                <a:cs typeface="Times New Roman" panose="02020603050405020304" pitchFamily="18" charset="0"/>
              </a:rPr>
              <a:t>acute ischemic stroke</a:t>
            </a:r>
            <a:r>
              <a:rPr lang="en-GB" sz="1400">
                <a:effectLst/>
              </a:rPr>
              <a:t>; </a:t>
            </a:r>
            <a:r>
              <a:rPr lang="en-GB" sz="1050" b="0">
                <a:solidFill>
                  <a:srgbClr val="000000"/>
                </a:solidFill>
                <a:effectLst/>
                <a:latin typeface="Helvetica" pitchFamily="2" charset="0"/>
              </a:rPr>
              <a:t>CI, </a:t>
            </a:r>
            <a:r>
              <a:rPr lang="en-GB" sz="1800" b="0">
                <a:solidFill>
                  <a:srgbClr val="000000"/>
                </a:solidFill>
                <a:effectLst/>
                <a:latin typeface="Aptos" panose="020B0004020202020204" pitchFamily="34" charset="0"/>
                <a:cs typeface="Times New Roman" panose="02020603050405020304" pitchFamily="18" charset="0"/>
              </a:rPr>
              <a:t>c</a:t>
            </a:r>
            <a:r>
              <a:rPr lang="en-GB" sz="1800" b="0">
                <a:effectLst/>
                <a:latin typeface="Aptos" panose="020B0004020202020204" pitchFamily="34" charset="0"/>
                <a:ea typeface="Aptos" panose="020B0004020202020204" pitchFamily="34" charset="0"/>
                <a:cs typeface="Times New Roman" panose="02020603050405020304" pitchFamily="18" charset="0"/>
              </a:rPr>
              <a:t>onfidence interval;</a:t>
            </a:r>
            <a:r>
              <a:rPr lang="en-GB" sz="1800" b="1">
                <a:effectLst/>
                <a:latin typeface="Aptos" panose="020B0004020202020204" pitchFamily="34" charset="0"/>
                <a:ea typeface="Aptos" panose="020B0004020202020204" pitchFamily="34" charset="0"/>
                <a:cs typeface="Times New Roman" panose="02020603050405020304" pitchFamily="18" charset="0"/>
              </a:rPr>
              <a:t> </a:t>
            </a:r>
            <a:r>
              <a:rPr lang="en-GB" sz="1050" b="0">
                <a:solidFill>
                  <a:srgbClr val="000000"/>
                </a:solidFill>
                <a:effectLst/>
                <a:latin typeface="Helvetica" pitchFamily="2" charset="0"/>
              </a:rPr>
              <a:t>EVT, </a:t>
            </a:r>
            <a:r>
              <a:rPr lang="en-GB" sz="180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sz="1400">
                <a:effectLst/>
              </a:rPr>
              <a:t>; </a:t>
            </a:r>
            <a:r>
              <a:rPr lang="en-GB" sz="1050" b="0">
                <a:solidFill>
                  <a:srgbClr val="000000"/>
                </a:solidFill>
                <a:effectLst/>
                <a:latin typeface="Helvetica" pitchFamily="2" charset="0"/>
              </a:rPr>
              <a:t>IV, </a:t>
            </a:r>
            <a:r>
              <a:rPr lang="en-US" sz="1400"/>
              <a:t>intravenous</a:t>
            </a:r>
            <a:r>
              <a:rPr lang="en-GB" sz="1400" b="0" i="0" u="none" strike="noStrike">
                <a:solidFill>
                  <a:srgbClr val="767676"/>
                </a:solidFill>
                <a:effectLst/>
                <a:latin typeface="Helvetica Neue" panose="02000503000000020004" pitchFamily="2" charset="0"/>
              </a:rPr>
              <a:t>; </a:t>
            </a:r>
            <a:r>
              <a:rPr lang="en-GB" sz="1050" b="0" err="1">
                <a:solidFill>
                  <a:srgbClr val="000000"/>
                </a:solidFill>
                <a:effectLst/>
                <a:latin typeface="Helvetica" pitchFamily="2" charset="0"/>
              </a:rPr>
              <a:t>mRS</a:t>
            </a:r>
            <a:r>
              <a:rPr lang="en-GB" sz="1050" b="0">
                <a:solidFill>
                  <a:srgbClr val="000000"/>
                </a:solidFill>
                <a:effectLst/>
                <a:latin typeface="Helvetica" pitchFamily="2" charset="0"/>
              </a:rPr>
              <a:t>, </a:t>
            </a:r>
            <a:r>
              <a:rPr lang="en-GB" sz="180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400">
                <a:effectLst/>
              </a:rPr>
              <a:t>; </a:t>
            </a:r>
            <a:r>
              <a:rPr lang="en-GB" sz="1050" b="0">
                <a:solidFill>
                  <a:srgbClr val="000000"/>
                </a:solidFill>
                <a:effectLst/>
                <a:latin typeface="Helvetica" pitchFamily="2" charset="0"/>
              </a:rPr>
              <a:t>NIHSS, </a:t>
            </a:r>
            <a:r>
              <a:rPr lang="en-US" sz="1800"/>
              <a:t>National Institutes of Health Stroke Scale</a:t>
            </a:r>
            <a:r>
              <a:rPr lang="en-GB" sz="1800">
                <a:effectLst/>
                <a:latin typeface="Aptos" panose="020B0004020202020204" pitchFamily="34" charset="0"/>
                <a:ea typeface="Aptos" panose="020B0004020202020204" pitchFamily="34" charset="0"/>
                <a:cs typeface="Times New Roman" panose="02020603050405020304" pitchFamily="18" charset="0"/>
              </a:rPr>
              <a:t>; </a:t>
            </a:r>
            <a:r>
              <a:rPr lang="en-GB" sz="1050" b="0">
                <a:solidFill>
                  <a:srgbClr val="000000"/>
                </a:solidFill>
                <a:effectLst/>
                <a:latin typeface="Helvetica" pitchFamily="2" charset="0"/>
              </a:rPr>
              <a:t>RR, </a:t>
            </a:r>
            <a:r>
              <a:rPr lang="en-GB" sz="1800" b="0">
                <a:solidFill>
                  <a:srgbClr val="000000"/>
                </a:solidFill>
                <a:effectLst/>
                <a:latin typeface="Aptos" panose="020B0004020202020204" pitchFamily="34" charset="0"/>
                <a:cs typeface="Times New Roman" panose="02020603050405020304" pitchFamily="18" charset="0"/>
              </a:rPr>
              <a:t>r</a:t>
            </a:r>
            <a:r>
              <a:rPr lang="en-GB" sz="1800" b="0">
                <a:effectLst/>
                <a:latin typeface="Aptos" panose="020B0004020202020204" pitchFamily="34" charset="0"/>
                <a:ea typeface="Aptos" panose="020B0004020202020204" pitchFamily="34" charset="0"/>
                <a:cs typeface="Times New Roman" panose="02020603050405020304" pitchFamily="18" charset="0"/>
              </a:rPr>
              <a:t>isk ratio</a:t>
            </a:r>
            <a:r>
              <a:rPr lang="en-GB" sz="1400" b="0">
                <a:effectLst/>
              </a:rPr>
              <a:t>; </a:t>
            </a:r>
            <a:r>
              <a:rPr lang="en-GB" sz="1050" b="0" err="1">
                <a:solidFill>
                  <a:srgbClr val="000000"/>
                </a:solidFill>
                <a:effectLst/>
                <a:latin typeface="Helvetica" pitchFamily="2" charset="0"/>
              </a:rPr>
              <a:t>sICH</a:t>
            </a:r>
            <a:r>
              <a:rPr lang="en-GB" sz="1050" b="0">
                <a:solidFill>
                  <a:srgbClr val="000000"/>
                </a:solidFill>
                <a:effectLst/>
                <a:latin typeface="Helvetica" pitchFamily="2" charset="0"/>
              </a:rPr>
              <a:t>, </a:t>
            </a:r>
            <a:r>
              <a:rPr lang="en-GB" sz="1800">
                <a:effectLst/>
                <a:latin typeface="Aptos" panose="020B0004020202020204" pitchFamily="34" charset="0"/>
                <a:ea typeface="Aptos" panose="020B0004020202020204" pitchFamily="34" charset="0"/>
                <a:cs typeface="Times New Roman" panose="02020603050405020304" pitchFamily="18" charset="0"/>
              </a:rPr>
              <a:t>symptomatic intracerebral haemorrhage</a:t>
            </a:r>
            <a:r>
              <a:rPr lang="en-GB" sz="1400">
                <a:effectLst/>
                <a:latin typeface="Aptos" panose="020B0004020202020204" pitchFamily="34" charset="0"/>
                <a:ea typeface="Aptos" panose="020B0004020202020204" pitchFamily="34" charset="0"/>
                <a:cs typeface="Times New Roman" panose="02020603050405020304" pitchFamily="18" charset="0"/>
              </a:rPr>
              <a:t>.</a:t>
            </a:r>
            <a:endParaRPr lang="en-GB" sz="1050" b="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ESOC2026A419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r>
              <a:rPr lang="en-GB" b="1">
                <a:solidFill>
                  <a:srgbClr val="000000"/>
                </a:solidFill>
                <a:effectLst/>
                <a:latin typeface="Helvetica" pitchFamily="2" charset="0"/>
              </a:rPr>
              <a:t>Abstract Title: FINAL RESULTS OF THE PHASE II ARG-007-002 SEANCON TRIAL OF ARG-007 IN ACUTE ISCHAEMIC</a:t>
            </a:r>
          </a:p>
          <a:p>
            <a:r>
              <a:rPr lang="en-GB" b="1">
                <a:solidFill>
                  <a:srgbClr val="000000"/>
                </a:solidFill>
                <a:effectLst/>
                <a:latin typeface="Helvetica" pitchFamily="2" charset="0"/>
              </a:rPr>
              <a:t>STROKE PATIENTS UNDERGOING ENDOVASCULAR THROMBECTOMY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0000"/>
                </a:solidFill>
                <a:effectLst/>
                <a:latin typeface="Helvetica" pitchFamily="2" charset="0"/>
              </a:rPr>
              <a:t>Abstract Category</a:t>
            </a:r>
            <a:r>
              <a:rPr lang="en-GB" sz="1400">
                <a:solidFill>
                  <a:srgbClr val="000000"/>
                </a:solidFill>
                <a:effectLst/>
                <a:latin typeface="Helvetica" pitchFamily="2" charset="0"/>
              </a:rPr>
              <a:t>: 01.00 - ACUTE ISCHEMIC STROKE MANAGEMENT - </a:t>
            </a:r>
            <a:r>
              <a:rPr lang="en-GB" sz="2000">
                <a:solidFill>
                  <a:srgbClr val="000000"/>
                </a:solidFill>
                <a:effectLst/>
                <a:latin typeface="Helvetica" pitchFamily="2" charset="0"/>
              </a:rPr>
              <a:t>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srgbClr val="000000"/>
              </a:solidFill>
              <a:effectLst/>
              <a:latin typeface="Helvetica" pitchFamily="2" charset="0"/>
            </a:endParaRPr>
          </a:p>
          <a:p>
            <a:r>
              <a:rPr lang="en-GB" sz="3200" b="1">
                <a:solidFill>
                  <a:srgbClr val="000000"/>
                </a:solidFill>
                <a:effectLst/>
                <a:latin typeface="Times New Roman" panose="02020603050405020304" pitchFamily="18" charset="0"/>
              </a:rPr>
              <a:t>Background and aims: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The Phase II SEANCON study aimed to evaluate the safety, tolerability, and preliminary efficacy of a single intravenous dose of ARG-007 (a cationic poly-arginine peptide with </a:t>
            </a:r>
            <a:r>
              <a:rPr lang="en-GB" sz="3200" err="1">
                <a:solidFill>
                  <a:srgbClr val="000000"/>
                </a:solidFill>
                <a:effectLst/>
                <a:latin typeface="Times New Roman" panose="02020603050405020304" pitchFamily="18" charset="0"/>
              </a:rPr>
              <a:t>cerebroprotective</a:t>
            </a:r>
            <a:r>
              <a:rPr lang="en-GB" sz="3200">
                <a:solidFill>
                  <a:srgbClr val="000000"/>
                </a:solidFill>
                <a:effectLst/>
                <a:latin typeface="Times New Roman" panose="02020603050405020304" pitchFamily="18" charset="0"/>
              </a:rPr>
              <a:t> effects in preclinical models) in patients with AIS undergoing revascularisation by endovascular thrombectomy.</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Methods: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SEANCON was a multicentre, randomised, double-blind, placebo-controlled trial conducted at 10 Australian stroke centres. Large vessel occlusion AIS patients, eligible for endovascular thrombectomy within 24 hours of symptom onset, were enrolled and randomised 1:1 to ARG-007 or placebo. Enrolment criteria included baseline NIHSS &gt;5 and </a:t>
            </a:r>
            <a:r>
              <a:rPr lang="en-GB" sz="3200" err="1">
                <a:solidFill>
                  <a:srgbClr val="000000"/>
                </a:solidFill>
                <a:effectLst/>
                <a:latin typeface="Times New Roman" panose="02020603050405020304" pitchFamily="18" charset="0"/>
              </a:rPr>
              <a:t>prestroke</a:t>
            </a:r>
            <a:r>
              <a:rPr lang="en-GB" sz="3200">
                <a:solidFill>
                  <a:srgbClr val="000000"/>
                </a:solidFill>
                <a:effectLst/>
                <a:latin typeface="Times New Roman" panose="02020603050405020304" pitchFamily="18" charset="0"/>
              </a:rPr>
              <a:t> </a:t>
            </a:r>
            <a:r>
              <a:rPr lang="en-GB" sz="3200" err="1">
                <a:solidFill>
                  <a:srgbClr val="000000"/>
                </a:solidFill>
                <a:effectLst/>
                <a:latin typeface="Times New Roman" panose="02020603050405020304" pitchFamily="18" charset="0"/>
              </a:rPr>
              <a:t>mRS</a:t>
            </a:r>
            <a:r>
              <a:rPr lang="en-GB" sz="3200">
                <a:solidFill>
                  <a:srgbClr val="000000"/>
                </a:solidFill>
                <a:effectLst/>
                <a:latin typeface="Times New Roman" panose="02020603050405020304" pitchFamily="18" charset="0"/>
              </a:rPr>
              <a:t> 0–3, site-assessed ASPECTS 0–5 were excluded. All participants received standard-of-care thrombectomy with/without intravenous thrombolysis. The primary outcomes were measures of safety. The secondary outcome was infarct volume at 48 hours.</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Results: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93 participants were randomised (ARG-007 n=46; placebo n=47). Follow-up to day 90 was completed by 77 (83%) participants; 16 (17%) participants died before day 90. There was no significant difference between treatment groups in treatment-emergent adverse events (risk ratio [RR]:1.02, 95% CI: 0.91-1.15; p=0.72), mortality at day 90 (RR:1.70, 0.67-4.30, p=0.26), symptomatic intracranial haemorrhage (RR:4.09, 0.47-35.2, p=0.20), worsening of the index stroke (RR:2.04, 0.76-5.52, p=0.16), or functional independence at day 90 (</a:t>
            </a:r>
            <a:r>
              <a:rPr lang="en-GB" sz="3200" err="1">
                <a:solidFill>
                  <a:srgbClr val="000000"/>
                </a:solidFill>
                <a:effectLst/>
                <a:latin typeface="Times New Roman" panose="02020603050405020304" pitchFamily="18" charset="0"/>
              </a:rPr>
              <a:t>mRS</a:t>
            </a:r>
            <a:r>
              <a:rPr lang="en-GB" sz="3200">
                <a:solidFill>
                  <a:srgbClr val="000000"/>
                </a:solidFill>
                <a:effectLst/>
                <a:latin typeface="Times New Roman" panose="02020603050405020304" pitchFamily="18" charset="0"/>
              </a:rPr>
              <a:t> 0-2: odds ratio 0.92, 0.36-2.37, p=0.86). Infarct volume at 48 hours did not differ significantly between groups (ratio (adjusted): 1.65, 0.97–2.81, p=0.065). A potential subgroup signal favouring ARG-007 was observed in participants with poor collateral circulation.</a:t>
            </a:r>
          </a:p>
          <a:p>
            <a:endParaRPr lang="en-GB" sz="3200" b="1">
              <a:solidFill>
                <a:srgbClr val="000000"/>
              </a:solidFill>
              <a:effectLst/>
              <a:latin typeface="Times New Roman" panose="02020603050405020304" pitchFamily="18" charset="0"/>
            </a:endParaRPr>
          </a:p>
          <a:p>
            <a:r>
              <a:rPr lang="en-GB" sz="3200" b="1">
                <a:solidFill>
                  <a:srgbClr val="000000"/>
                </a:solidFill>
                <a:effectLst/>
                <a:latin typeface="Times New Roman" panose="02020603050405020304" pitchFamily="18" charset="0"/>
              </a:rPr>
              <a:t>Conclusions:</a:t>
            </a:r>
            <a:endParaRPr lang="en-GB" sz="3200">
              <a:solidFill>
                <a:srgbClr val="000000"/>
              </a:solidFill>
              <a:effectLst/>
              <a:latin typeface="Times New Roman" panose="02020603050405020304" pitchFamily="18" charset="0"/>
            </a:endParaRPr>
          </a:p>
          <a:p>
            <a:r>
              <a:rPr lang="en-GB" sz="3200">
                <a:solidFill>
                  <a:srgbClr val="000000"/>
                </a:solidFill>
                <a:effectLst/>
                <a:latin typeface="Times New Roman" panose="02020603050405020304" pitchFamily="18" charset="0"/>
              </a:rPr>
              <a:t>In AIS patients, ARG-007 was safe and well tolerated.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a:solidFill>
                <a:srgbClr val="000000"/>
              </a:solidFill>
              <a:effectLst/>
              <a:latin typeface="Helvetica" pitchFamily="2" charset="0"/>
            </a:endParaRPr>
          </a:p>
        </p:txBody>
      </p:sp>
      <p:sp>
        <p:nvSpPr>
          <p:cNvPr id="57" name="Google Shape;57;p3:notes">
            <a:extLst>
              <a:ext uri="{FF2B5EF4-FFF2-40B4-BE49-F238E27FC236}">
                <a16:creationId xmlns:a16="http://schemas.microsoft.com/office/drawing/2014/main" id="{D7F56BFC-960B-3B6A-7F97-3523DCBC68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98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750447C2-CAAC-9AC9-7C05-1B278894678E}"/>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20BF068-2895-8BAC-16C4-0EBEDA204C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solidFill>
                  <a:srgbClr val="000000"/>
                </a:solidFill>
                <a:effectLst/>
                <a:latin typeface="Helvetica" pitchFamily="2" charset="0"/>
              </a:rPr>
              <a:t>Authorship: </a:t>
            </a:r>
            <a:r>
              <a:rPr lang="en-GB">
                <a:solidFill>
                  <a:srgbClr val="000000"/>
                </a:solidFill>
                <a:effectLst/>
                <a:latin typeface="Helvetica" pitchFamily="2" charset="0"/>
              </a:rPr>
              <a:t>Lijun Wang, Yu Gao, </a:t>
            </a:r>
            <a:r>
              <a:rPr lang="en-GB" err="1">
                <a:solidFill>
                  <a:srgbClr val="000000"/>
                </a:solidFill>
                <a:effectLst/>
                <a:latin typeface="Helvetica" pitchFamily="2" charset="0"/>
              </a:rPr>
              <a:t>Yongwei</a:t>
            </a:r>
            <a:r>
              <a:rPr lang="en-GB">
                <a:solidFill>
                  <a:srgbClr val="000000"/>
                </a:solidFill>
                <a:effectLst/>
                <a:latin typeface="Helvetica" pitchFamily="2" charset="0"/>
              </a:rPr>
              <a:t> Zhang, Lei Zhang, </a:t>
            </a:r>
            <a:r>
              <a:rPr lang="en-GB" err="1">
                <a:solidFill>
                  <a:srgbClr val="000000"/>
                </a:solidFill>
                <a:effectLst/>
                <a:latin typeface="Helvetica" pitchFamily="2" charset="0"/>
              </a:rPr>
              <a:t>Pengfei</a:t>
            </a:r>
            <a:r>
              <a:rPr lang="en-GB">
                <a:solidFill>
                  <a:srgbClr val="000000"/>
                </a:solidFill>
                <a:effectLst/>
                <a:latin typeface="Helvetica" pitchFamily="2" charset="0"/>
              </a:rPr>
              <a:t> Yang, </a:t>
            </a:r>
            <a:r>
              <a:rPr lang="en-GB" err="1">
                <a:solidFill>
                  <a:srgbClr val="000000"/>
                </a:solidFill>
                <a:effectLst/>
                <a:latin typeface="Helvetica" pitchFamily="2" charset="0"/>
              </a:rPr>
              <a:t>Jianmin</a:t>
            </a:r>
            <a:r>
              <a:rPr lang="en-GB">
                <a:solidFill>
                  <a:srgbClr val="000000"/>
                </a:solidFill>
                <a:effectLst/>
                <a:latin typeface="Helvetica" pitchFamily="2" charset="0"/>
              </a:rPr>
              <a:t> Liu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Abbreviations</a:t>
            </a:r>
            <a:r>
              <a:rPr lang="en-GB">
                <a:solidFill>
                  <a:srgbClr val="000000"/>
                </a:solidFill>
                <a:effectLst/>
                <a:latin typeface="Helvetica" pitchFamily="2" charset="0"/>
              </a:rPr>
              <a:t>: </a:t>
            </a:r>
            <a:r>
              <a:rPr lang="en-US"/>
              <a:t>ACAS, Asymptomatic Carotid Atherosclerosis Study; ACST, Asymptomatic Carotid Surgery Trial; CAS, Carotid artery stenting; CEA, Carotid endarterectomy; CI, confidence interval; CREST, Carotid Revascularization Endarterectomy vs. Stenting Trial; ECST, European Carotid Surgery Trial; RCT, </a:t>
            </a:r>
            <a:r>
              <a:rPr lang="en-US" err="1"/>
              <a:t>Randomised</a:t>
            </a:r>
            <a:r>
              <a:rPr lang="en-US"/>
              <a:t> controlled trials; RR, risk ratio; SPACE, Stent-Protected Angioplasty versus Carotid Endarterectomy.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ESOC2026A943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Helvetica" pitchFamily="2" charset="0"/>
              </a:rPr>
              <a:t>Abstract Title: MEDICAL MANAGEMENT AND REVASCULARIZATION FOR ASYMPTOMATIC CAROTID STENOSIS: A META-ANALYSIS OF RANDOMIZED CONTROLLED TRIALS </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Historical trials (ACAS/ACST) supported revascularization for asymptomatic carotid stenosis, but contemporary medical management with statins, </a:t>
            </a:r>
            <a:r>
              <a:rPr lang="en-GB" err="1">
                <a:solidFill>
                  <a:srgbClr val="000000"/>
                </a:solidFill>
                <a:effectLst/>
                <a:latin typeface="Times New Roman" panose="02020603050405020304" pitchFamily="18" charset="0"/>
              </a:rPr>
              <a:t>antithrombotics</a:t>
            </a:r>
            <a:r>
              <a:rPr lang="en-GB">
                <a:solidFill>
                  <a:srgbClr val="000000"/>
                </a:solidFill>
                <a:effectLst/>
                <a:latin typeface="Times New Roman" panose="02020603050405020304" pitchFamily="18" charset="0"/>
              </a:rPr>
              <a:t>, and blood pressure control may reduce stroke risk. This meta-analysis compares medical management versus revascularization (carotid endarterectomy [CEA] or stenting [CAS]) in current practice.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searched the PubMed, Embase, Cochrane Library and Web of Science databases to obtain articles related to "Asymptomatic Carotid Stenosis", "Medical Management" and "Revascularization" until December 5, 2025. The primary outcome was a composite of any stroke (ischemic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or death, assessed from randomization to periprocedural period, or ipsilateral ischemic stroke, assessed during the remaining follow-up. This study was registered in PROSPERO, CRD420251247217.</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Three RCTs (SPACE-2, ECST-2, CREST-2; 3,426 patients) were included. For the primary outcome, no significant difference existed between revascularization (CEA/CAS) and medical management: 4.76% (88/1,847) vs. 6.40% (101/1,579); RR 0.91 (95% CI 0.47–1.74, P=0.77), though heterogeneity was high (I²=74%). All-cause mortality also did not differ: 7.7% vs. 9.50%; RR 0.83 (95% CI 0.67 1.04, P=0.77). Subgroup analyses showed no benefit for CEA (RR 0.73, 95% CI 0.45–1.19) or CAS (RR 0.72, 95% CI 0.23–2.27) over medical management alone.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 present meta-analysis demonstrates that, among patients with asymptomatic carotid stenosis, the risk of stroke and mortality with contemporary medical management is comparable to that with revascularization (CEA or CAS). These findings validate current guideline recommendations, which emphasize stringent patient selection and prioritize the optimization of medical therapy prior to any revascularization procedure.</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3A7A146E-DA62-159B-4E89-6CB12A5CBD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F0927EFE-B930-C6C4-D9D0-53CF8970794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4580C906-46D3-2DF4-22F0-84DE1367E7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solidFill>
                  <a:srgbClr val="000000"/>
                </a:solidFill>
                <a:effectLst/>
                <a:latin typeface="Helvetica" pitchFamily="2" charset="0"/>
              </a:rPr>
              <a:t>Authorship: </a:t>
            </a:r>
            <a:r>
              <a:rPr lang="en-GB">
                <a:solidFill>
                  <a:srgbClr val="000000"/>
                </a:solidFill>
                <a:effectLst/>
                <a:latin typeface="Helvetica" pitchFamily="2" charset="0"/>
              </a:rPr>
              <a:t>Lijun Wang, Yu Gao, </a:t>
            </a:r>
            <a:r>
              <a:rPr lang="en-GB" err="1">
                <a:solidFill>
                  <a:srgbClr val="000000"/>
                </a:solidFill>
                <a:effectLst/>
                <a:latin typeface="Helvetica" pitchFamily="2" charset="0"/>
              </a:rPr>
              <a:t>Yongwei</a:t>
            </a:r>
            <a:r>
              <a:rPr lang="en-GB">
                <a:solidFill>
                  <a:srgbClr val="000000"/>
                </a:solidFill>
                <a:effectLst/>
                <a:latin typeface="Helvetica" pitchFamily="2" charset="0"/>
              </a:rPr>
              <a:t> Zhang, Lei Zhang, </a:t>
            </a:r>
            <a:r>
              <a:rPr lang="en-GB" err="1">
                <a:solidFill>
                  <a:srgbClr val="000000"/>
                </a:solidFill>
                <a:effectLst/>
                <a:latin typeface="Helvetica" pitchFamily="2" charset="0"/>
              </a:rPr>
              <a:t>Pengfei</a:t>
            </a:r>
            <a:r>
              <a:rPr lang="en-GB">
                <a:solidFill>
                  <a:srgbClr val="000000"/>
                </a:solidFill>
                <a:effectLst/>
                <a:latin typeface="Helvetica" pitchFamily="2" charset="0"/>
              </a:rPr>
              <a:t> Yang, </a:t>
            </a:r>
            <a:r>
              <a:rPr lang="en-GB" err="1">
                <a:solidFill>
                  <a:srgbClr val="000000"/>
                </a:solidFill>
                <a:effectLst/>
                <a:latin typeface="Helvetica" pitchFamily="2" charset="0"/>
              </a:rPr>
              <a:t>Jianmin</a:t>
            </a:r>
            <a:r>
              <a:rPr lang="en-GB">
                <a:solidFill>
                  <a:srgbClr val="000000"/>
                </a:solidFill>
                <a:effectLst/>
                <a:latin typeface="Helvetica" pitchFamily="2" charset="0"/>
              </a:rPr>
              <a:t> Liu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Abbreviations</a:t>
            </a:r>
            <a:r>
              <a:rPr lang="en-GB">
                <a:solidFill>
                  <a:srgbClr val="000000"/>
                </a:solidFill>
                <a:effectLst/>
                <a:latin typeface="Helvetica" pitchFamily="2" charset="0"/>
              </a:rPr>
              <a:t>: </a:t>
            </a:r>
            <a:r>
              <a:rPr lang="en-US"/>
              <a:t>ACAS, Asymptomatic Carotid Atherosclerosis Study; ACST, Asymptomatic Carotid Surgery Trial; CAS, Carotid artery stenting; CEA, Carotid endarterectomy; CI, confidence interval; CREST, Carotid Revascularization Endarterectomy vs. Stenting Trial; ECST, European Carotid Surgery Trial; RCT, </a:t>
            </a:r>
            <a:r>
              <a:rPr lang="en-US" err="1"/>
              <a:t>Randomised</a:t>
            </a:r>
            <a:r>
              <a:rPr lang="en-US"/>
              <a:t> controlled trials; RR, risk ratio; SPACE, Stent-Protected Angioplasty versus Carotid Endarterectomy.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ESOC2026A943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Helvetica" pitchFamily="2" charset="0"/>
              </a:rPr>
              <a:t>Abstract Title: MEDICAL MANAGEMENT AND REVASCULARIZATION FOR ASYMPTOMATIC CAROTID STENOSIS: A META-ANALYSIS OF RANDOMIZED CONTROLLED TRIALS </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Historical trials (ACAS/ACST) supported revascularization for asymptomatic carotid stenosis, but contemporary medical management with statins, </a:t>
            </a:r>
            <a:r>
              <a:rPr lang="en-GB" err="1">
                <a:solidFill>
                  <a:srgbClr val="000000"/>
                </a:solidFill>
                <a:effectLst/>
                <a:latin typeface="Times New Roman" panose="02020603050405020304" pitchFamily="18" charset="0"/>
              </a:rPr>
              <a:t>antithrombotics</a:t>
            </a:r>
            <a:r>
              <a:rPr lang="en-GB">
                <a:solidFill>
                  <a:srgbClr val="000000"/>
                </a:solidFill>
                <a:effectLst/>
                <a:latin typeface="Times New Roman" panose="02020603050405020304" pitchFamily="18" charset="0"/>
              </a:rPr>
              <a:t>, and blood pressure control may reduce stroke risk. This meta-analysis compares medical management versus revascularization (carotid endarterectomy [CEA] or stenting [CAS]) in current practice.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searched the PubMed, Embase, Cochrane Library and Web of Science databases to obtain articles related to "Asymptomatic Carotid Stenosis", "Medical Management" and "Revascularization" until December 5, 2025. The primary outcome was a composite of any stroke (ischemic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or death, assessed from randomization to periprocedural period, or ipsilateral ischemic stroke, assessed during the remaining follow-up. This study was registered in PROSPERO, CRD420251247217.</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Three RCTs (SPACE-2, ECST-2, CREST-2; 3,426 patients) were included. For the primary outcome, no significant difference existed between revascularization (CEA/CAS) and medical management: 4.76% (88/1,847) vs. 6.40% (101/1,579); RR 0.91 (95% CI 0.47–1.74, P=0.77), though heterogeneity was high (I²=74%). All-cause mortality also did not differ: 7.7% vs. 9.50%; RR 0.83 (95% CI 0.67 1.04, P=0.77). Subgroup analyses showed no benefit for CEA (RR 0.73, 95% CI 0.45–1.19) or CAS (RR 0.72, 95% CI 0.23–2.27) over medical management alone.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 present meta-analysis demonstrates that, among patients with asymptomatic carotid stenosis, the risk of stroke and mortality with contemporary medical management is comparable to that with revascularization (CEA or CAS). These findings validate current guideline recommendations, which emphasize stringent patient selection and prioritize the optimization of medical therapy prior to any revascularization procedure.</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63266D10-71A6-172D-AC5A-F92B784AD9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10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6FBD9961-4201-1AA9-303F-9091D2292CEC}"/>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54763EC-D570-A9F1-F788-D9AECD4557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Garbiñe </a:t>
            </a:r>
            <a:r>
              <a:rPr lang="en-GB" err="1">
                <a:solidFill>
                  <a:srgbClr val="000000"/>
                </a:solidFill>
                <a:effectLst/>
                <a:latin typeface="Helvetica" pitchFamily="2" charset="0"/>
              </a:rPr>
              <a:t>Ezcurra</a:t>
            </a:r>
            <a:r>
              <a:rPr lang="en-GB">
                <a:solidFill>
                  <a:srgbClr val="000000"/>
                </a:solidFill>
                <a:effectLst/>
                <a:latin typeface="Helvetica" pitchFamily="2" charset="0"/>
              </a:rPr>
              <a:t>-Díaz, Noelia Rodriguez-</a:t>
            </a:r>
            <a:r>
              <a:rPr lang="en-GB" err="1">
                <a:solidFill>
                  <a:srgbClr val="000000"/>
                </a:solidFill>
                <a:effectLst/>
                <a:latin typeface="Helvetica" pitchFamily="2" charset="0"/>
              </a:rPr>
              <a:t>Villatoro</a:t>
            </a:r>
            <a:r>
              <a:rPr lang="en-GB">
                <a:solidFill>
                  <a:srgbClr val="000000"/>
                </a:solidFill>
                <a:effectLst/>
                <a:latin typeface="Helvetica" pitchFamily="2" charset="0"/>
              </a:rPr>
              <a:t>, Pere Cardona, Antonio </a:t>
            </a:r>
            <a:r>
              <a:rPr lang="en-GB" err="1">
                <a:solidFill>
                  <a:srgbClr val="000000"/>
                </a:solidFill>
                <a:effectLst/>
                <a:latin typeface="Helvetica" pitchFamily="2" charset="0"/>
              </a:rPr>
              <a:t>Doncel-Moriano</a:t>
            </a:r>
            <a:r>
              <a:rPr lang="en-GB">
                <a:solidFill>
                  <a:srgbClr val="000000"/>
                </a:solidFill>
                <a:effectLst/>
                <a:latin typeface="Helvetica" pitchFamily="2" charset="0"/>
              </a:rPr>
              <a:t>, </a:t>
            </a:r>
            <a:r>
              <a:rPr lang="en-GB" err="1">
                <a:solidFill>
                  <a:srgbClr val="000000"/>
                </a:solidFill>
                <a:effectLst/>
                <a:latin typeface="Helvetica" pitchFamily="2" charset="0"/>
              </a:rPr>
              <a:t>Belén</a:t>
            </a:r>
            <a:r>
              <a:rPr lang="en-GB">
                <a:solidFill>
                  <a:srgbClr val="000000"/>
                </a:solidFill>
                <a:effectLst/>
                <a:latin typeface="Helvetica" pitchFamily="2" charset="0"/>
              </a:rPr>
              <a:t> Flores-Pina, Georgina Laia </a:t>
            </a:r>
            <a:r>
              <a:rPr lang="en-GB" err="1">
                <a:solidFill>
                  <a:srgbClr val="000000"/>
                </a:solidFill>
                <a:effectLst/>
                <a:latin typeface="Helvetica" pitchFamily="2" charset="0"/>
              </a:rPr>
              <a:t>Figueras</a:t>
            </a:r>
            <a:r>
              <a:rPr lang="en-GB">
                <a:solidFill>
                  <a:srgbClr val="000000"/>
                </a:solidFill>
                <a:effectLst/>
                <a:latin typeface="Helvetica" pitchFamily="2" charset="0"/>
              </a:rPr>
              <a:t>-Aguirre, Isabel Fernandez Perez, </a:t>
            </a:r>
            <a:r>
              <a:rPr lang="en-GB" err="1">
                <a:solidFill>
                  <a:srgbClr val="000000"/>
                </a:solidFill>
                <a:effectLst/>
                <a:latin typeface="Helvetica" pitchFamily="2" charset="0"/>
              </a:rPr>
              <a:t>Tomàs</a:t>
            </a:r>
            <a:r>
              <a:rPr lang="en-GB">
                <a:solidFill>
                  <a:srgbClr val="000000"/>
                </a:solidFill>
                <a:effectLst/>
                <a:latin typeface="Helvetica" pitchFamily="2" charset="0"/>
              </a:rPr>
              <a:t> </a:t>
            </a:r>
            <a:r>
              <a:rPr lang="en-GB" err="1">
                <a:solidFill>
                  <a:srgbClr val="000000"/>
                </a:solidFill>
                <a:effectLst/>
                <a:latin typeface="Helvetica" pitchFamily="2" charset="0"/>
              </a:rPr>
              <a:t>Xuclà</a:t>
            </a:r>
            <a:r>
              <a:rPr lang="en-GB">
                <a:solidFill>
                  <a:srgbClr val="000000"/>
                </a:solidFill>
                <a:effectLst/>
                <a:latin typeface="Helvetica" pitchFamily="2" charset="0"/>
              </a:rPr>
              <a:t> </a:t>
            </a:r>
            <a:r>
              <a:rPr lang="en-GB" err="1">
                <a:solidFill>
                  <a:srgbClr val="000000"/>
                </a:solidFill>
                <a:effectLst/>
                <a:latin typeface="Helvetica" pitchFamily="2" charset="0"/>
              </a:rPr>
              <a:t>Ferrarons</a:t>
            </a:r>
            <a:r>
              <a:rPr lang="en-GB">
                <a:solidFill>
                  <a:srgbClr val="000000"/>
                </a:solidFill>
                <a:effectLst/>
                <a:latin typeface="Helvetica" pitchFamily="2" charset="0"/>
              </a:rPr>
              <a:t>, Francisco </a:t>
            </a:r>
            <a:r>
              <a:rPr lang="en-GB" err="1">
                <a:solidFill>
                  <a:srgbClr val="000000"/>
                </a:solidFill>
                <a:effectLst/>
                <a:latin typeface="Helvetica" pitchFamily="2" charset="0"/>
              </a:rPr>
              <a:t>Purroy</a:t>
            </a:r>
            <a:r>
              <a:rPr lang="en-GB">
                <a:solidFill>
                  <a:srgbClr val="000000"/>
                </a:solidFill>
                <a:effectLst/>
                <a:latin typeface="Helvetica" pitchFamily="2" charset="0"/>
              </a:rPr>
              <a:t>, Pol Camps-</a:t>
            </a:r>
            <a:r>
              <a:rPr lang="en-GB" err="1">
                <a:solidFill>
                  <a:srgbClr val="000000"/>
                </a:solidFill>
                <a:effectLst/>
                <a:latin typeface="Helvetica" pitchFamily="2" charset="0"/>
              </a:rPr>
              <a:t>Renom</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t>
            </a:r>
            <a:r>
              <a:rPr lang="en-US" err="1"/>
              <a:t>aOR</a:t>
            </a:r>
            <a:r>
              <a:rPr lang="en-US"/>
              <a:t>, Adjusted odds ratio; CI, confidence interval; DAPT, dual antiplatelet therapy; </a:t>
            </a:r>
            <a:r>
              <a:rPr lang="en-US" err="1"/>
              <a:t>eCAS</a:t>
            </a:r>
            <a:r>
              <a:rPr lang="en-US"/>
              <a:t>, emergent carotid artery stenting; ECASS-II, Second European-Australasian Acute Stroke Study; EVT, Endovascular therapy; HT, </a:t>
            </a:r>
            <a:r>
              <a:rPr lang="en-US" err="1"/>
              <a:t>haemorrhagic</a:t>
            </a:r>
            <a:r>
              <a:rPr lang="en-US"/>
              <a:t> transformation; ICH, intracranial </a:t>
            </a:r>
            <a:r>
              <a:rPr lang="en-US" err="1"/>
              <a:t>haemorrhage</a:t>
            </a:r>
            <a:r>
              <a:rPr lang="en-US"/>
              <a:t>; IPTW, inverse probability of treatment weighting; </a:t>
            </a:r>
            <a:r>
              <a:rPr lang="en-US" err="1"/>
              <a:t>mRS</a:t>
            </a:r>
            <a:r>
              <a:rPr lang="en-US"/>
              <a:t>, Modified Rankin Scale; TL, tandem lesions.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ESOC2026A1114</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ANTITHROMBOTIC REGIMEN AFTER EMERGENT CAROTID ARTERY STENTING AND RISK OF EARLY COMPLICATIONS: RESULTS FROM A POPULATION-BASED STUDY</a:t>
            </a:r>
          </a:p>
          <a:p>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Optimal periprocedural antithrombotic management during emergent carotid artery stenting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for acute ischemic stroke due to tandem lesions (TL) remains controversial.</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population-based observational study in Catalonia, including consecutive patients with anterior circulation TL treated with endovascular therapy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between January 2017 and March 2023. Emergent antithrombotic regimen initiated during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was classified as high-intensity (dual antiplatelet therapy [DAPT] or anticoagulation) or low- intensity (single antiplatelet therapy or no antithrombotic therapy). The primary outcome was the presence of a relevant haemorrhagic transformation (HT) (any symptomatic intracerebral haemorrhage or parenchymal haemorrhage according to ECASS-II criteria). Secondary outcomes included 90-day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 composite of 30-day mortality and ipsilateral ischaemic recurrence, and acute stent thrombosis within 72 hours. Logistic regression with an Inverse Probability of Treatment Weighting approach was used to adjust for confounding.</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335 patients (mean age 70.4±10.2 years), 110 (32.8%) received high-intensity regimens. Relevant HT occurred in 57 (17.1%) patients and was less frequent in the high-intensity group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0.55, 95%CI 0.35–0.86). There were not significant differences after adjustment in functional outcome, 30-day composite outcome or acute stent thrombosis. The results remained after including only patients receiving DAPT at 24 hours.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In patients with TL treated with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emergent initiation of high-intensity antithrombotic therapy was not associated with increased HT risk. Both strategies (emergent initiation of high intensity regimen vs. deferred initiation at 24h) were similar in terms of functional outcome or early ischemic recurrences and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endParaRPr lang="en-GB" b="1">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EC7D34F3-E5CE-B744-14FD-53F69F1851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38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5C8A0221-56C5-D318-BA7B-9CFD01C94B4B}"/>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0A88BFE-EA6F-33E8-5D62-8605207849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BFE35041-5850-B13F-D7FF-A87E82114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58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192044B8-6056-C8AB-B514-7AF5AA007DB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D129538F-F488-6368-1E50-D8C19C2C2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Garbiñe </a:t>
            </a:r>
            <a:r>
              <a:rPr lang="en-GB" err="1">
                <a:solidFill>
                  <a:srgbClr val="000000"/>
                </a:solidFill>
                <a:effectLst/>
                <a:latin typeface="Helvetica" pitchFamily="2" charset="0"/>
              </a:rPr>
              <a:t>Ezcurra</a:t>
            </a:r>
            <a:r>
              <a:rPr lang="en-GB">
                <a:solidFill>
                  <a:srgbClr val="000000"/>
                </a:solidFill>
                <a:effectLst/>
                <a:latin typeface="Helvetica" pitchFamily="2" charset="0"/>
              </a:rPr>
              <a:t>-Díaz, Noelia Rodriguez-</a:t>
            </a:r>
            <a:r>
              <a:rPr lang="en-GB" err="1">
                <a:solidFill>
                  <a:srgbClr val="000000"/>
                </a:solidFill>
                <a:effectLst/>
                <a:latin typeface="Helvetica" pitchFamily="2" charset="0"/>
              </a:rPr>
              <a:t>Villatoro</a:t>
            </a:r>
            <a:r>
              <a:rPr lang="en-GB">
                <a:solidFill>
                  <a:srgbClr val="000000"/>
                </a:solidFill>
                <a:effectLst/>
                <a:latin typeface="Helvetica" pitchFamily="2" charset="0"/>
              </a:rPr>
              <a:t>, Pere Cardona, Antonio </a:t>
            </a:r>
            <a:r>
              <a:rPr lang="en-GB" err="1">
                <a:solidFill>
                  <a:srgbClr val="000000"/>
                </a:solidFill>
                <a:effectLst/>
                <a:latin typeface="Helvetica" pitchFamily="2" charset="0"/>
              </a:rPr>
              <a:t>Doncel-Moriano</a:t>
            </a:r>
            <a:r>
              <a:rPr lang="en-GB">
                <a:solidFill>
                  <a:srgbClr val="000000"/>
                </a:solidFill>
                <a:effectLst/>
                <a:latin typeface="Helvetica" pitchFamily="2" charset="0"/>
              </a:rPr>
              <a:t>, </a:t>
            </a:r>
            <a:r>
              <a:rPr lang="en-GB" err="1">
                <a:solidFill>
                  <a:srgbClr val="000000"/>
                </a:solidFill>
                <a:effectLst/>
                <a:latin typeface="Helvetica" pitchFamily="2" charset="0"/>
              </a:rPr>
              <a:t>Belén</a:t>
            </a:r>
            <a:r>
              <a:rPr lang="en-GB">
                <a:solidFill>
                  <a:srgbClr val="000000"/>
                </a:solidFill>
                <a:effectLst/>
                <a:latin typeface="Helvetica" pitchFamily="2" charset="0"/>
              </a:rPr>
              <a:t> Flores-Pina, Georgina Laia </a:t>
            </a:r>
            <a:r>
              <a:rPr lang="en-GB" err="1">
                <a:solidFill>
                  <a:srgbClr val="000000"/>
                </a:solidFill>
                <a:effectLst/>
                <a:latin typeface="Helvetica" pitchFamily="2" charset="0"/>
              </a:rPr>
              <a:t>Figueras</a:t>
            </a:r>
            <a:r>
              <a:rPr lang="en-GB">
                <a:solidFill>
                  <a:srgbClr val="000000"/>
                </a:solidFill>
                <a:effectLst/>
                <a:latin typeface="Helvetica" pitchFamily="2" charset="0"/>
              </a:rPr>
              <a:t>-Aguirre, Isabel Fernandez Perez, </a:t>
            </a:r>
            <a:r>
              <a:rPr lang="en-GB" err="1">
                <a:solidFill>
                  <a:srgbClr val="000000"/>
                </a:solidFill>
                <a:effectLst/>
                <a:latin typeface="Helvetica" pitchFamily="2" charset="0"/>
              </a:rPr>
              <a:t>Tomàs</a:t>
            </a:r>
            <a:r>
              <a:rPr lang="en-GB">
                <a:solidFill>
                  <a:srgbClr val="000000"/>
                </a:solidFill>
                <a:effectLst/>
                <a:latin typeface="Helvetica" pitchFamily="2" charset="0"/>
              </a:rPr>
              <a:t> </a:t>
            </a:r>
            <a:r>
              <a:rPr lang="en-GB" err="1">
                <a:solidFill>
                  <a:srgbClr val="000000"/>
                </a:solidFill>
                <a:effectLst/>
                <a:latin typeface="Helvetica" pitchFamily="2" charset="0"/>
              </a:rPr>
              <a:t>Xuclà</a:t>
            </a:r>
            <a:r>
              <a:rPr lang="en-GB">
                <a:solidFill>
                  <a:srgbClr val="000000"/>
                </a:solidFill>
                <a:effectLst/>
                <a:latin typeface="Helvetica" pitchFamily="2" charset="0"/>
              </a:rPr>
              <a:t> </a:t>
            </a:r>
            <a:r>
              <a:rPr lang="en-GB" err="1">
                <a:solidFill>
                  <a:srgbClr val="000000"/>
                </a:solidFill>
                <a:effectLst/>
                <a:latin typeface="Helvetica" pitchFamily="2" charset="0"/>
              </a:rPr>
              <a:t>Ferrarons</a:t>
            </a:r>
            <a:r>
              <a:rPr lang="en-GB">
                <a:solidFill>
                  <a:srgbClr val="000000"/>
                </a:solidFill>
                <a:effectLst/>
                <a:latin typeface="Helvetica" pitchFamily="2" charset="0"/>
              </a:rPr>
              <a:t>, Francisco </a:t>
            </a:r>
            <a:r>
              <a:rPr lang="en-GB" err="1">
                <a:solidFill>
                  <a:srgbClr val="000000"/>
                </a:solidFill>
                <a:effectLst/>
                <a:latin typeface="Helvetica" pitchFamily="2" charset="0"/>
              </a:rPr>
              <a:t>Purroy</a:t>
            </a:r>
            <a:r>
              <a:rPr lang="en-GB">
                <a:solidFill>
                  <a:srgbClr val="000000"/>
                </a:solidFill>
                <a:effectLst/>
                <a:latin typeface="Helvetica" pitchFamily="2" charset="0"/>
              </a:rPr>
              <a:t>, Pol Camps-</a:t>
            </a:r>
            <a:r>
              <a:rPr lang="en-GB" err="1">
                <a:solidFill>
                  <a:srgbClr val="000000"/>
                </a:solidFill>
                <a:effectLst/>
                <a:latin typeface="Helvetica" pitchFamily="2" charset="0"/>
              </a:rPr>
              <a:t>Renom</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t>
            </a:r>
            <a:r>
              <a:rPr lang="en-US" err="1"/>
              <a:t>aOR</a:t>
            </a:r>
            <a:r>
              <a:rPr lang="en-US"/>
              <a:t>, Adjusted odds ratio; CI, confidence interval; DAPT, dual antiplatelet therapy; </a:t>
            </a:r>
            <a:r>
              <a:rPr lang="en-US" err="1"/>
              <a:t>eCAS</a:t>
            </a:r>
            <a:r>
              <a:rPr lang="en-US"/>
              <a:t>, emergent carotid artery stenting; ECASS-II, Second European-Australasian Acute Stroke Study; EVT, Endovascular therapy; HT, </a:t>
            </a:r>
            <a:r>
              <a:rPr lang="en-US" err="1"/>
              <a:t>haemorrhagic</a:t>
            </a:r>
            <a:r>
              <a:rPr lang="en-US"/>
              <a:t> transformation; ICH, intracranial </a:t>
            </a:r>
            <a:r>
              <a:rPr lang="en-US" err="1"/>
              <a:t>haemorrhage</a:t>
            </a:r>
            <a:r>
              <a:rPr lang="en-US"/>
              <a:t>; IPTW, inverse probability of treatment weighting; </a:t>
            </a:r>
            <a:r>
              <a:rPr lang="en-US" err="1"/>
              <a:t>mRS</a:t>
            </a:r>
            <a:r>
              <a:rPr lang="en-US"/>
              <a:t>, Modified Rankin Scale; TL, tandem lesions.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ESOC2026A1114</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ANTITHROMBOTIC REGIMEN AFTER EMERGENT CAROTID ARTERY STENTING AND RISK OF EARLY COMPLICATIONS: RESULTS FROM A POPULATION-BASED STUDY</a:t>
            </a:r>
          </a:p>
          <a:p>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Optimal periprocedural antithrombotic management during emergent carotid artery stenting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for acute ischemic stroke due to tandem lesions (TL) remains controversial.</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population-based observational study in Catalonia, including consecutive patients with anterior circulation TL treated with endovascular therapy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between January 2017 and March 2023. Emergent antithrombotic regimen initiated during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was classified as high-intensity (dual antiplatelet therapy [DAPT] or anticoagulation) or low- intensity (single antiplatelet therapy or no antithrombotic therapy). The primary outcome was the presence of a relevant haemorrhagic transformation (HT) (any symptomatic intracerebral haemorrhage or parenchymal haemorrhage according to ECASS-II criteria). Secondary outcomes included 90-day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 composite of 30-day mortality and ipsilateral ischaemic recurrence, and acute stent thrombosis within 72 hours. Logistic regression with an Inverse Probability of Treatment Weighting approach was used to adjust for confounding.</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335 patients (mean age 70.4±10.2 years), 110 (32.8%) received high-intensity regimens. Relevant HT occurred in 57 (17.1%) patients and was less frequent in the high-intensity group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0.55, 95%CI 0.35–0.86). There were not significant differences after adjustment in functional outcome, 30-day composite outcome or acute stent thrombosis. The results remained after including only patients receiving DAPT at 24 hours.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In patients with TL treated with EVT and </a:t>
            </a:r>
            <a:r>
              <a:rPr lang="en-GB" err="1">
                <a:solidFill>
                  <a:srgbClr val="000000"/>
                </a:solidFill>
                <a:effectLst/>
                <a:latin typeface="Times New Roman" panose="02020603050405020304" pitchFamily="18" charset="0"/>
              </a:rPr>
              <a:t>eCAS</a:t>
            </a:r>
            <a:r>
              <a:rPr lang="en-GB">
                <a:solidFill>
                  <a:srgbClr val="000000"/>
                </a:solidFill>
                <a:effectLst/>
                <a:latin typeface="Times New Roman" panose="02020603050405020304" pitchFamily="18" charset="0"/>
              </a:rPr>
              <a:t>, emergent initiation of high-intensity antithrombotic therapy was not associated with increased HT risk. Both strategies (emergent initiation of high intensity regimen vs. deferred initiation at 24h) were similar in terms of functional outcome or early ischemic recurrences and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endParaRPr lang="en-GB" b="1">
              <a:solidFill>
                <a:srgbClr val="000000"/>
              </a:solidFill>
              <a:effectLst/>
              <a:latin typeface="Helvetica" pitchFamily="2" charset="0"/>
            </a:endParaRP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6F8B5DDF-1850-7A29-3973-E7BD4E045D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1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337195AB-AE2F-B4B9-51DB-4AD543A438F2}"/>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2FF9E7F-9D58-B473-0393-C0109807A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Anna </a:t>
            </a:r>
            <a:r>
              <a:rPr lang="en-GB" err="1">
                <a:solidFill>
                  <a:srgbClr val="000000"/>
                </a:solidFill>
                <a:effectLst/>
                <a:latin typeface="Helvetica" pitchFamily="2" charset="0"/>
              </a:rPr>
              <a:t>Podlasek</a:t>
            </a:r>
            <a:r>
              <a:rPr lang="en-GB">
                <a:solidFill>
                  <a:srgbClr val="000000"/>
                </a:solidFill>
                <a:effectLst/>
                <a:latin typeface="Helvetica" pitchFamily="2" charset="0"/>
              </a:rPr>
              <a:t>, Ka Yow, Wei Wei, Aloysius </a:t>
            </a:r>
            <a:r>
              <a:rPr lang="en-GB" err="1">
                <a:solidFill>
                  <a:srgbClr val="000000"/>
                </a:solidFill>
                <a:effectLst/>
                <a:latin typeface="Helvetica" pitchFamily="2" charset="0"/>
              </a:rPr>
              <a:t>Leow</a:t>
            </a:r>
            <a:r>
              <a:rPr lang="en-GB">
                <a:solidFill>
                  <a:srgbClr val="000000"/>
                </a:solidFill>
                <a:effectLst/>
                <a:latin typeface="Helvetica" pitchFamily="2" charset="0"/>
              </a:rPr>
              <a:t>, Piotr </a:t>
            </a:r>
            <a:r>
              <a:rPr lang="en-GB" err="1">
                <a:solidFill>
                  <a:srgbClr val="000000"/>
                </a:solidFill>
                <a:effectLst/>
                <a:latin typeface="Helvetica" pitchFamily="2" charset="0"/>
              </a:rPr>
              <a:t>Musialek</a:t>
            </a:r>
            <a:r>
              <a:rPr lang="en-GB">
                <a:solidFill>
                  <a:srgbClr val="000000"/>
                </a:solidFill>
                <a:effectLst/>
                <a:latin typeface="Helvetica" pitchFamily="2" charset="0"/>
              </a:rPr>
              <a:t>, Iris Grunwald, Jacopo </a:t>
            </a:r>
            <a:r>
              <a:rPr lang="en-GB" err="1">
                <a:solidFill>
                  <a:srgbClr val="000000"/>
                </a:solidFill>
                <a:effectLst/>
                <a:latin typeface="Helvetica" pitchFamily="2" charset="0"/>
              </a:rPr>
              <a:t>Imberti</a:t>
            </a:r>
            <a:r>
              <a:rPr lang="en-GB">
                <a:solidFill>
                  <a:srgbClr val="000000"/>
                </a:solidFill>
                <a:effectLst/>
                <a:latin typeface="Helvetica" pitchFamily="2" charset="0"/>
              </a:rPr>
              <a:t>, Gregory Lip, Benjamin </a:t>
            </a:r>
            <a:r>
              <a:rPr lang="en-GB" err="1">
                <a:solidFill>
                  <a:srgbClr val="000000"/>
                </a:solidFill>
                <a:effectLst/>
                <a:latin typeface="Helvetica" pitchFamily="2" charset="0"/>
              </a:rPr>
              <a:t>Yq</a:t>
            </a:r>
            <a:r>
              <a:rPr lang="en-GB">
                <a:solidFill>
                  <a:srgbClr val="000000"/>
                </a:solidFill>
                <a:effectLst/>
                <a:latin typeface="Helvetica" pitchFamily="2" charset="0"/>
              </a:rPr>
              <a:t> Tan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 </a:t>
            </a:r>
            <a:r>
              <a:rPr lang="en-US"/>
              <a:t>AIS, Acute ischemic stroke; EST, Endovascular stroke therapy; ICs, Interventional cardiologists; ICH, Intracranial </a:t>
            </a:r>
            <a:r>
              <a:rPr lang="en-US" err="1"/>
              <a:t>haemorrhage</a:t>
            </a:r>
            <a:r>
              <a:rPr lang="en-US"/>
              <a:t>; JBI, Joanna Briggs Institute; </a:t>
            </a:r>
            <a:r>
              <a:rPr lang="en-US" err="1"/>
              <a:t>mRS</a:t>
            </a:r>
            <a:r>
              <a:rPr lang="en-US"/>
              <a:t>, Modified Rankin Scale; </a:t>
            </a:r>
            <a:r>
              <a:rPr lang="en-US" err="1"/>
              <a:t>mTICI</a:t>
            </a:r>
            <a:r>
              <a:rPr lang="en-US"/>
              <a:t>, Modified thrombolysis in cerebral infarction; PRISMA, Preferred Reporting Items for Systematic Reviews and Meta-Analyses; ROBINS-I, Risk Of Bias In Non-</a:t>
            </a:r>
            <a:r>
              <a:rPr lang="en-US" err="1"/>
              <a:t>randomised</a:t>
            </a:r>
            <a:r>
              <a:rPr lang="en-US"/>
              <a:t> Studies – of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ESOC2026A2203</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ENDOVASCULAR STROKE TREATMENT PERFORMED BY INTERVENTIONAL CARDIOLOGISTS: A SYSTEMATIC REVIEW AND META-ANALYSIS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stroke therapy (EST) is a level 1A, time-critical intervention for acute ischemic stroke (AIS). Despite compelling evidence of benefit, worldwide access remains below 5% of eligible patients. Interventional cardiologists (ICs) have increasingly contributed to EST delivery and this systematic review and meta analysis aims to compare their results against guidelines.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following PRISMA guidelines. PubMed, OVID, and Cochrane were searched from inception to September 2024 and updated in October 2025. Eligible studies reported outcomes of EST performed by ICs. Randomised and non-randomised designs, observational cohorts, and case series were included; animal studies, conference abstracts, and non-English reports were excluded. Primary outcomes were successful reperfusion (</a:t>
            </a:r>
            <a:r>
              <a:rPr lang="en-GB" err="1">
                <a:solidFill>
                  <a:srgbClr val="000000"/>
                </a:solidFill>
                <a:effectLst/>
                <a:latin typeface="Times New Roman" panose="02020603050405020304" pitchFamily="18" charset="0"/>
              </a:rPr>
              <a:t>mTICI</a:t>
            </a:r>
            <a:r>
              <a:rPr lang="en-GB">
                <a:solidFill>
                  <a:srgbClr val="000000"/>
                </a:solidFill>
                <a:effectLst/>
                <a:latin typeface="Times New Roman" panose="02020603050405020304" pitchFamily="18" charset="0"/>
              </a:rPr>
              <a:t> ≥2b) and functional independence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safety endpoints and procedural</a:t>
            </a:r>
          </a:p>
          <a:p>
            <a:r>
              <a:rPr lang="en-GB">
                <a:solidFill>
                  <a:srgbClr val="000000"/>
                </a:solidFill>
                <a:effectLst/>
                <a:latin typeface="Times New Roman" panose="02020603050405020304" pitchFamily="18" charset="0"/>
              </a:rPr>
              <a:t>complications. Risk of bias was assessed with ROBINS-I or JBI tools.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p>
          <a:p>
            <a:r>
              <a:rPr lang="en-GB">
                <a:solidFill>
                  <a:srgbClr val="000000"/>
                </a:solidFill>
                <a:effectLst/>
                <a:latin typeface="Times New Roman" panose="02020603050405020304" pitchFamily="18" charset="0"/>
              </a:rPr>
              <a:t>Twenty-eight studies comprising 1,846 patients were included. The pooled rate of successful reperfusion was 82.9% (95%CI 78.8-86.8) and functional independence at 90 days was 60.5% (95%CI 52.8–67.9). Safety outcomes were within guideline benchmarks: symptomatic intracranial haemorrhage 8.0% (95%CI 6.5-9.7), </a:t>
            </a:r>
            <a:r>
              <a:rPr lang="en-GB" err="1">
                <a:solidFill>
                  <a:srgbClr val="000000"/>
                </a:solidFill>
                <a:effectLst/>
                <a:latin typeface="Times New Roman" panose="02020603050405020304" pitchFamily="18" charset="0"/>
              </a:rPr>
              <a:t>embolisation</a:t>
            </a:r>
            <a:r>
              <a:rPr lang="en-GB">
                <a:solidFill>
                  <a:srgbClr val="000000"/>
                </a:solidFill>
                <a:effectLst/>
                <a:latin typeface="Times New Roman" panose="02020603050405020304" pitchFamily="18" charset="0"/>
              </a:rPr>
              <a:t> to new territory 3.4% (95%CI 2.2- 4.9), and 90-day mortality 22.1% (95%CI 17.9-26.6).</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ICs can deliver EST with outcomes within required standards. This collaborative model offers a pragmatic strategy to expand access to life-saving reperfusion, particularly in regions with limited neurointerventional capacity</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4E1ED61B-82C3-5CEE-9AC2-D8224477BA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19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AA0B55FF-41FA-D6A7-A0DF-8A600FDA03F0}"/>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1FE1CB61-5DD5-A348-A639-2CD795196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Anna </a:t>
            </a:r>
            <a:r>
              <a:rPr lang="en-GB" err="1">
                <a:solidFill>
                  <a:srgbClr val="000000"/>
                </a:solidFill>
                <a:effectLst/>
                <a:latin typeface="Helvetica" pitchFamily="2" charset="0"/>
              </a:rPr>
              <a:t>Podlasek</a:t>
            </a:r>
            <a:r>
              <a:rPr lang="en-GB">
                <a:solidFill>
                  <a:srgbClr val="000000"/>
                </a:solidFill>
                <a:effectLst/>
                <a:latin typeface="Helvetica" pitchFamily="2" charset="0"/>
              </a:rPr>
              <a:t>, Ka Yow, Wei Wei, Aloysius </a:t>
            </a:r>
            <a:r>
              <a:rPr lang="en-GB" err="1">
                <a:solidFill>
                  <a:srgbClr val="000000"/>
                </a:solidFill>
                <a:effectLst/>
                <a:latin typeface="Helvetica" pitchFamily="2" charset="0"/>
              </a:rPr>
              <a:t>Leow</a:t>
            </a:r>
            <a:r>
              <a:rPr lang="en-GB">
                <a:solidFill>
                  <a:srgbClr val="000000"/>
                </a:solidFill>
                <a:effectLst/>
                <a:latin typeface="Helvetica" pitchFamily="2" charset="0"/>
              </a:rPr>
              <a:t>, Piotr </a:t>
            </a:r>
            <a:r>
              <a:rPr lang="en-GB" err="1">
                <a:solidFill>
                  <a:srgbClr val="000000"/>
                </a:solidFill>
                <a:effectLst/>
                <a:latin typeface="Helvetica" pitchFamily="2" charset="0"/>
              </a:rPr>
              <a:t>Musialek</a:t>
            </a:r>
            <a:r>
              <a:rPr lang="en-GB">
                <a:solidFill>
                  <a:srgbClr val="000000"/>
                </a:solidFill>
                <a:effectLst/>
                <a:latin typeface="Helvetica" pitchFamily="2" charset="0"/>
              </a:rPr>
              <a:t>, Iris Grunwald, Jacopo </a:t>
            </a:r>
            <a:r>
              <a:rPr lang="en-GB" err="1">
                <a:solidFill>
                  <a:srgbClr val="000000"/>
                </a:solidFill>
                <a:effectLst/>
                <a:latin typeface="Helvetica" pitchFamily="2" charset="0"/>
              </a:rPr>
              <a:t>Imberti</a:t>
            </a:r>
            <a:r>
              <a:rPr lang="en-GB">
                <a:solidFill>
                  <a:srgbClr val="000000"/>
                </a:solidFill>
                <a:effectLst/>
                <a:latin typeface="Helvetica" pitchFamily="2" charset="0"/>
              </a:rPr>
              <a:t>, Gregory Lip, Benjamin </a:t>
            </a:r>
            <a:r>
              <a:rPr lang="en-GB" err="1">
                <a:solidFill>
                  <a:srgbClr val="000000"/>
                </a:solidFill>
                <a:effectLst/>
                <a:latin typeface="Helvetica" pitchFamily="2" charset="0"/>
              </a:rPr>
              <a:t>Yq</a:t>
            </a:r>
            <a:r>
              <a:rPr lang="en-GB">
                <a:solidFill>
                  <a:srgbClr val="000000"/>
                </a:solidFill>
                <a:effectLst/>
                <a:latin typeface="Helvetica" pitchFamily="2" charset="0"/>
              </a:rPr>
              <a:t> Tan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 </a:t>
            </a:r>
            <a:r>
              <a:rPr lang="en-US"/>
              <a:t>AIS, Acute ischemic stroke; EST, Endovascular stroke therapy; ICs, Interventional cardiologists; ICH, Intracranial </a:t>
            </a:r>
            <a:r>
              <a:rPr lang="en-US" err="1"/>
              <a:t>haemorrhage</a:t>
            </a:r>
            <a:r>
              <a:rPr lang="en-US"/>
              <a:t>; JBI, Joanna Briggs Institute; </a:t>
            </a:r>
            <a:r>
              <a:rPr lang="en-US" err="1"/>
              <a:t>mRS</a:t>
            </a:r>
            <a:r>
              <a:rPr lang="en-US"/>
              <a:t>, Modified Rankin Scale; </a:t>
            </a:r>
            <a:r>
              <a:rPr lang="en-US" err="1"/>
              <a:t>mTICI</a:t>
            </a:r>
            <a:r>
              <a:rPr lang="en-US"/>
              <a:t>, Modified thrombolysis in cerebral infarction; PRISMA, Preferred Reporting Items for Systematic Reviews and Meta-Analyses; ROBINS-I, Risk Of Bias In Non-</a:t>
            </a:r>
            <a:r>
              <a:rPr lang="en-US" err="1"/>
              <a:t>randomised</a:t>
            </a:r>
            <a:r>
              <a:rPr lang="en-US"/>
              <a:t> Studies – of Interventions.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ESOC2026A2203</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ENDOVASCULAR STROKE TREATMENT PERFORMED BY INTERVENTIONAL CARDIOLOGISTS: A SYSTEMATIC REVIEW AND META-ANALYSIS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stroke therapy (EST) is a level 1A, time-critical intervention for acute ischemic stroke (AIS). Despite compelling evidence of benefit, worldwide access remains below 5% of eligible patients. Interventional cardiologists (ICs) have increasingly contributed to EST delivery and this systematic review and meta analysis aims to compare their results against guidelines.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following PRISMA guidelines. PubMed, OVID, and Cochrane were searched from inception to September 2024 and updated in October 2025. Eligible studies reported outcomes of EST performed by ICs. Randomised and non-randomised designs, observational cohorts, and case series were included; animal studies, conference abstracts, and non-English reports were excluded. Primary outcomes were successful reperfusion (</a:t>
            </a:r>
            <a:r>
              <a:rPr lang="en-GB" err="1">
                <a:solidFill>
                  <a:srgbClr val="000000"/>
                </a:solidFill>
                <a:effectLst/>
                <a:latin typeface="Times New Roman" panose="02020603050405020304" pitchFamily="18" charset="0"/>
              </a:rPr>
              <a:t>mTICI</a:t>
            </a:r>
            <a:r>
              <a:rPr lang="en-GB">
                <a:solidFill>
                  <a:srgbClr val="000000"/>
                </a:solidFill>
                <a:effectLst/>
                <a:latin typeface="Times New Roman" panose="02020603050405020304" pitchFamily="18" charset="0"/>
              </a:rPr>
              <a:t> ≥2b) and functional independence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safety endpoints and procedural</a:t>
            </a:r>
          </a:p>
          <a:p>
            <a:r>
              <a:rPr lang="en-GB">
                <a:solidFill>
                  <a:srgbClr val="000000"/>
                </a:solidFill>
                <a:effectLst/>
                <a:latin typeface="Times New Roman" panose="02020603050405020304" pitchFamily="18" charset="0"/>
              </a:rPr>
              <a:t>complications. Risk of bias was assessed with ROBINS-I or JBI tools.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p>
          <a:p>
            <a:r>
              <a:rPr lang="en-GB">
                <a:solidFill>
                  <a:srgbClr val="000000"/>
                </a:solidFill>
                <a:effectLst/>
                <a:latin typeface="Times New Roman" panose="02020603050405020304" pitchFamily="18" charset="0"/>
              </a:rPr>
              <a:t>Twenty-eight studies comprising 1,846 patients were included. The pooled rate of successful reperfusion was 82.9% (95%CI 78.8-86.8) and functional independence at 90 days was 60.5% (95%CI 52.8–67.9). Safety outcomes were within guideline benchmarks: symptomatic intracranial haemorrhage 8.0% (95%CI 6.5-9.7), </a:t>
            </a:r>
            <a:r>
              <a:rPr lang="en-GB" err="1">
                <a:solidFill>
                  <a:srgbClr val="000000"/>
                </a:solidFill>
                <a:effectLst/>
                <a:latin typeface="Times New Roman" panose="02020603050405020304" pitchFamily="18" charset="0"/>
              </a:rPr>
              <a:t>embolisation</a:t>
            </a:r>
            <a:r>
              <a:rPr lang="en-GB">
                <a:solidFill>
                  <a:srgbClr val="000000"/>
                </a:solidFill>
                <a:effectLst/>
                <a:latin typeface="Times New Roman" panose="02020603050405020304" pitchFamily="18" charset="0"/>
              </a:rPr>
              <a:t> to new territory 3.4% (95%CI 2.2- 4.9), and 90-day mortality 22.1% (95%CI 17.9-26.6).</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ICs can deliver EST with outcomes within required standards. This collaborative model offers a pragmatic strategy to expand access to life-saving reperfusion, particularly in regions with limited neurointerventional capacity</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E69BFF03-9A80-E7CF-CB4D-50881872E9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282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6B0E55F-425C-7F65-A97B-049C5FDBF2BD}"/>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B90C86F-4BF8-1DE5-C474-77A054928E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err="1">
                <a:solidFill>
                  <a:srgbClr val="000000"/>
                </a:solidFill>
                <a:effectLst/>
                <a:latin typeface="Helvetica" pitchFamily="2" charset="0"/>
              </a:rPr>
              <a:t>Chingiz</a:t>
            </a:r>
            <a:r>
              <a:rPr lang="en-GB">
                <a:solidFill>
                  <a:srgbClr val="000000"/>
                </a:solidFill>
                <a:effectLst/>
                <a:latin typeface="Helvetica" pitchFamily="2" charset="0"/>
              </a:rPr>
              <a:t> </a:t>
            </a:r>
            <a:r>
              <a:rPr lang="en-GB" err="1">
                <a:solidFill>
                  <a:srgbClr val="000000"/>
                </a:solidFill>
                <a:effectLst/>
                <a:latin typeface="Helvetica" pitchFamily="2" charset="0"/>
              </a:rPr>
              <a:t>Nurimanov</a:t>
            </a:r>
            <a:r>
              <a:rPr lang="en-GB">
                <a:solidFill>
                  <a:srgbClr val="000000"/>
                </a:solidFill>
                <a:effectLst/>
                <a:latin typeface="Helvetica" pitchFamily="2" charset="0"/>
              </a:rPr>
              <a:t>, </a:t>
            </a:r>
            <a:r>
              <a:rPr lang="en-GB" err="1">
                <a:solidFill>
                  <a:srgbClr val="000000"/>
                </a:solidFill>
                <a:effectLst/>
                <a:latin typeface="Helvetica" pitchFamily="2" charset="0"/>
              </a:rPr>
              <a:t>Karashash</a:t>
            </a:r>
            <a:r>
              <a:rPr lang="en-GB">
                <a:solidFill>
                  <a:srgbClr val="000000"/>
                </a:solidFill>
                <a:effectLst/>
                <a:latin typeface="Helvetica" pitchFamily="2" charset="0"/>
              </a:rPr>
              <a:t> </a:t>
            </a:r>
            <a:r>
              <a:rPr lang="en-GB" err="1">
                <a:solidFill>
                  <a:srgbClr val="000000"/>
                </a:solidFill>
                <a:effectLst/>
                <a:latin typeface="Helvetica" pitchFamily="2" charset="0"/>
              </a:rPr>
              <a:t>Menlibayeva</a:t>
            </a:r>
            <a:r>
              <a:rPr lang="en-GB">
                <a:solidFill>
                  <a:srgbClr val="000000"/>
                </a:solidFill>
                <a:effectLst/>
                <a:latin typeface="Helvetica" pitchFamily="2" charset="0"/>
              </a:rPr>
              <a:t>, </a:t>
            </a:r>
            <a:r>
              <a:rPr lang="en-GB" err="1">
                <a:solidFill>
                  <a:srgbClr val="000000"/>
                </a:solidFill>
                <a:effectLst/>
                <a:latin typeface="Helvetica" pitchFamily="2" charset="0"/>
              </a:rPr>
              <a:t>Iroda</a:t>
            </a:r>
            <a:r>
              <a:rPr lang="en-GB">
                <a:solidFill>
                  <a:srgbClr val="000000"/>
                </a:solidFill>
                <a:effectLst/>
                <a:latin typeface="Helvetica" pitchFamily="2" charset="0"/>
              </a:rPr>
              <a:t> </a:t>
            </a:r>
            <a:r>
              <a:rPr lang="en-GB" err="1">
                <a:solidFill>
                  <a:srgbClr val="000000"/>
                </a:solidFill>
                <a:effectLst/>
                <a:latin typeface="Helvetica" pitchFamily="2" charset="0"/>
              </a:rPr>
              <a:t>Mammadinova</a:t>
            </a:r>
            <a:r>
              <a:rPr lang="en-GB">
                <a:solidFill>
                  <a:srgbClr val="000000"/>
                </a:solidFill>
                <a:effectLst/>
                <a:latin typeface="Helvetica" pitchFamily="2" charset="0"/>
              </a:rPr>
              <a:t>, </a:t>
            </a:r>
            <a:r>
              <a:rPr lang="en-GB" err="1">
                <a:solidFill>
                  <a:srgbClr val="000000"/>
                </a:solidFill>
                <a:effectLst/>
                <a:latin typeface="Helvetica" pitchFamily="2" charset="0"/>
              </a:rPr>
              <a:t>Yerbol</a:t>
            </a:r>
            <a:r>
              <a:rPr lang="en-GB">
                <a:solidFill>
                  <a:srgbClr val="000000"/>
                </a:solidFill>
                <a:effectLst/>
                <a:latin typeface="Helvetica" pitchFamily="2" charset="0"/>
              </a:rPr>
              <a:t> </a:t>
            </a:r>
            <a:r>
              <a:rPr lang="en-GB" err="1">
                <a:solidFill>
                  <a:srgbClr val="000000"/>
                </a:solidFill>
                <a:effectLst/>
                <a:latin typeface="Helvetica" pitchFamily="2" charset="0"/>
              </a:rPr>
              <a:t>Makhambetov</a:t>
            </a:r>
            <a:r>
              <a:rPr lang="en-GB">
                <a:solidFill>
                  <a:srgbClr val="000000"/>
                </a:solidFill>
                <a:effectLst/>
                <a:latin typeface="Helvetica" pitchFamily="2" charset="0"/>
              </a:rPr>
              <a:t>, </a:t>
            </a:r>
            <a:r>
              <a:rPr lang="en-GB" err="1">
                <a:solidFill>
                  <a:srgbClr val="000000"/>
                </a:solidFill>
                <a:effectLst/>
                <a:latin typeface="Helvetica" pitchFamily="2" charset="0"/>
              </a:rPr>
              <a:t>Ainur</a:t>
            </a:r>
            <a:r>
              <a:rPr lang="en-GB">
                <a:solidFill>
                  <a:srgbClr val="000000"/>
                </a:solidFill>
                <a:effectLst/>
                <a:latin typeface="Helvetica" pitchFamily="2" charset="0"/>
              </a:rPr>
              <a:t> </a:t>
            </a:r>
            <a:r>
              <a:rPr lang="en-GB" err="1">
                <a:solidFill>
                  <a:srgbClr val="000000"/>
                </a:solidFill>
                <a:effectLst/>
                <a:latin typeface="Helvetica" pitchFamily="2" charset="0"/>
              </a:rPr>
              <a:t>Turzhanova</a:t>
            </a:r>
            <a:r>
              <a:rPr lang="en-GB">
                <a:solidFill>
                  <a:srgbClr val="000000"/>
                </a:solidFill>
                <a:effectLst/>
                <a:latin typeface="Helvetica" pitchFamily="2" charset="0"/>
              </a:rPr>
              <a:t>, </a:t>
            </a:r>
            <a:r>
              <a:rPr lang="en-GB" err="1">
                <a:solidFill>
                  <a:srgbClr val="000000"/>
                </a:solidFill>
                <a:effectLst/>
                <a:latin typeface="Helvetica" pitchFamily="2" charset="0"/>
              </a:rPr>
              <a:t>Assel</a:t>
            </a:r>
            <a:r>
              <a:rPr lang="en-GB">
                <a:solidFill>
                  <a:srgbClr val="000000"/>
                </a:solidFill>
                <a:effectLst/>
                <a:latin typeface="Helvetica" pitchFamily="2" charset="0"/>
              </a:rPr>
              <a:t> </a:t>
            </a:r>
            <a:r>
              <a:rPr lang="en-GB" err="1">
                <a:solidFill>
                  <a:srgbClr val="000000"/>
                </a:solidFill>
                <a:effectLst/>
                <a:latin typeface="Helvetica" pitchFamily="2" charset="0"/>
              </a:rPr>
              <a:t>Kabykenova</a:t>
            </a:r>
            <a:r>
              <a:rPr lang="en-GB">
                <a:solidFill>
                  <a:srgbClr val="000000"/>
                </a:solidFill>
                <a:effectLst/>
                <a:latin typeface="Helvetica" pitchFamily="2" charset="0"/>
              </a:rPr>
              <a:t>, </a:t>
            </a:r>
            <a:r>
              <a:rPr lang="en-GB" err="1">
                <a:solidFill>
                  <a:srgbClr val="000000"/>
                </a:solidFill>
                <a:effectLst/>
                <a:latin typeface="Helvetica" pitchFamily="2" charset="0"/>
              </a:rPr>
              <a:t>Seitzhan</a:t>
            </a:r>
            <a:r>
              <a:rPr lang="en-GB">
                <a:solidFill>
                  <a:srgbClr val="000000"/>
                </a:solidFill>
                <a:effectLst/>
                <a:latin typeface="Helvetica" pitchFamily="2" charset="0"/>
              </a:rPr>
              <a:t> </a:t>
            </a:r>
            <a:r>
              <a:rPr lang="en-GB" err="1">
                <a:solidFill>
                  <a:srgbClr val="000000"/>
                </a:solidFill>
                <a:effectLst/>
                <a:latin typeface="Helvetica" pitchFamily="2" charset="0"/>
              </a:rPr>
              <a:t>Aidarov</a:t>
            </a:r>
            <a:r>
              <a:rPr lang="en-GB">
                <a:solidFill>
                  <a:srgbClr val="000000"/>
                </a:solidFill>
                <a:effectLst/>
                <a:latin typeface="Helvetica" pitchFamily="2" charset="0"/>
              </a:rPr>
              <a:t>, </a:t>
            </a:r>
            <a:r>
              <a:rPr lang="en-GB" err="1">
                <a:solidFill>
                  <a:srgbClr val="000000"/>
                </a:solidFill>
                <a:effectLst/>
                <a:latin typeface="Helvetica" pitchFamily="2" charset="0"/>
              </a:rPr>
              <a:t>Daultai</a:t>
            </a:r>
            <a:r>
              <a:rPr lang="en-GB">
                <a:solidFill>
                  <a:srgbClr val="000000"/>
                </a:solidFill>
                <a:effectLst/>
                <a:latin typeface="Helvetica" pitchFamily="2" charset="0"/>
              </a:rPr>
              <a:t> </a:t>
            </a:r>
            <a:r>
              <a:rPr lang="en-GB" err="1">
                <a:solidFill>
                  <a:srgbClr val="000000"/>
                </a:solidFill>
                <a:effectLst/>
                <a:latin typeface="Helvetica" pitchFamily="2" charset="0"/>
              </a:rPr>
              <a:t>Batyrkhanov</a:t>
            </a:r>
            <a:r>
              <a:rPr lang="en-GB">
                <a:solidFill>
                  <a:srgbClr val="000000"/>
                </a:solidFill>
                <a:effectLst/>
                <a:latin typeface="Helvetica" pitchFamily="2" charset="0"/>
              </a:rPr>
              <a:t>, </a:t>
            </a:r>
            <a:r>
              <a:rPr lang="en-GB" err="1">
                <a:solidFill>
                  <a:srgbClr val="000000"/>
                </a:solidFill>
                <a:effectLst/>
                <a:latin typeface="Helvetica" pitchFamily="2" charset="0"/>
              </a:rPr>
              <a:t>Assylbek</a:t>
            </a:r>
            <a:r>
              <a:rPr lang="en-GB">
                <a:solidFill>
                  <a:srgbClr val="000000"/>
                </a:solidFill>
                <a:effectLst/>
                <a:latin typeface="Helvetica" pitchFamily="2" charset="0"/>
              </a:rPr>
              <a:t> </a:t>
            </a:r>
            <a:r>
              <a:rPr lang="en-GB" err="1">
                <a:solidFill>
                  <a:srgbClr val="000000"/>
                </a:solidFill>
                <a:effectLst/>
                <a:latin typeface="Helvetica" pitchFamily="2" charset="0"/>
              </a:rPr>
              <a:t>Kaliyev</a:t>
            </a:r>
            <a:endParaRPr lang="en-GB" b="1"/>
          </a:p>
          <a:p>
            <a:pPr marL="0" lvl="0" indent="0" algn="l" rtl="0">
              <a:spcBef>
                <a:spcPts val="0"/>
              </a:spcBef>
              <a:spcAft>
                <a:spcPts val="0"/>
              </a:spcAft>
              <a:buNone/>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EC-IC, </a:t>
            </a:r>
            <a:r>
              <a:rPr lang="en-GB" b="0" i="0" u="none" strike="noStrike">
                <a:solidFill>
                  <a:srgbClr val="0A0A0A"/>
                </a:solidFill>
                <a:effectLst/>
                <a:latin typeface="Google Sans"/>
              </a:rPr>
              <a:t>extracranial-</a:t>
            </a:r>
            <a:r>
              <a:rPr lang="en-GB" b="0" i="0" u="none" strike="noStrike" err="1">
                <a:solidFill>
                  <a:srgbClr val="0A0A0A"/>
                </a:solidFill>
                <a:effectLst/>
                <a:latin typeface="Google Sans"/>
              </a:rPr>
              <a:t>intracrania</a:t>
            </a:r>
            <a:r>
              <a:rPr lang="en-GB"/>
              <a:t>; MCA, </a:t>
            </a:r>
            <a:r>
              <a:rPr lang="en-GB" b="0" i="0" u="none" strike="noStrike">
                <a:solidFill>
                  <a:srgbClr val="767676"/>
                </a:solidFill>
                <a:effectLst/>
                <a:latin typeface="Helvetica Neue" panose="02000503000000020004" pitchFamily="2" charset="0"/>
              </a:rPr>
              <a:t>middle cerebral artery;</a:t>
            </a:r>
            <a:r>
              <a:rPr lang="en-GB" b="1" i="0" u="none" strike="noStrike">
                <a:solidFill>
                  <a:srgbClr val="767676"/>
                </a:solidFill>
                <a:effectLst/>
                <a:latin typeface="Helvetica Neue" panose="02000503000000020004" pitchFamily="2" charset="0"/>
              </a:rPr>
              <a:t> </a:t>
            </a:r>
            <a:r>
              <a:rPr lang="en-GB"/>
              <a:t>MRI, </a:t>
            </a:r>
            <a:r>
              <a:rPr lang="en-GB" b="0" i="0" u="none" strike="noStrike">
                <a:solidFill>
                  <a:srgbClr val="474747"/>
                </a:solidFill>
                <a:effectLst/>
                <a:latin typeface="Helvetica Neue" panose="02000503000000020004" pitchFamily="2" charset="0"/>
              </a:rPr>
              <a:t>Magnetic resonance </a:t>
            </a:r>
            <a:r>
              <a:rPr lang="en-GB" b="0" i="0" u="none" strike="noStrike">
                <a:solidFill>
                  <a:srgbClr val="767676"/>
                </a:solidFill>
                <a:effectLst/>
                <a:latin typeface="Helvetica Neue" panose="02000503000000020004" pitchFamily="2" charset="0"/>
              </a:rPr>
              <a:t>imaging</a:t>
            </a:r>
            <a:r>
              <a:rPr lang="en-GB"/>
              <a:t>; </a:t>
            </a:r>
            <a:r>
              <a:rPr lang="en-GB" err="1"/>
              <a:t>mRS</a:t>
            </a:r>
            <a:r>
              <a:rPr lang="en-GB"/>
              <a:t>, </a:t>
            </a:r>
            <a:r>
              <a:rPr lang="en-GB" b="0" i="0" u="none" strike="noStrike">
                <a:solidFill>
                  <a:srgbClr val="474747"/>
                </a:solidFill>
                <a:effectLst/>
                <a:latin typeface="Helvetica Neue" panose="02000503000000020004" pitchFamily="2" charset="0"/>
              </a:rPr>
              <a:t>modified Rankin Scale</a:t>
            </a:r>
            <a:r>
              <a:rPr lang="en-GB"/>
              <a:t>; STA, </a:t>
            </a:r>
            <a:r>
              <a:rPr lang="en-GB" b="0" i="0" u="none" strike="noStrike">
                <a:solidFill>
                  <a:srgbClr val="767676"/>
                </a:solidFill>
                <a:effectLst/>
                <a:latin typeface="Helvetica Neue" panose="02000503000000020004" pitchFamily="2" charset="0"/>
              </a:rPr>
              <a:t>Superficial temporal artery</a:t>
            </a:r>
            <a:endParaRPr lang="en-GB"/>
          </a:p>
          <a:p>
            <a:pPr marL="0" lvl="0" indent="0" algn="l" rtl="0">
              <a:spcBef>
                <a:spcPts val="0"/>
              </a:spcBef>
              <a:spcAft>
                <a:spcPts val="0"/>
              </a:spcAft>
              <a:buNone/>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ESOC2026A1562</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MICROSURGICAL REVASCULARIZATION AS SALVAGE TREATMENT AFTER FAILED ENDOVASCULAR THERAPY IN ACUTE INTRACRANIAL ARTERIAL OCCLUSION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reperfusion, including mechanical thrombectomy and aspiration, is the first-line treatment for acute intracranial arterial occlusion. Despite technical advances, recanalization fails in up to 15% of cases and is associated with poor neurological outcomes. Evidence supporting rescue microsurgical revascularization in this setting remains limited. This study evaluated the feasibility, safety, and short-term outcomes of emergency extracranial–intracranial (EC–IC) bypass after failed endovascular therapy.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retrospectively </a:t>
            </a:r>
            <a:r>
              <a:rPr lang="en-GB" err="1">
                <a:solidFill>
                  <a:srgbClr val="000000"/>
                </a:solidFill>
                <a:effectLst/>
                <a:latin typeface="Times New Roman" panose="02020603050405020304" pitchFamily="18" charset="0"/>
              </a:rPr>
              <a:t>analyzed</a:t>
            </a:r>
            <a:r>
              <a:rPr lang="en-GB">
                <a:solidFill>
                  <a:srgbClr val="000000"/>
                </a:solidFill>
                <a:effectLst/>
                <a:latin typeface="Times New Roman" panose="02020603050405020304" pitchFamily="18" charset="0"/>
              </a:rPr>
              <a:t> eleven consecutive patients with acute intracranial arterial occlusion treated with emergency EC–IC bypass. Indications included acute intracranial stent thrombosis (n=2), persistent occlusion after unsuccessful thrombectomy with or without aspiration and intra-arterial thrombolysis (n=6), acute postoperative occlusion after </a:t>
            </a:r>
            <a:r>
              <a:rPr lang="en-GB" err="1">
                <a:solidFill>
                  <a:srgbClr val="000000"/>
                </a:solidFill>
                <a:effectLst/>
                <a:latin typeface="Times New Roman" panose="02020603050405020304" pitchFamily="18" charset="0"/>
              </a:rPr>
              <a:t>transnasal</a:t>
            </a:r>
            <a:r>
              <a:rPr lang="en-GB">
                <a:solidFill>
                  <a:srgbClr val="000000"/>
                </a:solidFill>
                <a:effectLst/>
                <a:latin typeface="Times New Roman" panose="02020603050405020304" pitchFamily="18" charset="0"/>
              </a:rPr>
              <a:t> endoscopic pituitary surgery (n=1), and coil migration following aneurysm embolization (n=2). All patients underwent superficial temporal artery–to–middle cerebral artery end-to-side anastomosis within 2–6 hours after confirmation of failed endovascular reperfusion. Bypass patency was assessed intraoperatively using indocyanine green angiography and postoperatively by selective cerebral angiography. Functional outcome was evaluated using the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at discharge.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All bypasses were patent on postoperative angiography. Seven patients (63.6%) achieved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neurological outcomes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1), two (18.2%) had mild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2), and two (18.2%) had moderate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3). No bypass-related complications occurred. Follow-up MRI demonstrated no progression of ischemic infarction.</a:t>
            </a:r>
          </a:p>
          <a:p>
            <a:pPr marL="0" lvl="0" indent="0" algn="l" rtl="0">
              <a:spcBef>
                <a:spcPts val="0"/>
              </a:spcBef>
              <a:spcAft>
                <a:spcPts val="0"/>
              </a:spcAft>
              <a:buNone/>
            </a:pPr>
            <a:endParaRPr lang="en-GB"/>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Emergency EC–IC bypass is a feasible and safe salvage option in selected patients with failed endovascular reperfusion, supporting its role within comprehensive acute stroke management.</a:t>
            </a: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D1607F9D-FC32-CDA0-505B-80BC44207A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456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D79DDF3-32A0-3B3B-2834-45CA8D479EE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9C13F21D-8EB5-4C6D-2925-5E6894433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err="1">
                <a:solidFill>
                  <a:srgbClr val="000000"/>
                </a:solidFill>
                <a:effectLst/>
                <a:latin typeface="Helvetica" pitchFamily="2" charset="0"/>
              </a:rPr>
              <a:t>Chingiz</a:t>
            </a:r>
            <a:r>
              <a:rPr lang="en-GB">
                <a:solidFill>
                  <a:srgbClr val="000000"/>
                </a:solidFill>
                <a:effectLst/>
                <a:latin typeface="Helvetica" pitchFamily="2" charset="0"/>
              </a:rPr>
              <a:t> </a:t>
            </a:r>
            <a:r>
              <a:rPr lang="en-GB" err="1">
                <a:solidFill>
                  <a:srgbClr val="000000"/>
                </a:solidFill>
                <a:effectLst/>
                <a:latin typeface="Helvetica" pitchFamily="2" charset="0"/>
              </a:rPr>
              <a:t>Nurimanov</a:t>
            </a:r>
            <a:r>
              <a:rPr lang="en-GB">
                <a:solidFill>
                  <a:srgbClr val="000000"/>
                </a:solidFill>
                <a:effectLst/>
                <a:latin typeface="Helvetica" pitchFamily="2" charset="0"/>
              </a:rPr>
              <a:t>, </a:t>
            </a:r>
            <a:r>
              <a:rPr lang="en-GB" err="1">
                <a:solidFill>
                  <a:srgbClr val="000000"/>
                </a:solidFill>
                <a:effectLst/>
                <a:latin typeface="Helvetica" pitchFamily="2" charset="0"/>
              </a:rPr>
              <a:t>Karashash</a:t>
            </a:r>
            <a:r>
              <a:rPr lang="en-GB">
                <a:solidFill>
                  <a:srgbClr val="000000"/>
                </a:solidFill>
                <a:effectLst/>
                <a:latin typeface="Helvetica" pitchFamily="2" charset="0"/>
              </a:rPr>
              <a:t> </a:t>
            </a:r>
            <a:r>
              <a:rPr lang="en-GB" err="1">
                <a:solidFill>
                  <a:srgbClr val="000000"/>
                </a:solidFill>
                <a:effectLst/>
                <a:latin typeface="Helvetica" pitchFamily="2" charset="0"/>
              </a:rPr>
              <a:t>Menlibayeva</a:t>
            </a:r>
            <a:r>
              <a:rPr lang="en-GB">
                <a:solidFill>
                  <a:srgbClr val="000000"/>
                </a:solidFill>
                <a:effectLst/>
                <a:latin typeface="Helvetica" pitchFamily="2" charset="0"/>
              </a:rPr>
              <a:t>, </a:t>
            </a:r>
            <a:r>
              <a:rPr lang="en-GB" err="1">
                <a:solidFill>
                  <a:srgbClr val="000000"/>
                </a:solidFill>
                <a:effectLst/>
                <a:latin typeface="Helvetica" pitchFamily="2" charset="0"/>
              </a:rPr>
              <a:t>Iroda</a:t>
            </a:r>
            <a:r>
              <a:rPr lang="en-GB">
                <a:solidFill>
                  <a:srgbClr val="000000"/>
                </a:solidFill>
                <a:effectLst/>
                <a:latin typeface="Helvetica" pitchFamily="2" charset="0"/>
              </a:rPr>
              <a:t> </a:t>
            </a:r>
            <a:r>
              <a:rPr lang="en-GB" err="1">
                <a:solidFill>
                  <a:srgbClr val="000000"/>
                </a:solidFill>
                <a:effectLst/>
                <a:latin typeface="Helvetica" pitchFamily="2" charset="0"/>
              </a:rPr>
              <a:t>Mammadinova</a:t>
            </a:r>
            <a:r>
              <a:rPr lang="en-GB">
                <a:solidFill>
                  <a:srgbClr val="000000"/>
                </a:solidFill>
                <a:effectLst/>
                <a:latin typeface="Helvetica" pitchFamily="2" charset="0"/>
              </a:rPr>
              <a:t>, </a:t>
            </a:r>
            <a:r>
              <a:rPr lang="en-GB" err="1">
                <a:solidFill>
                  <a:srgbClr val="000000"/>
                </a:solidFill>
                <a:effectLst/>
                <a:latin typeface="Helvetica" pitchFamily="2" charset="0"/>
              </a:rPr>
              <a:t>Yerbol</a:t>
            </a:r>
            <a:r>
              <a:rPr lang="en-GB">
                <a:solidFill>
                  <a:srgbClr val="000000"/>
                </a:solidFill>
                <a:effectLst/>
                <a:latin typeface="Helvetica" pitchFamily="2" charset="0"/>
              </a:rPr>
              <a:t> </a:t>
            </a:r>
            <a:r>
              <a:rPr lang="en-GB" err="1">
                <a:solidFill>
                  <a:srgbClr val="000000"/>
                </a:solidFill>
                <a:effectLst/>
                <a:latin typeface="Helvetica" pitchFamily="2" charset="0"/>
              </a:rPr>
              <a:t>Makhambetov</a:t>
            </a:r>
            <a:r>
              <a:rPr lang="en-GB">
                <a:solidFill>
                  <a:srgbClr val="000000"/>
                </a:solidFill>
                <a:effectLst/>
                <a:latin typeface="Helvetica" pitchFamily="2" charset="0"/>
              </a:rPr>
              <a:t>, </a:t>
            </a:r>
            <a:r>
              <a:rPr lang="en-GB" err="1">
                <a:solidFill>
                  <a:srgbClr val="000000"/>
                </a:solidFill>
                <a:effectLst/>
                <a:latin typeface="Helvetica" pitchFamily="2" charset="0"/>
              </a:rPr>
              <a:t>Ainur</a:t>
            </a:r>
            <a:r>
              <a:rPr lang="en-GB">
                <a:solidFill>
                  <a:srgbClr val="000000"/>
                </a:solidFill>
                <a:effectLst/>
                <a:latin typeface="Helvetica" pitchFamily="2" charset="0"/>
              </a:rPr>
              <a:t> </a:t>
            </a:r>
            <a:r>
              <a:rPr lang="en-GB" err="1">
                <a:solidFill>
                  <a:srgbClr val="000000"/>
                </a:solidFill>
                <a:effectLst/>
                <a:latin typeface="Helvetica" pitchFamily="2" charset="0"/>
              </a:rPr>
              <a:t>Turzhanova</a:t>
            </a:r>
            <a:r>
              <a:rPr lang="en-GB">
                <a:solidFill>
                  <a:srgbClr val="000000"/>
                </a:solidFill>
                <a:effectLst/>
                <a:latin typeface="Helvetica" pitchFamily="2" charset="0"/>
              </a:rPr>
              <a:t>, </a:t>
            </a:r>
            <a:r>
              <a:rPr lang="en-GB" err="1">
                <a:solidFill>
                  <a:srgbClr val="000000"/>
                </a:solidFill>
                <a:effectLst/>
                <a:latin typeface="Helvetica" pitchFamily="2" charset="0"/>
              </a:rPr>
              <a:t>Assel</a:t>
            </a:r>
            <a:r>
              <a:rPr lang="en-GB">
                <a:solidFill>
                  <a:srgbClr val="000000"/>
                </a:solidFill>
                <a:effectLst/>
                <a:latin typeface="Helvetica" pitchFamily="2" charset="0"/>
              </a:rPr>
              <a:t> </a:t>
            </a:r>
            <a:r>
              <a:rPr lang="en-GB" err="1">
                <a:solidFill>
                  <a:srgbClr val="000000"/>
                </a:solidFill>
                <a:effectLst/>
                <a:latin typeface="Helvetica" pitchFamily="2" charset="0"/>
              </a:rPr>
              <a:t>Kabykenova</a:t>
            </a:r>
            <a:r>
              <a:rPr lang="en-GB">
                <a:solidFill>
                  <a:srgbClr val="000000"/>
                </a:solidFill>
                <a:effectLst/>
                <a:latin typeface="Helvetica" pitchFamily="2" charset="0"/>
              </a:rPr>
              <a:t>, </a:t>
            </a:r>
            <a:r>
              <a:rPr lang="en-GB" err="1">
                <a:solidFill>
                  <a:srgbClr val="000000"/>
                </a:solidFill>
                <a:effectLst/>
                <a:latin typeface="Helvetica" pitchFamily="2" charset="0"/>
              </a:rPr>
              <a:t>Seitzhan</a:t>
            </a:r>
            <a:r>
              <a:rPr lang="en-GB">
                <a:solidFill>
                  <a:srgbClr val="000000"/>
                </a:solidFill>
                <a:effectLst/>
                <a:latin typeface="Helvetica" pitchFamily="2" charset="0"/>
              </a:rPr>
              <a:t> </a:t>
            </a:r>
            <a:r>
              <a:rPr lang="en-GB" err="1">
                <a:solidFill>
                  <a:srgbClr val="000000"/>
                </a:solidFill>
                <a:effectLst/>
                <a:latin typeface="Helvetica" pitchFamily="2" charset="0"/>
              </a:rPr>
              <a:t>Aidarov</a:t>
            </a:r>
            <a:r>
              <a:rPr lang="en-GB">
                <a:solidFill>
                  <a:srgbClr val="000000"/>
                </a:solidFill>
                <a:effectLst/>
                <a:latin typeface="Helvetica" pitchFamily="2" charset="0"/>
              </a:rPr>
              <a:t>, </a:t>
            </a:r>
            <a:r>
              <a:rPr lang="en-GB" err="1">
                <a:solidFill>
                  <a:srgbClr val="000000"/>
                </a:solidFill>
                <a:effectLst/>
                <a:latin typeface="Helvetica" pitchFamily="2" charset="0"/>
              </a:rPr>
              <a:t>Daultai</a:t>
            </a:r>
            <a:r>
              <a:rPr lang="en-GB">
                <a:solidFill>
                  <a:srgbClr val="000000"/>
                </a:solidFill>
                <a:effectLst/>
                <a:latin typeface="Helvetica" pitchFamily="2" charset="0"/>
              </a:rPr>
              <a:t> </a:t>
            </a:r>
            <a:r>
              <a:rPr lang="en-GB" err="1">
                <a:solidFill>
                  <a:srgbClr val="000000"/>
                </a:solidFill>
                <a:effectLst/>
                <a:latin typeface="Helvetica" pitchFamily="2" charset="0"/>
              </a:rPr>
              <a:t>Batyrkhanov</a:t>
            </a:r>
            <a:r>
              <a:rPr lang="en-GB">
                <a:solidFill>
                  <a:srgbClr val="000000"/>
                </a:solidFill>
                <a:effectLst/>
                <a:latin typeface="Helvetica" pitchFamily="2" charset="0"/>
              </a:rPr>
              <a:t>, </a:t>
            </a:r>
            <a:r>
              <a:rPr lang="en-GB" err="1">
                <a:solidFill>
                  <a:srgbClr val="000000"/>
                </a:solidFill>
                <a:effectLst/>
                <a:latin typeface="Helvetica" pitchFamily="2" charset="0"/>
              </a:rPr>
              <a:t>Assylbek</a:t>
            </a:r>
            <a:r>
              <a:rPr lang="en-GB">
                <a:solidFill>
                  <a:srgbClr val="000000"/>
                </a:solidFill>
                <a:effectLst/>
                <a:latin typeface="Helvetica" pitchFamily="2" charset="0"/>
              </a:rPr>
              <a:t> </a:t>
            </a:r>
            <a:r>
              <a:rPr lang="en-GB" err="1">
                <a:solidFill>
                  <a:srgbClr val="000000"/>
                </a:solidFill>
                <a:effectLst/>
                <a:latin typeface="Helvetica" pitchFamily="2" charset="0"/>
              </a:rPr>
              <a:t>Kaliyev</a:t>
            </a:r>
            <a:endParaRPr lang="en-GB" b="1"/>
          </a:p>
          <a:p>
            <a:pPr marL="0" lvl="0" indent="0" algn="l" rtl="0">
              <a:spcBef>
                <a:spcPts val="0"/>
              </a:spcBef>
              <a:spcAft>
                <a:spcPts val="0"/>
              </a:spcAft>
              <a:buNone/>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EC-IC, </a:t>
            </a:r>
            <a:r>
              <a:rPr lang="en-GB" b="0" i="0" u="none" strike="noStrike">
                <a:solidFill>
                  <a:srgbClr val="0A0A0A"/>
                </a:solidFill>
                <a:effectLst/>
                <a:latin typeface="Google Sans"/>
              </a:rPr>
              <a:t>extracranial-</a:t>
            </a:r>
            <a:r>
              <a:rPr lang="en-GB" b="0" i="0" u="none" strike="noStrike" err="1">
                <a:solidFill>
                  <a:srgbClr val="0A0A0A"/>
                </a:solidFill>
                <a:effectLst/>
                <a:latin typeface="Google Sans"/>
              </a:rPr>
              <a:t>intracrania</a:t>
            </a:r>
            <a:r>
              <a:rPr lang="en-GB"/>
              <a:t>; MCA, </a:t>
            </a:r>
            <a:r>
              <a:rPr lang="en-GB" b="0" i="0" u="none" strike="noStrike">
                <a:solidFill>
                  <a:srgbClr val="767676"/>
                </a:solidFill>
                <a:effectLst/>
                <a:latin typeface="Helvetica Neue" panose="02000503000000020004" pitchFamily="2" charset="0"/>
              </a:rPr>
              <a:t>middle cerebral artery;</a:t>
            </a:r>
            <a:r>
              <a:rPr lang="en-GB" b="1" i="0" u="none" strike="noStrike">
                <a:solidFill>
                  <a:srgbClr val="767676"/>
                </a:solidFill>
                <a:effectLst/>
                <a:latin typeface="Helvetica Neue" panose="02000503000000020004" pitchFamily="2" charset="0"/>
              </a:rPr>
              <a:t> </a:t>
            </a:r>
            <a:r>
              <a:rPr lang="en-GB"/>
              <a:t>MRI, </a:t>
            </a:r>
            <a:r>
              <a:rPr lang="en-GB" b="0" i="0" u="none" strike="noStrike">
                <a:solidFill>
                  <a:srgbClr val="474747"/>
                </a:solidFill>
                <a:effectLst/>
                <a:latin typeface="Helvetica Neue" panose="02000503000000020004" pitchFamily="2" charset="0"/>
              </a:rPr>
              <a:t>Magnetic resonance </a:t>
            </a:r>
            <a:r>
              <a:rPr lang="en-GB" b="0" i="0" u="none" strike="noStrike">
                <a:solidFill>
                  <a:srgbClr val="767676"/>
                </a:solidFill>
                <a:effectLst/>
                <a:latin typeface="Helvetica Neue" panose="02000503000000020004" pitchFamily="2" charset="0"/>
              </a:rPr>
              <a:t>imaging</a:t>
            </a:r>
            <a:r>
              <a:rPr lang="en-GB"/>
              <a:t>; </a:t>
            </a:r>
            <a:r>
              <a:rPr lang="en-GB" err="1"/>
              <a:t>mRS</a:t>
            </a:r>
            <a:r>
              <a:rPr lang="en-GB"/>
              <a:t>, </a:t>
            </a:r>
            <a:r>
              <a:rPr lang="en-GB" b="0" i="0" u="none" strike="noStrike">
                <a:solidFill>
                  <a:srgbClr val="474747"/>
                </a:solidFill>
                <a:effectLst/>
                <a:latin typeface="Helvetica Neue" panose="02000503000000020004" pitchFamily="2" charset="0"/>
              </a:rPr>
              <a:t>modified Rankin Scale</a:t>
            </a:r>
            <a:r>
              <a:rPr lang="en-GB"/>
              <a:t>; STA, </a:t>
            </a:r>
            <a:r>
              <a:rPr lang="en-GB" b="0" i="0" u="none" strike="noStrike">
                <a:solidFill>
                  <a:srgbClr val="767676"/>
                </a:solidFill>
                <a:effectLst/>
                <a:latin typeface="Helvetica Neue" panose="02000503000000020004" pitchFamily="2" charset="0"/>
              </a:rPr>
              <a:t>Superficial temporal artery</a:t>
            </a:r>
            <a:endParaRPr lang="en-GB"/>
          </a:p>
          <a:p>
            <a:pPr marL="0" lvl="0" indent="0" algn="l" rtl="0">
              <a:spcBef>
                <a:spcPts val="0"/>
              </a:spcBef>
              <a:spcAft>
                <a:spcPts val="0"/>
              </a:spcAft>
              <a:buNone/>
            </a:pP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ESOC2026A1562</a:t>
            </a:r>
          </a:p>
          <a:p>
            <a:pPr marL="0" lvl="0" indent="0" algn="l" rtl="0">
              <a:spcBef>
                <a:spcPts val="0"/>
              </a:spcBef>
              <a:spcAft>
                <a:spcPts val="0"/>
              </a:spcAft>
              <a:buNone/>
            </a:pPr>
            <a:endParaRPr lang="en-GB"/>
          </a:p>
          <a:p>
            <a:r>
              <a:rPr lang="en-GB" b="1">
                <a:solidFill>
                  <a:srgbClr val="000000"/>
                </a:solidFill>
                <a:effectLst/>
                <a:latin typeface="Helvetica" pitchFamily="2" charset="0"/>
              </a:rPr>
              <a:t>Abstract Title: MICROSURGICAL REVASCULARIZATION AS SALVAGE TREATMENT AFTER FAILED ENDOVASCULAR THERAPY IN ACUTE INTRACRANIAL ARTERIAL OCCLUSION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Endovascular reperfusion, including mechanical thrombectomy and aspiration, is the first-line treatment for acute intracranial arterial occlusion. Despite technical advances, recanalization fails in up to 15% of cases and is associated with poor neurological outcomes. Evidence supporting rescue microsurgical revascularization in this setting remains limited. This study evaluated the feasibility, safety, and short-term outcomes of emergency extracranial–intracranial (EC–IC) bypass after failed endovascular therapy.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retrospectively </a:t>
            </a:r>
            <a:r>
              <a:rPr lang="en-GB" err="1">
                <a:solidFill>
                  <a:srgbClr val="000000"/>
                </a:solidFill>
                <a:effectLst/>
                <a:latin typeface="Times New Roman" panose="02020603050405020304" pitchFamily="18" charset="0"/>
              </a:rPr>
              <a:t>analyzed</a:t>
            </a:r>
            <a:r>
              <a:rPr lang="en-GB">
                <a:solidFill>
                  <a:srgbClr val="000000"/>
                </a:solidFill>
                <a:effectLst/>
                <a:latin typeface="Times New Roman" panose="02020603050405020304" pitchFamily="18" charset="0"/>
              </a:rPr>
              <a:t> eleven consecutive patients with acute intracranial arterial occlusion treated with emergency EC–IC bypass. Indications included acute intracranial stent thrombosis (n=2), persistent occlusion after unsuccessful thrombectomy with or without aspiration and intra-arterial thrombolysis (n=6), acute postoperative occlusion after </a:t>
            </a:r>
            <a:r>
              <a:rPr lang="en-GB" err="1">
                <a:solidFill>
                  <a:srgbClr val="000000"/>
                </a:solidFill>
                <a:effectLst/>
                <a:latin typeface="Times New Roman" panose="02020603050405020304" pitchFamily="18" charset="0"/>
              </a:rPr>
              <a:t>transnasal</a:t>
            </a:r>
            <a:r>
              <a:rPr lang="en-GB">
                <a:solidFill>
                  <a:srgbClr val="000000"/>
                </a:solidFill>
                <a:effectLst/>
                <a:latin typeface="Times New Roman" panose="02020603050405020304" pitchFamily="18" charset="0"/>
              </a:rPr>
              <a:t> endoscopic pituitary surgery (n=1), and coil migration following aneurysm embolization (n=2). All patients underwent superficial temporal artery–to–middle cerebral artery end-to-side anastomosis within 2–6 hours after confirmation of failed endovascular reperfusion. Bypass patency was assessed intraoperatively using indocyanine green angiography and postoperatively by selective cerebral angiography. Functional outcome was evaluated using the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at discharge.</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All bypasses were patent on postoperative angiography. Seven patients (63.6%) achieved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neurological outcomes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1), two (18.2%) had mild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2), and two (18.2%) had moderate deficits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3). No bypass-related complications occurred. Follow-up MRI demonstrated no progression of ischemic infarction.</a:t>
            </a:r>
          </a:p>
          <a:p>
            <a:pPr marL="0" lvl="0" indent="0" algn="l" rtl="0">
              <a:spcBef>
                <a:spcPts val="0"/>
              </a:spcBef>
              <a:spcAft>
                <a:spcPts val="0"/>
              </a:spcAft>
              <a:buNone/>
            </a:pPr>
            <a:endParaRPr lang="en-GB"/>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Emergency EC–IC bypass is a feasible and safe salvage option in selected patients with failed endovascular reperfusion, supporting its role within comprehensive acute stroke management.</a:t>
            </a:r>
          </a:p>
          <a:p>
            <a:pPr marL="0" lvl="0" indent="0" algn="l" rtl="0">
              <a:spcBef>
                <a:spcPts val="0"/>
              </a:spcBef>
              <a:spcAft>
                <a:spcPts val="0"/>
              </a:spcAft>
              <a:buNone/>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51505B3B-B909-AD42-0780-7EE6C3313F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3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E5BB4735-2C7D-A0A5-0D42-D7F7EC9D90C9}"/>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6E6E6E89-D35B-6507-0948-0A6D63B229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Theodora van Elk, Nabila Wali, Maarten </a:t>
            </a:r>
            <a:r>
              <a:rPr lang="en-GB" err="1">
                <a:solidFill>
                  <a:srgbClr val="000000"/>
                </a:solidFill>
                <a:effectLst/>
                <a:latin typeface="Helvetica" pitchFamily="2" charset="0"/>
              </a:rPr>
              <a:t>Uyttenboogaart</a:t>
            </a:r>
            <a:r>
              <a:rPr lang="en-GB">
                <a:solidFill>
                  <a:srgbClr val="000000"/>
                </a:solidFill>
                <a:effectLst/>
                <a:latin typeface="Helvetica" pitchFamily="2" charset="0"/>
              </a:rPr>
              <a:t>, Henrik </a:t>
            </a:r>
            <a:r>
              <a:rPr lang="en-GB" err="1">
                <a:solidFill>
                  <a:srgbClr val="000000"/>
                </a:solidFill>
                <a:effectLst/>
                <a:latin typeface="Helvetica" pitchFamily="2" charset="0"/>
              </a:rPr>
              <a:t>Gensicke</a:t>
            </a:r>
            <a:r>
              <a:rPr lang="en-GB">
                <a:solidFill>
                  <a:srgbClr val="000000"/>
                </a:solidFill>
                <a:effectLst/>
                <a:latin typeface="Helvetica" pitchFamily="2" charset="0"/>
              </a:rPr>
              <a:t>, Stefan </a:t>
            </a:r>
            <a:r>
              <a:rPr lang="en-GB" err="1">
                <a:solidFill>
                  <a:srgbClr val="000000"/>
                </a:solidFill>
                <a:effectLst/>
                <a:latin typeface="Helvetica" pitchFamily="2" charset="0"/>
              </a:rPr>
              <a:t>Engelter</a:t>
            </a:r>
            <a:r>
              <a:rPr lang="en-GB">
                <a:solidFill>
                  <a:srgbClr val="000000"/>
                </a:solidFill>
                <a:effectLst/>
                <a:latin typeface="Helvetica" pitchFamily="2" charset="0"/>
              </a:rPr>
              <a:t>, Paul </a:t>
            </a:r>
            <a:r>
              <a:rPr lang="en-GB" err="1">
                <a:solidFill>
                  <a:srgbClr val="000000"/>
                </a:solidFill>
                <a:effectLst/>
                <a:latin typeface="Helvetica" pitchFamily="2" charset="0"/>
              </a:rPr>
              <a:t>Nederkoorn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AA, </a:t>
            </a:r>
            <a:r>
              <a:rPr lang="en-GB">
                <a:solidFill>
                  <a:srgbClr val="000000"/>
                </a:solidFill>
                <a:effectLst/>
                <a:latin typeface="Times New Roman" panose="02020603050405020304" pitchFamily="18" charset="0"/>
              </a:rPr>
              <a:t>Aspiration alone; AOR, Adjusted odds ratio; </a:t>
            </a:r>
            <a:r>
              <a:rPr lang="en-GB"/>
              <a:t>CA, </a:t>
            </a:r>
            <a:r>
              <a:rPr lang="en-GB" sz="2800">
                <a:solidFill>
                  <a:srgbClr val="000000"/>
                </a:solidFill>
                <a:effectLst/>
                <a:latin typeface="Times New Roman" panose="02020603050405020304" pitchFamily="18" charset="0"/>
              </a:rPr>
              <a:t>Combined approach</a:t>
            </a:r>
            <a:r>
              <a:rPr lang="en-GB"/>
              <a:t>; CAS, </a:t>
            </a:r>
            <a:r>
              <a:rPr lang="en-GB" sz="1800">
                <a:effectLst/>
                <a:latin typeface="Aptos" panose="020B0004020202020204" pitchFamily="34" charset="0"/>
                <a:ea typeface="Aptos" panose="020B0004020202020204" pitchFamily="34" charset="0"/>
                <a:cs typeface="Times New Roman" panose="02020603050405020304" pitchFamily="18" charset="0"/>
              </a:rPr>
              <a:t>Carotid artery stenting</a:t>
            </a:r>
            <a:r>
              <a:rPr lang="en-GB"/>
              <a:t>; EVT, </a:t>
            </a:r>
            <a:r>
              <a:rPr lang="en-GB">
                <a:solidFill>
                  <a:srgbClr val="000000"/>
                </a:solidFill>
                <a:effectLst/>
                <a:latin typeface="Times New Roman" panose="02020603050405020304" pitchFamily="18" charset="0"/>
              </a:rPr>
              <a:t>Endovascular treatment</a:t>
            </a:r>
            <a:r>
              <a:rPr lang="en-GB"/>
              <a:t>; </a:t>
            </a:r>
            <a:r>
              <a:rPr lang="en-GB" err="1"/>
              <a:t>mRS</a:t>
            </a:r>
            <a:r>
              <a:rPr lang="en-GB"/>
              <a:t>, </a:t>
            </a:r>
            <a:r>
              <a:rPr lang="en-GB" sz="1800">
                <a:effectLst/>
                <a:latin typeface="Aptos" panose="020B0004020202020204" pitchFamily="34" charset="0"/>
                <a:cs typeface="Times New Roman" panose="02020603050405020304" pitchFamily="18" charset="0"/>
              </a:rPr>
              <a:t>m</a:t>
            </a:r>
            <a:r>
              <a:rPr lang="en-GB" sz="18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a:t>; </a:t>
            </a:r>
            <a:r>
              <a:rPr lang="en-GB" err="1"/>
              <a:t>sICH</a:t>
            </a:r>
            <a:r>
              <a:rPr lang="en-GB"/>
              <a:t>,</a:t>
            </a:r>
            <a:r>
              <a:rPr lang="en-GB" sz="1800">
                <a:effectLst/>
                <a:latin typeface="Aptos" panose="020B0004020202020204" pitchFamily="34" charset="0"/>
                <a:ea typeface="Aptos" panose="020B0004020202020204" pitchFamily="34" charset="0"/>
                <a:cs typeface="Times New Roman" panose="02020603050405020304" pitchFamily="18" charset="0"/>
              </a:rPr>
              <a:t> Symptomatic intracerebral haemorrhage</a:t>
            </a:r>
            <a:r>
              <a:rPr lang="en-GB"/>
              <a:t>; SRA, </a:t>
            </a:r>
            <a:r>
              <a:rPr lang="en-GB">
                <a:solidFill>
                  <a:srgbClr val="000000"/>
                </a:solidFill>
                <a:effectLst/>
                <a:latin typeface="Times New Roman" panose="02020603050405020304" pitchFamily="18" charset="0"/>
              </a:rPr>
              <a:t>Stent retriever alone; </a:t>
            </a:r>
            <a:r>
              <a:rPr lang="en-GB"/>
              <a:t>TL, </a:t>
            </a:r>
            <a:r>
              <a:rPr lang="en-GB">
                <a:solidFill>
                  <a:srgbClr val="000000"/>
                </a:solidFill>
                <a:effectLst/>
                <a:latin typeface="Times New Roman" panose="02020603050405020304" pitchFamily="18" charset="0"/>
              </a:rPr>
              <a:t>Tandem lesions.</a:t>
            </a:r>
            <a:endParaRPr lang="en-GB"/>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ESOC2026A1728</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Title: EVT IN PATIENTS WITH TANDEM LESIONS: EFFECT OF CAS AND EVT DEVICES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15–20% of patients with acute ischemic stroke (AIS) due to anterior large vessel occlusion present with ipsilateral extracranial carotid artery stenosis &gt;50% or occlusion, termed tandem lesions (TLs). The optimal endovascular treatment (EVT) strategy for TLs remains uncertain, particularly regarding carotid artery stenting (CAS) and thrombectomy technique. This study compared outcomes in TL patients treated with or without CAS during EVT and the impact of different thrombectomy approaches (aspiration alone [AA], stent retriever alone [SRA], or combined approach [CA]).</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EVA-TRISP is a large international </a:t>
            </a:r>
            <a:r>
              <a:rPr lang="en-GB" err="1">
                <a:solidFill>
                  <a:srgbClr val="000000"/>
                </a:solidFill>
                <a:effectLst/>
                <a:latin typeface="Times New Roman" panose="02020603050405020304" pitchFamily="18" charset="0"/>
              </a:rPr>
              <a:t>multicenter</a:t>
            </a:r>
            <a:r>
              <a:rPr lang="en-GB">
                <a:solidFill>
                  <a:srgbClr val="000000"/>
                </a:solidFill>
                <a:effectLst/>
                <a:latin typeface="Times New Roman" panose="02020603050405020304" pitchFamily="18" charset="0"/>
              </a:rPr>
              <a:t> cohort study including consecutive AIS patients treated with EVT, 2016- 2023. Outcomes included 3-month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good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complete angiographic recanalization,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and all-cause mortality.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13,702 EVT-treated patients, 1,545 (11.3%) had TLs; 596/1,545 (39%) underwent CAS. CAS was associated with higher odds of better functional outcome (adjusted odds ratio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1.33, 95% CI 1.09–1.62) without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or mortality. AA was used in 28.1%, SRA in 26.8%, and CA in 45.1%. SRA and CA were associated with higher odds of complete recanalization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1.96 [95% CI 1.38–2.78] &amp; 1.99 [95% CI 1.48–2.67]), compared to AA. CA was not associated with functional benefit but rather with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2.50, 95% CI 1.28–4.89).</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CAS during EVT was associated with improved functional outcomes in TL patients without increased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or</a:t>
            </a:r>
          </a:p>
          <a:p>
            <a:r>
              <a:rPr lang="en-GB">
                <a:solidFill>
                  <a:srgbClr val="000000"/>
                </a:solidFill>
                <a:effectLst/>
                <a:latin typeface="Times New Roman" panose="02020603050405020304" pitchFamily="18" charset="0"/>
              </a:rPr>
              <a:t>mortality. Stent retriever use improved recanalization, while combined techniques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risk without added clinical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C461A6C9-DE44-5817-9B14-AF8B46C490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83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9629D4F1-50EE-2959-7AD7-B3C3D62B8EA2}"/>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074448FB-ABAF-7197-9136-9D89D24C6F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Theodora van Elk, Nabila Wali, Maarten </a:t>
            </a:r>
            <a:r>
              <a:rPr lang="en-GB" err="1">
                <a:solidFill>
                  <a:srgbClr val="000000"/>
                </a:solidFill>
                <a:effectLst/>
                <a:latin typeface="Helvetica" pitchFamily="2" charset="0"/>
              </a:rPr>
              <a:t>Uyttenboogaart</a:t>
            </a:r>
            <a:r>
              <a:rPr lang="en-GB">
                <a:solidFill>
                  <a:srgbClr val="000000"/>
                </a:solidFill>
                <a:effectLst/>
                <a:latin typeface="Helvetica" pitchFamily="2" charset="0"/>
              </a:rPr>
              <a:t>, Henrik </a:t>
            </a:r>
            <a:r>
              <a:rPr lang="en-GB" err="1">
                <a:solidFill>
                  <a:srgbClr val="000000"/>
                </a:solidFill>
                <a:effectLst/>
                <a:latin typeface="Helvetica" pitchFamily="2" charset="0"/>
              </a:rPr>
              <a:t>Gensicke</a:t>
            </a:r>
            <a:r>
              <a:rPr lang="en-GB">
                <a:solidFill>
                  <a:srgbClr val="000000"/>
                </a:solidFill>
                <a:effectLst/>
                <a:latin typeface="Helvetica" pitchFamily="2" charset="0"/>
              </a:rPr>
              <a:t>, Stefan </a:t>
            </a:r>
            <a:r>
              <a:rPr lang="en-GB" err="1">
                <a:solidFill>
                  <a:srgbClr val="000000"/>
                </a:solidFill>
                <a:effectLst/>
                <a:latin typeface="Helvetica" pitchFamily="2" charset="0"/>
              </a:rPr>
              <a:t>Engelter</a:t>
            </a:r>
            <a:r>
              <a:rPr lang="en-GB">
                <a:solidFill>
                  <a:srgbClr val="000000"/>
                </a:solidFill>
                <a:effectLst/>
                <a:latin typeface="Helvetica" pitchFamily="2" charset="0"/>
              </a:rPr>
              <a:t>, Paul </a:t>
            </a:r>
            <a:r>
              <a:rPr lang="en-GB" err="1">
                <a:solidFill>
                  <a:srgbClr val="000000"/>
                </a:solidFill>
                <a:effectLst/>
                <a:latin typeface="Helvetica" pitchFamily="2" charset="0"/>
              </a:rPr>
              <a:t>Nederkoorn</a:t>
            </a: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Abbreviations</a:t>
            </a:r>
            <a:r>
              <a:rPr lang="en-GB"/>
              <a:t>: AA, </a:t>
            </a:r>
            <a:r>
              <a:rPr lang="en-GB">
                <a:solidFill>
                  <a:srgbClr val="000000"/>
                </a:solidFill>
                <a:effectLst/>
                <a:latin typeface="Times New Roman" panose="02020603050405020304" pitchFamily="18" charset="0"/>
              </a:rPr>
              <a:t>Aspiration alone; AOR, Adjusted odds ratio; </a:t>
            </a:r>
            <a:r>
              <a:rPr lang="en-GB"/>
              <a:t>CA, </a:t>
            </a:r>
            <a:r>
              <a:rPr lang="en-GB" sz="2800">
                <a:solidFill>
                  <a:srgbClr val="000000"/>
                </a:solidFill>
                <a:effectLst/>
                <a:latin typeface="Times New Roman" panose="02020603050405020304" pitchFamily="18" charset="0"/>
              </a:rPr>
              <a:t>Combined approach</a:t>
            </a:r>
            <a:r>
              <a:rPr lang="en-GB"/>
              <a:t>; CAS, </a:t>
            </a:r>
            <a:r>
              <a:rPr lang="en-GB" sz="1800">
                <a:effectLst/>
                <a:latin typeface="Aptos" panose="020B0004020202020204" pitchFamily="34" charset="0"/>
                <a:ea typeface="Aptos" panose="020B0004020202020204" pitchFamily="34" charset="0"/>
                <a:cs typeface="Times New Roman" panose="02020603050405020304" pitchFamily="18" charset="0"/>
              </a:rPr>
              <a:t>Carotid artery stenting</a:t>
            </a:r>
            <a:r>
              <a:rPr lang="en-GB"/>
              <a:t>; EVT, </a:t>
            </a:r>
            <a:r>
              <a:rPr lang="en-GB">
                <a:solidFill>
                  <a:srgbClr val="000000"/>
                </a:solidFill>
                <a:effectLst/>
                <a:latin typeface="Times New Roman" panose="02020603050405020304" pitchFamily="18" charset="0"/>
              </a:rPr>
              <a:t>Endovascular treatment</a:t>
            </a:r>
            <a:r>
              <a:rPr lang="en-GB"/>
              <a:t>; </a:t>
            </a:r>
            <a:r>
              <a:rPr lang="en-GB" err="1"/>
              <a:t>mRS</a:t>
            </a:r>
            <a:r>
              <a:rPr lang="en-GB"/>
              <a:t>, </a:t>
            </a:r>
            <a:r>
              <a:rPr lang="en-GB" sz="1800">
                <a:effectLst/>
                <a:latin typeface="Aptos" panose="020B0004020202020204" pitchFamily="34" charset="0"/>
                <a:cs typeface="Times New Roman" panose="02020603050405020304" pitchFamily="18" charset="0"/>
              </a:rPr>
              <a:t>m</a:t>
            </a:r>
            <a:r>
              <a:rPr lang="en-GB" sz="1800">
                <a:effectLst/>
                <a:latin typeface="Aptos" panose="020B0004020202020204" pitchFamily="34" charset="0"/>
                <a:ea typeface="Aptos" panose="020B0004020202020204" pitchFamily="34" charset="0"/>
                <a:cs typeface="Times New Roman" panose="02020603050405020304" pitchFamily="18" charset="0"/>
              </a:rPr>
              <a:t>odified Rankin Scale</a:t>
            </a:r>
            <a:r>
              <a:rPr lang="en-GB"/>
              <a:t>; </a:t>
            </a:r>
            <a:r>
              <a:rPr lang="en-GB" err="1"/>
              <a:t>sICH</a:t>
            </a:r>
            <a:r>
              <a:rPr lang="en-GB"/>
              <a:t>,</a:t>
            </a:r>
            <a:r>
              <a:rPr lang="en-GB" sz="1800">
                <a:effectLst/>
                <a:latin typeface="Aptos" panose="020B0004020202020204" pitchFamily="34" charset="0"/>
                <a:ea typeface="Aptos" panose="020B0004020202020204" pitchFamily="34" charset="0"/>
                <a:cs typeface="Times New Roman" panose="02020603050405020304" pitchFamily="18" charset="0"/>
              </a:rPr>
              <a:t> Symptomatic intracerebral haemorrhage</a:t>
            </a:r>
            <a:r>
              <a:rPr lang="en-GB"/>
              <a:t>; SRA, </a:t>
            </a:r>
            <a:r>
              <a:rPr lang="en-GB">
                <a:solidFill>
                  <a:srgbClr val="000000"/>
                </a:solidFill>
                <a:effectLst/>
                <a:latin typeface="Times New Roman" panose="02020603050405020304" pitchFamily="18" charset="0"/>
              </a:rPr>
              <a:t>Stent retriever alone; </a:t>
            </a:r>
            <a:r>
              <a:rPr lang="en-GB"/>
              <a:t>TL, </a:t>
            </a:r>
            <a:r>
              <a:rPr lang="en-GB">
                <a:solidFill>
                  <a:srgbClr val="000000"/>
                </a:solidFill>
                <a:effectLst/>
                <a:latin typeface="Times New Roman" panose="02020603050405020304" pitchFamily="18" charset="0"/>
              </a:rPr>
              <a:t>Tandem lesions.</a:t>
            </a:r>
            <a:endParaRPr lang="en-GB"/>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ESOC2026A1728</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Title: EVT IN PATIENTS WITH TANDEM LESIONS: EFFECT OF CAS AND EVT DEVICES</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solidFill>
                  <a:srgbClr val="000000"/>
                </a:solidFill>
                <a:effectLst/>
                <a:latin typeface="Times New Roman" panose="02020603050405020304" pitchFamily="18" charset="0"/>
              </a:rPr>
              <a:t>Background and aims: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15–20% of patients with acute ischemic stroke (AIS) due to anterior large vessel occlusion present with ipsilateral extracranial carotid artery stenosis &gt;50% or occlusion, termed tandem lesions (TLs). The optimal endovascular treatment (EVT) strategy for TLs remains uncertain, particularly regarding carotid artery stenting (CAS) and thrombectomy technique. This study compared outcomes in TL patients treated with or without CAS during EVT and the impact of different thrombectomy approaches (aspiration alone [AA], stent retriever alone [SRA], or combined approach [CA]).</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EVA-TRISP is a large international </a:t>
            </a:r>
            <a:r>
              <a:rPr lang="en-GB" err="1">
                <a:solidFill>
                  <a:srgbClr val="000000"/>
                </a:solidFill>
                <a:effectLst/>
                <a:latin typeface="Times New Roman" panose="02020603050405020304" pitchFamily="18" charset="0"/>
              </a:rPr>
              <a:t>multicenter</a:t>
            </a:r>
            <a:r>
              <a:rPr lang="en-GB">
                <a:solidFill>
                  <a:srgbClr val="000000"/>
                </a:solidFill>
                <a:effectLst/>
                <a:latin typeface="Times New Roman" panose="02020603050405020304" pitchFamily="18" charset="0"/>
              </a:rPr>
              <a:t> cohort study including consecutive AIS patients treated with EVT, 2016- 2023. Outcomes included 3-month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good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complete angiographic recanalization,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and all-cause mortality.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Among 13,702 EVT-treated patients, 1,545 (11.3%) had TLs; 596/1,545 (39%) underwent CAS. CAS was associated with higher odds of better functional outcome (adjusted odds ratio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1.33, 95% CI 1.09–1.62) without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or mortality. AA was used in 28.1%, SRA in 26.8%, and CA in 45.1%. SRA and CA were associated with higher odds of complete recanalization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1.96 [95% CI 1.38–2.78] &amp; 1.99 [95% CI 1.48–2.67]), compared to AA. CA was not associated with functional benefit but rather with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aOR</a:t>
            </a:r>
            <a:r>
              <a:rPr lang="en-GB">
                <a:solidFill>
                  <a:srgbClr val="000000"/>
                </a:solidFill>
                <a:effectLst/>
                <a:latin typeface="Times New Roman" panose="02020603050405020304" pitchFamily="18" charset="0"/>
              </a:rPr>
              <a:t> 2.50, 95% CI 1.28–4.89).</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CAS during EVT was associated with improved functional outcomes in TL patients without increased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or</a:t>
            </a:r>
          </a:p>
          <a:p>
            <a:r>
              <a:rPr lang="en-GB">
                <a:solidFill>
                  <a:srgbClr val="000000"/>
                </a:solidFill>
                <a:effectLst/>
                <a:latin typeface="Times New Roman" panose="02020603050405020304" pitchFamily="18" charset="0"/>
              </a:rPr>
              <a:t>mortality. Stent retriever use improved recanalization, while combined techniques increased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 risk without added clinical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96DBAEE3-8382-F206-F999-4F573449BB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64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BA1604F0-F643-9749-D820-DE66C5F9AE61}"/>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B835D9C3-E14B-992B-C414-9FCF74760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Khalid </a:t>
            </a:r>
            <a:r>
              <a:rPr lang="en-GB" err="1">
                <a:solidFill>
                  <a:srgbClr val="000000"/>
                </a:solidFill>
                <a:effectLst/>
                <a:latin typeface="Helvetica" pitchFamily="2" charset="0"/>
              </a:rPr>
              <a:t>Sarhan</a:t>
            </a:r>
            <a:r>
              <a:rPr lang="en-GB">
                <a:solidFill>
                  <a:srgbClr val="000000"/>
                </a:solidFill>
                <a:effectLst/>
                <a:latin typeface="Helvetica" pitchFamily="2" charset="0"/>
              </a:rPr>
              <a:t>, Rashad G. Mohamed</a:t>
            </a:r>
            <a:endParaRPr lang="en-GB" b="1"/>
          </a:p>
          <a:p>
            <a:pPr marL="0" lvl="0" indent="0" algn="l" rtl="0">
              <a:spcBef>
                <a:spcPts val="0"/>
              </a:spcBef>
              <a:spcAft>
                <a:spcPts val="0"/>
              </a:spcAft>
              <a:buNone/>
            </a:pPr>
            <a:endParaRPr lang="en-GB" b="1"/>
          </a:p>
          <a:p>
            <a:r>
              <a:rPr lang="en-GB" b="1"/>
              <a:t>Abbreviations</a:t>
            </a:r>
            <a:r>
              <a:rPr lang="en-GB"/>
              <a:t>: </a:t>
            </a:r>
            <a:r>
              <a:rPr lang="en-US"/>
              <a:t>CI, confidence interval; EVT, Endovascular thrombectomy; </a:t>
            </a:r>
            <a:r>
              <a:rPr lang="en-US" err="1"/>
              <a:t>mRS</a:t>
            </a:r>
            <a:r>
              <a:rPr lang="en-US"/>
              <a:t>, Modified Rankin Scale; RR, risk ratio; </a:t>
            </a:r>
            <a:r>
              <a:rPr lang="en-US" err="1"/>
              <a:t>sICH</a:t>
            </a:r>
            <a:r>
              <a:rPr lang="en-US"/>
              <a:t>, symptomatic intracerebral </a:t>
            </a:r>
            <a:r>
              <a:rPr lang="en-US" err="1"/>
              <a:t>haemorrhage</a:t>
            </a:r>
            <a:r>
              <a:rPr lang="en-US"/>
              <a:t>.</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ESOC2026A557</a:t>
            </a:r>
          </a:p>
          <a:p>
            <a:endParaRPr lang="en-GB" b="1">
              <a:solidFill>
                <a:srgbClr val="000000"/>
              </a:solidFill>
              <a:effectLst/>
              <a:latin typeface="Helvetica" pitchFamily="2" charset="0"/>
            </a:endParaRPr>
          </a:p>
          <a:p>
            <a:r>
              <a:rPr lang="en-GB" b="1">
                <a:solidFill>
                  <a:srgbClr val="000000"/>
                </a:solidFill>
                <a:effectLst/>
                <a:latin typeface="Helvetica" pitchFamily="2" charset="0"/>
              </a:rPr>
              <a:t>Abstract Title: ADJUNCTIVE HYPOTHERMIA AFTER ENDOVASCULAR REPERFUSION THERAPY FOR ACUTE ISCHEMIC STROKE: EVIDENCE FROM A META-ANALYSIS</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 </a:t>
            </a:r>
          </a:p>
          <a:p>
            <a:r>
              <a:rPr lang="en-GB">
                <a:solidFill>
                  <a:srgbClr val="000000"/>
                </a:solidFill>
                <a:effectLst/>
                <a:latin typeface="Times New Roman" panose="02020603050405020304" pitchFamily="18" charset="0"/>
              </a:rPr>
              <a:t>Endovascular thrombectomy (EVT) is the standard of care for acute ischemic stroke due to large vessel occlusion; however, reperfusion injury limits neurological recovery. Selective or mild therapeutic hypothermia has emerged as a potential neuroprotective adjunct to EVT, aiming to mitigate ischemia-reperfusion injury while preserving procedural safety.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of clinical studies evaluating therapeutic hypothermia combined with EVT in patients with acute ischemic stroke. PubMed, Embase, Scopus, and Web of Science were searched from inception to December 2025. Primary outcomes were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excellent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mortality, and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Seven studies comprising 603 patients were included, of whom 294 received therapeutic hypothermia combined with EVT and 309 underwent thrombectomy alone. The addition of hypothermia was associated with a significantly higher rate of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at 90 days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59.2% vs 49.2%; RR= 1.23, 95% CI 1.06–1.42). Patients treated with hypothermia also demonstrated a greater likelihood of excellent functional recovery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48.6% vs 33.1%; RR= 1.45, 95% CI 1.12–1.88). There were no significant differences between groups in mortality (RR= 0.97, 95% CI 0.75–1.26) or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(RR= 0.78, 95% CI 0.50–1.21). Statistical heterogeneity was low to moderate across outcomes.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Therapeutic hypothermia combined with EVT is associated with improved functional outcomes without increased mortality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Larger randomized trials are needed to confirm efficacy and optimize cooling strategies.</a:t>
            </a:r>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1367B62A-DA38-EBA6-7FC0-9AFF1BA6F1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50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4EDEC5F2-7B5F-1B6E-3866-61ACDCA6DE9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C589E9E1-2506-A6D5-0643-57E731F4B3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a:t>Authorship: </a:t>
            </a:r>
            <a:r>
              <a:rPr lang="en-GB">
                <a:solidFill>
                  <a:srgbClr val="000000"/>
                </a:solidFill>
                <a:effectLst/>
                <a:latin typeface="Helvetica" pitchFamily="2" charset="0"/>
              </a:rPr>
              <a:t>Khalid </a:t>
            </a:r>
            <a:r>
              <a:rPr lang="en-GB" err="1">
                <a:solidFill>
                  <a:srgbClr val="000000"/>
                </a:solidFill>
                <a:effectLst/>
                <a:latin typeface="Helvetica" pitchFamily="2" charset="0"/>
              </a:rPr>
              <a:t>Sarhan</a:t>
            </a:r>
            <a:r>
              <a:rPr lang="en-GB">
                <a:solidFill>
                  <a:srgbClr val="000000"/>
                </a:solidFill>
                <a:effectLst/>
                <a:latin typeface="Helvetica" pitchFamily="2" charset="0"/>
              </a:rPr>
              <a:t>, Rashad G. Mohamed</a:t>
            </a:r>
            <a:endParaRPr lang="en-GB" b="1"/>
          </a:p>
          <a:p>
            <a:pPr marL="0" lvl="0" indent="0" algn="l" rtl="0">
              <a:spcBef>
                <a:spcPts val="0"/>
              </a:spcBef>
              <a:spcAft>
                <a:spcPts val="0"/>
              </a:spcAft>
              <a:buNone/>
            </a:pPr>
            <a:endParaRPr lang="en-GB" b="1"/>
          </a:p>
          <a:p>
            <a:r>
              <a:rPr lang="en-GB" b="1"/>
              <a:t>Abbreviations</a:t>
            </a:r>
            <a:r>
              <a:rPr lang="en-GB"/>
              <a:t>: </a:t>
            </a:r>
            <a:r>
              <a:rPr lang="en-US"/>
              <a:t>CI, confidence interval; EVT, Endovascular thrombectomy; </a:t>
            </a:r>
            <a:r>
              <a:rPr lang="en-US" err="1"/>
              <a:t>mRS</a:t>
            </a:r>
            <a:r>
              <a:rPr lang="en-US"/>
              <a:t>, Modified Rankin Scale; RR, risk ratio; </a:t>
            </a:r>
            <a:r>
              <a:rPr lang="en-US" err="1"/>
              <a:t>sICH</a:t>
            </a:r>
            <a:r>
              <a:rPr lang="en-US"/>
              <a:t>, symptomatic intracerebral </a:t>
            </a:r>
            <a:r>
              <a:rPr lang="en-US" err="1"/>
              <a:t>haemorrhage</a:t>
            </a:r>
            <a:r>
              <a:rPr lang="en-US"/>
              <a:t>.</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Number</a:t>
            </a:r>
            <a:r>
              <a:rPr lang="en-GB">
                <a:solidFill>
                  <a:srgbClr val="000000"/>
                </a:solidFill>
                <a:effectLst/>
                <a:latin typeface="Helvetica" pitchFamily="2" charset="0"/>
              </a:rPr>
              <a:t>: ESOC2026A557</a:t>
            </a:r>
          </a:p>
          <a:p>
            <a:endParaRPr lang="en-GB" b="1">
              <a:solidFill>
                <a:srgbClr val="000000"/>
              </a:solidFill>
              <a:effectLst/>
              <a:latin typeface="Helvetica" pitchFamily="2" charset="0"/>
            </a:endParaRPr>
          </a:p>
          <a:p>
            <a:r>
              <a:rPr lang="en-GB" b="1">
                <a:solidFill>
                  <a:srgbClr val="000000"/>
                </a:solidFill>
                <a:effectLst/>
                <a:latin typeface="Helvetica" pitchFamily="2" charset="0"/>
              </a:rPr>
              <a:t>Abstract Title: ADJUNCTIVE HYPOTHERMIA AFTER ENDOVASCULAR REPERFUSION THERAPY FOR ACUTE ISCHEMIC STROKE: EVIDENCE FROM A META-ANALYSIS</a:t>
            </a:r>
          </a:p>
          <a:p>
            <a:endParaRPr lang="en-GB">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effectLst/>
                <a:latin typeface="Helvetica" pitchFamily="2" charset="0"/>
              </a:rPr>
              <a:t>Abstract Category</a:t>
            </a:r>
            <a:r>
              <a:rPr lang="en-GB">
                <a:solidFill>
                  <a:srgbClr val="000000"/>
                </a:solidFill>
                <a:effectLst/>
                <a:latin typeface="Helvetica" pitchFamily="2" charset="0"/>
              </a:rPr>
              <a:t>: 01.00 - ACUTE ISCHEMIC STROKE MANAGEMENT - 01.05 - NEUROINTERVENTION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effectLst/>
              <a:latin typeface="Helvetica" pitchFamily="2" charset="0"/>
            </a:endParaRPr>
          </a:p>
          <a:p>
            <a:r>
              <a:rPr lang="en-GB" b="1">
                <a:solidFill>
                  <a:srgbClr val="000000"/>
                </a:solidFill>
                <a:effectLst/>
                <a:latin typeface="Times New Roman" panose="02020603050405020304" pitchFamily="18" charset="0"/>
              </a:rPr>
              <a:t>Background and aims: </a:t>
            </a:r>
          </a:p>
          <a:p>
            <a:r>
              <a:rPr lang="en-GB">
                <a:solidFill>
                  <a:srgbClr val="000000"/>
                </a:solidFill>
                <a:effectLst/>
                <a:latin typeface="Times New Roman" panose="02020603050405020304" pitchFamily="18" charset="0"/>
              </a:rPr>
              <a:t>Endovascular thrombectomy (EVT) is the standard of care for acute ischemic stroke due to large vessel occlusion; however, reperfusion injury limits neurological recovery. Selective or mild therapeutic hypothermia has emerged as a potential neuroprotective adjunct to EVT, aiming to mitigate ischemia-reperfusion injury while preserving procedural safety.</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Methods: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We conducted a systematic review and meta-analysis of clinical studies evaluating therapeutic hypothermia combined with EVT in patients with acute ischemic stroke. PubMed, Embase, Scopus, and Web of Science were searched from inception to December 2025. Primary outcomes were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(modified Rankin Scale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at 90 days). Secondary outcomes included excellent functional outcome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mortality, and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a:t>
            </a:r>
            <a:r>
              <a:rPr lang="en-GB" err="1">
                <a:solidFill>
                  <a:srgbClr val="000000"/>
                </a:solidFill>
                <a:effectLst/>
                <a:latin typeface="Times New Roman" panose="02020603050405020304" pitchFamily="18" charset="0"/>
              </a:rPr>
              <a:t>sICH</a:t>
            </a:r>
            <a:r>
              <a:rPr lang="en-GB">
                <a:solidFill>
                  <a:srgbClr val="000000"/>
                </a:solidFill>
                <a:effectLst/>
                <a:latin typeface="Times New Roman" panose="02020603050405020304" pitchFamily="18" charset="0"/>
              </a:rPr>
              <a:t>).</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Results: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Seven studies comprising 603 patients were included, of whom 294 received therapeutic hypothermia combined with EVT and 309 underwent thrombectomy alone. The addition of hypothermia was associated with a significantly higher rate of </a:t>
            </a:r>
            <a:r>
              <a:rPr lang="en-GB" err="1">
                <a:solidFill>
                  <a:srgbClr val="000000"/>
                </a:solidFill>
                <a:effectLst/>
                <a:latin typeface="Times New Roman" panose="02020603050405020304" pitchFamily="18" charset="0"/>
              </a:rPr>
              <a:t>favorable</a:t>
            </a:r>
            <a:r>
              <a:rPr lang="en-GB">
                <a:solidFill>
                  <a:srgbClr val="000000"/>
                </a:solidFill>
                <a:effectLst/>
                <a:latin typeface="Times New Roman" panose="02020603050405020304" pitchFamily="18" charset="0"/>
              </a:rPr>
              <a:t> functional outcome at 90 days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0–2: 59.2% vs 49.2%; RR= 1.23, 95% CI 1.06–1.42). Patients treated with hypothermia also demonstrated a greater likelihood of excellent functional recovery (</a:t>
            </a:r>
            <a:r>
              <a:rPr lang="en-GB" err="1">
                <a:solidFill>
                  <a:srgbClr val="000000"/>
                </a:solidFill>
                <a:effectLst/>
                <a:latin typeface="Times New Roman" panose="02020603050405020304" pitchFamily="18" charset="0"/>
              </a:rPr>
              <a:t>mRS</a:t>
            </a:r>
            <a:r>
              <a:rPr lang="en-GB">
                <a:solidFill>
                  <a:srgbClr val="000000"/>
                </a:solidFill>
                <a:effectLst/>
                <a:latin typeface="Times New Roman" panose="02020603050405020304" pitchFamily="18" charset="0"/>
              </a:rPr>
              <a:t> 0–1: 48.6% vs 33.1%; RR= 1.45, 95% CI 1.12–1.88). There were no significant differences between groups in mortality (RR= 0.97, 95% CI 0.75–1.26) or symptomatic intracranial </a:t>
            </a:r>
            <a:r>
              <a:rPr lang="en-GB" err="1">
                <a:solidFill>
                  <a:srgbClr val="000000"/>
                </a:solidFill>
                <a:effectLst/>
                <a:latin typeface="Times New Roman" panose="02020603050405020304" pitchFamily="18" charset="0"/>
              </a:rPr>
              <a:t>hemorrhage</a:t>
            </a:r>
            <a:r>
              <a:rPr lang="en-GB">
                <a:solidFill>
                  <a:srgbClr val="000000"/>
                </a:solidFill>
                <a:effectLst/>
                <a:latin typeface="Times New Roman" panose="02020603050405020304" pitchFamily="18" charset="0"/>
              </a:rPr>
              <a:t> (RR= 0.78, 95% CI 0.50–1.21). Statistical heterogeneity was low to moderate across outcomes.</a:t>
            </a:r>
          </a:p>
          <a:p>
            <a:endParaRPr lang="en-GB" b="1">
              <a:solidFill>
                <a:srgbClr val="000000"/>
              </a:solidFill>
              <a:effectLst/>
              <a:latin typeface="Times New Roman" panose="02020603050405020304" pitchFamily="18" charset="0"/>
            </a:endParaRPr>
          </a:p>
          <a:p>
            <a:r>
              <a:rPr lang="en-GB" b="1">
                <a:solidFill>
                  <a:srgbClr val="000000"/>
                </a:solidFill>
                <a:effectLst/>
                <a:latin typeface="Times New Roman" panose="02020603050405020304" pitchFamily="18" charset="0"/>
              </a:rPr>
              <a:t>Conclusions:</a:t>
            </a:r>
            <a:endParaRPr lang="en-GB">
              <a:solidFill>
                <a:srgbClr val="000000"/>
              </a:solidFill>
              <a:effectLst/>
              <a:latin typeface="Times New Roman" panose="02020603050405020304" pitchFamily="18" charset="0"/>
            </a:endParaRPr>
          </a:p>
          <a:p>
            <a:r>
              <a:rPr lang="en-GB">
                <a:solidFill>
                  <a:srgbClr val="000000"/>
                </a:solidFill>
                <a:effectLst/>
                <a:latin typeface="Times New Roman" panose="02020603050405020304" pitchFamily="18" charset="0"/>
              </a:rPr>
              <a:t>Therapeutic hypothermia combined with EVT is associated with improved functional outcomes without increased mortality or </a:t>
            </a:r>
            <a:r>
              <a:rPr lang="en-GB" err="1">
                <a:solidFill>
                  <a:srgbClr val="000000"/>
                </a:solidFill>
                <a:effectLst/>
                <a:latin typeface="Times New Roman" panose="02020603050405020304" pitchFamily="18" charset="0"/>
              </a:rPr>
              <a:t>hemorrhagic</a:t>
            </a:r>
            <a:r>
              <a:rPr lang="en-GB">
                <a:solidFill>
                  <a:srgbClr val="000000"/>
                </a:solidFill>
                <a:effectLst/>
                <a:latin typeface="Times New Roman" panose="02020603050405020304" pitchFamily="18" charset="0"/>
              </a:rPr>
              <a:t> risk. Larger randomized trials are needed to confirm efficacy and optimize cooling strategies.</a:t>
            </a:r>
          </a:p>
          <a:p>
            <a:pPr marL="0" lvl="0" indent="0" algn="l" rtl="0">
              <a:spcBef>
                <a:spcPts val="0"/>
              </a:spcBef>
              <a:spcAft>
                <a:spcPts val="0"/>
              </a:spcAft>
              <a:buNone/>
            </a:pPr>
            <a:endParaRPr lang="en-GB"/>
          </a:p>
        </p:txBody>
      </p:sp>
      <p:sp>
        <p:nvSpPr>
          <p:cNvPr id="57" name="Google Shape;57;p3:notes">
            <a:extLst>
              <a:ext uri="{FF2B5EF4-FFF2-40B4-BE49-F238E27FC236}">
                <a16:creationId xmlns:a16="http://schemas.microsoft.com/office/drawing/2014/main" id="{38DB9FE9-CD9B-4104-F25E-9CD628CC91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2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24F575B4-F187-4B54-4DE0-7448DD325D3A}"/>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9E9075BB-A497-E7D8-7E22-76D8567DA6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560C48A7-B40D-20DF-CDFD-4A204F5D90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65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2D656DDF-CEE6-A597-1A30-B0D92E621C3F}"/>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89099F4C-DDB7-0215-CCF6-006E4FC798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Marius Matusevicius, Ana Paiva Nunes, Andrea Zini, Guido Bigliardi, André Peeters, Danilo Toni, Niaz Ahmed</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AIS, acute ischemic stroke; DOACs, direct oral anticoagulants; EVT, endovascular thrombectomy; IVT, intravenous thrombolysis; </a:t>
            </a:r>
            <a:r>
              <a:rPr lang="en-US" sz="1800" dirty="0"/>
              <a:t>NIHSS, National Institutes of Health Stroke Scale</a:t>
            </a:r>
            <a:r>
              <a:rPr lang="en-GB" sz="2800" dirty="0">
                <a:effectLst/>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PSM, propensity score matching; SICH, symptomatic intracerebral haemorrhage; </a:t>
            </a:r>
            <a:r>
              <a:rPr lang="en-GB" sz="1800" dirty="0"/>
              <a:t>SITS</a:t>
            </a:r>
            <a:r>
              <a:rPr lang="en-GB" sz="1800" kern="100" dirty="0">
                <a:effectLst/>
                <a:latin typeface="Aptos" panose="020B0004020202020204" pitchFamily="34" charset="0"/>
                <a:cs typeface="Times New Roman" panose="02020603050405020304" pitchFamily="18" charset="0"/>
              </a:rPr>
              <a:t>, </a:t>
            </a:r>
            <a:r>
              <a:rPr lang="en-US" sz="2800" dirty="0"/>
              <a:t>Safe Implementation of Treatments in Stroke</a:t>
            </a:r>
            <a:r>
              <a:rPr lang="en-GB" sz="2800" dirty="0">
                <a:solidFill>
                  <a:srgbClr val="000000"/>
                </a:solidFill>
                <a:effectLst/>
                <a:latin typeface="Times New Roman" panose="02020603050405020304" pitchFamily="18" charset="0"/>
              </a:rPr>
              <a:t>; SITS-MOST, </a:t>
            </a:r>
            <a:r>
              <a:rPr lang="en-US" sz="2800" dirty="0"/>
              <a:t>Safe Implementation of Treatments in Stroke</a:t>
            </a:r>
            <a:r>
              <a:rPr lang="en-GB" sz="2800" b="0" i="0" u="none" strike="noStrike" dirty="0">
                <a:solidFill>
                  <a:srgbClr val="767676"/>
                </a:solidFill>
                <a:effectLst/>
                <a:latin typeface="Helvetica Neue" panose="02000503000000020004" pitchFamily="2" charset="0"/>
              </a:rPr>
              <a:t>-Monitoring Study.</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 ESOC2026A1252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INTRAVENOUS THROMBOLYSIS IN ACUTE ISCHEMIC STROKE PATIENTS ON DIRECT ORAL ANTICOAGULANTS UNDERGOING ENDOVASCULAR THROMBECTOMY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01.00 - ACUTE ISCHEMIC STROKE MANAGEMENT - </a:t>
            </a:r>
            <a:r>
              <a:rPr lang="en-GB" sz="2800" dirty="0">
                <a:solidFill>
                  <a:srgbClr val="000000"/>
                </a:solidFill>
                <a:effectLst/>
                <a:latin typeface="Helvetica" pitchFamily="2" charset="0"/>
              </a:rPr>
              <a:t>01.04 - THROMBOLYSIS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necessity of bridging endovascular thrombectomy (EVT) with intravenous thrombolysis (IVT) in acute ischemic stroke (AIS) has been questioned. Recent observational studies suggest that IVT is safe in AIS patients on direct oral anticoagulants (DOAC). We aimed to investigate the risk-benefit of bridging therapy in AIS patients on DOAC.</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used the SITS international Treatment registry to include AIS patients on DOAC that received EVT. We compared bridging therapy with EVT alone using propensity score matching (PSM). Primary outcome was 3-month functional independency (modified Rankin scale 0-2). Secondary outcomes were symptomatic intracerebral hemorrhage (SICH) per SITS-MOST definition and death by 3 months. We performed explorative multivariate regression of quadratically modelled imaging-to-groin time, investigating any cut-offs for functional independence.</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Of 1,991 DOAC treated EVT patients, 317 received IVT. After PSM, we included 294 bridging therapy patients and 587 EVT only patients. After PSM, the groups were well balanced for baseline and demographic characteristics (median NIHSS 17 vs. 16, age 76 and onset to imaging time 99 min in both groups). There were no statistically significant differences in functional independence (36% vs. 35%), SICH (1.5% vs. 2.2%) and mortality (34% vs. 30%) between bridging and EVT only. Explorative analyses found imaging-to-groin time within 66 min favors EVT only while imaging-to-groin time beyond 185 min favors bridging.</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found no differences in safety and outcomes between bridging therapy and EVT only in AIS patients on DOAC. Explorative analyses suggesting shorter imaging-to-groin times favor direct EVT while longer times favor bridging.</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507703C3-748C-8190-C054-869B313DB2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8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CFEB4701-1007-53D7-F6BA-E9424C2DA810}"/>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E01CBD8B-CFC1-8C0F-B69B-410653CB2D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Marius Matusevicius, Ana Paiva Nunes, Andrea Zini, Guido Bigliardi, André Peeters, Danilo Toni, Niaz Ahmed</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AIS, acute ischemic stroke; DOACs, direct oral anticoagulants; EVT, endovascular thrombectomy; IVT, intravenous thrombolysis; </a:t>
            </a:r>
            <a:r>
              <a:rPr lang="en-US" sz="1800" dirty="0"/>
              <a:t>NIHSS, National Institutes of Health Stroke Scale</a:t>
            </a:r>
            <a:r>
              <a:rPr lang="en-GB" sz="2800" dirty="0">
                <a:effectLst/>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PSM, propensity score matching; SICH, symptomatic intracerebral haemorrhage; </a:t>
            </a:r>
            <a:r>
              <a:rPr lang="en-GB" sz="1800" dirty="0"/>
              <a:t>SITS</a:t>
            </a:r>
            <a:r>
              <a:rPr lang="en-GB" sz="1800" kern="100" dirty="0">
                <a:effectLst/>
                <a:latin typeface="Aptos" panose="020B0004020202020204" pitchFamily="34" charset="0"/>
                <a:cs typeface="Times New Roman" panose="02020603050405020304" pitchFamily="18" charset="0"/>
              </a:rPr>
              <a:t>, </a:t>
            </a:r>
            <a:r>
              <a:rPr lang="en-US" sz="2800" dirty="0"/>
              <a:t>Safe Implementation of Treatments in Stroke</a:t>
            </a:r>
            <a:r>
              <a:rPr lang="en-GB" sz="2800" dirty="0">
                <a:solidFill>
                  <a:srgbClr val="000000"/>
                </a:solidFill>
                <a:effectLst/>
                <a:latin typeface="Times New Roman" panose="02020603050405020304" pitchFamily="18" charset="0"/>
              </a:rPr>
              <a:t>; SITS-MOST, </a:t>
            </a:r>
            <a:r>
              <a:rPr lang="en-US" sz="2800" dirty="0"/>
              <a:t>Safe Implementation of Treatments in Stroke</a:t>
            </a:r>
            <a:r>
              <a:rPr lang="en-GB" sz="2800" b="0" i="0" u="none" strike="noStrike" dirty="0">
                <a:solidFill>
                  <a:srgbClr val="767676"/>
                </a:solidFill>
                <a:effectLst/>
                <a:latin typeface="Helvetica Neue" panose="02000503000000020004" pitchFamily="2" charset="0"/>
              </a:rPr>
              <a:t>-Monitoring Study.</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 ESOC2026A1252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INTRAVENOUS THROMBOLYSIS IN ACUTE ISCHEMIC STROKE PATIENTS ON DIRECT ORAL ANTICOAGULANTS UNDERGOING ENDOVASCULAR THROMBECTOMY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01.00 - ACUTE ISCHEMIC STROKE MANAGEMENT - </a:t>
            </a:r>
            <a:r>
              <a:rPr lang="en-GB" sz="2800" dirty="0">
                <a:solidFill>
                  <a:srgbClr val="000000"/>
                </a:solidFill>
                <a:effectLst/>
                <a:latin typeface="Helvetica" pitchFamily="2" charset="0"/>
              </a:rPr>
              <a:t>01.04 - THROMBOLYSIS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necessity of bridging endovascular thrombectomy (EVT) with intravenous thrombolysis (IVT) in acute ischemic stroke (AIS) has been questioned. Recent observational studies suggest that IVT is safe in AIS patients on direct oral anticoagulants (DOAC). We aimed to investigate the risk-benefit of bridging therapy in AIS patients on DOAC.</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used the SITS international Treatment registry to include AIS patients on DOAC that received EVT. We compared bridging therapy with EVT alone using propensity score matching (PSM). Primary outcome was 3-month functional independency (Modified Rankin Scale 0-2). Secondary outcomes were symptomatic intracerebral hemorrhage (SICH) per SITS-MOST definition and death by 3 months. We performed explorative multivariate regression of quadratically modelled imaging-to-groin time, investigating any cut-offs for functional independence.</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Of 1,991 DOAC treated EVT patients, 317 received IVT. After PSM, we included 294 bridging therapy patients and 587 EVT only patients. After PSM, the groups were well balanced for baseline and demographic characteristics (median NIHSS 17 vs. 16, age 76 and onset to imaging time 99 min in both groups). There were no statistically significant differences in functional independence (36% vs. 35%), SICH (1.5% vs. 2.2%) and mortality (34% vs. 30%) between bridging and EVT only. Explorative analyses found imaging-to-groin time within 66 min favors EVT only while imaging-to-groin time beyond 185 min favors bridging.</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Conclusions: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found no differences in safety and outcomes between bridging therapy and EVT only in AIS patients on DOAC. Explorative analyses suggesting shorter imaging-to-groin times favor direct EVT while longer times favor bridging.</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6152D36D-5B61-7D1A-F7D0-19A1CC66E2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53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0D24C0E3-F9D7-3309-EDA1-886839D3F34D}"/>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75D90BAB-4C3D-DD9F-59DA-7F596FCD3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Authorship:</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Amiel Aragon Cortes, Andrea Beltran, Rodrigo Pille Camarillo, Alondra Arely Silva Bracamontes, Ricardo Orozco, José Ixta, Andrea Yáñez Mata, Diana Perez Almaraz, Sandra Rodriguez, Alejandro Godinez, Dilmareth Natera-Rodriguez, Jose Gasca, Jesús Alejandro Ramírez Guzmán, Oscar Eduardo Camacho Hernández, Alonso Gutierrez-Romero, Diego López-Mena</a:t>
            </a:r>
          </a:p>
          <a:p>
            <a:pPr>
              <a:lnSpc>
                <a:spcPct val="115000"/>
              </a:lnSpc>
              <a:spcAft>
                <a:spcPts val="800"/>
              </a:spcAft>
            </a:pPr>
            <a:endParaRPr lang="en-GB" sz="1200" b="1"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200" dirty="0">
                <a:effectLst/>
                <a:latin typeface="Aptos" panose="020B0004020202020204" pitchFamily="34" charset="0"/>
                <a:ea typeface="Aptos" panose="020B0004020202020204" pitchFamily="34" charset="0"/>
                <a:cs typeface="Times New Roman" panose="02020603050405020304" pitchFamily="18" charset="0"/>
              </a:rPr>
              <a:t>: CI, confidence interval; DWB, Deep whole-body hypothermia;</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200" dirty="0">
                <a:effectLst/>
                <a:latin typeface="Aptos" panose="020B0004020202020204" pitchFamily="34" charset="0"/>
                <a:ea typeface="Aptos" panose="020B0004020202020204" pitchFamily="34" charset="0"/>
                <a:cs typeface="Times New Roman" panose="02020603050405020304" pitchFamily="18" charset="0"/>
              </a:rPr>
              <a:t>EVT, Endovascular thrombectomy; IAMC, Intra-arterial mild cooling</a:t>
            </a:r>
            <a:r>
              <a:rPr lang="en-GB" sz="1800" dirty="0">
                <a:effectLst/>
              </a:rPr>
              <a:t> ; </a:t>
            </a:r>
            <a:r>
              <a:rPr lang="en-GB" sz="1200" dirty="0">
                <a:effectLst/>
                <a:latin typeface="Aptos" panose="020B0004020202020204" pitchFamily="34" charset="0"/>
                <a:ea typeface="Aptos" panose="020B0004020202020204" pitchFamily="34" charset="0"/>
                <a:cs typeface="Times New Roman" panose="02020603050405020304" pitchFamily="18" charset="0"/>
              </a:rPr>
              <a:t>ICH, Intracranial haemorrhage; mRS, </a:t>
            </a:r>
            <a:r>
              <a:rPr lang="en-GB" sz="1800" dirty="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200" dirty="0">
                <a:effectLst/>
              </a:rPr>
              <a:t>; </a:t>
            </a:r>
            <a:r>
              <a:rPr lang="en-GB" sz="1200" dirty="0">
                <a:effectLst/>
                <a:latin typeface="Aptos" panose="020B0004020202020204" pitchFamily="34" charset="0"/>
                <a:ea typeface="Aptos" panose="020B0004020202020204" pitchFamily="34" charset="0"/>
                <a:cs typeface="Times New Roman" panose="02020603050405020304" pitchFamily="18" charset="0"/>
              </a:rPr>
              <a:t>MWB, Moderate whole-body Hypothermia; </a:t>
            </a:r>
            <a:r>
              <a:rPr lang="en-GB" sz="1800" dirty="0">
                <a:effectLst/>
                <a:latin typeface="Aptos" panose="020B0004020202020204" pitchFamily="34" charset="0"/>
                <a:ea typeface="Aptos" panose="020B0004020202020204" pitchFamily="34" charset="0"/>
                <a:cs typeface="Times New Roman" panose="02020603050405020304" pitchFamily="18" charset="0"/>
              </a:rPr>
              <a:t>SH, Spontaneous hypothermia; RR, relative risk.</a:t>
            </a:r>
            <a:endParaRPr lang="en-GB" sz="1800" dirty="0">
              <a:effectLst/>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Number</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ESOC2026A2017</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Title: SELECTIVE INTRA-ARTERIAL MILD COOLING VERSUS SYSTEMIC DEEP HYPOTHERMIA POST-EVT: A SYSTEMATIC REVIEW AND META-ANALYSIS</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Abstract Category</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01.00 - ACUTE ISCHEMIC STROKE MANAGEMENT</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Therapeutic hypothermia has been explored as a neuroprotective strategy after endovascular therapy for large-vessel occlusion, but results remain heterogeneous due to different cooling techniques. This first meta-analysis evaluates efficacy and safety by stratifying hypothermia methods and temperature targets to reduce heterogeneity.</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We performed a systematic search through December 2025 to identify studies comparing selective hypothermia using intra-arterial mild cooling (IAMC), moderate whole-body hypothermia (MWB), deep whole-body hypothermia (DWB), and spontaneous hypothermia (SH) versus normothermia in post-EVT patients. Primary outcomes included good functional outcome at 90 days (mRS 0–2), intracranial hemorrhage (ICH), pneumonia, and mortality.</a:t>
            </a:r>
          </a:p>
          <a:p>
            <a:pPr>
              <a:lnSpc>
                <a:spcPct val="115000"/>
              </a:lnSpc>
              <a:spcAft>
                <a:spcPts val="800"/>
              </a:spcAft>
            </a:pP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Twelve studies were included (5 RCTs and 7 observational; 1,935 patients). Compared with normothermia, IAMC was associated with a higher likelihood of achieving mRS 0–2 (RR 1.48, 95% CI 1.21–1.81, p=0.0001), with non-significant reductions in ICH (RR 0.79, p=0.30) and mortality (RR 0.91, p=0.66). DWB was associated with a reduced risk of intracranial hemorrhage (RR 0.33, p=0.004), MWB with increased pneumonia risk (RR 2.98, 95% CI 1.58–5.62, p=0.0007), and SH with increased mortality (RR 1.40, 95% CI 1.11–1.76, p=0.004).</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57" name="Google Shape;57;p3:notes">
            <a:extLst>
              <a:ext uri="{FF2B5EF4-FFF2-40B4-BE49-F238E27FC236}">
                <a16:creationId xmlns:a16="http://schemas.microsoft.com/office/drawing/2014/main" id="{4B72EEEC-FB26-AE15-F3EE-5028C0FDF3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86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C848E88E-3156-9BCD-E5A5-4581F9FE6187}"/>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43A88907-5BBF-A400-8BE8-09FB10003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Authorship:</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Amiel Aragon Cortes, Andrea Beltran, Rodrigo Pille Camarillo, Alondra Arely Silva Bracamontes, Ricardo Orozco, José Ixta, Andrea Yáñez Mata, Diana Perez Almaraz, Sandra Rodriguez, Alejandro Godinez, Dilmareth Natera-Rodriguez, Jose Gasca, Jesús Alejandro Ramírez Guzmán, Oscar Eduardo Camacho Hernández, Alonso Gutierrez-Romero, Diego López-Mena</a:t>
            </a:r>
          </a:p>
          <a:p>
            <a:pPr>
              <a:lnSpc>
                <a:spcPct val="115000"/>
              </a:lnSpc>
              <a:spcAft>
                <a:spcPts val="800"/>
              </a:spcAft>
            </a:pPr>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dirty="0">
                <a:effectLst/>
                <a:latin typeface="Aptos" panose="020B0004020202020204" pitchFamily="34" charset="0"/>
                <a:ea typeface="Aptos" panose="020B0004020202020204" pitchFamily="34" charset="0"/>
                <a:cs typeface="Times New Roman" panose="02020603050405020304" pitchFamily="18" charset="0"/>
              </a:rPr>
              <a:t>Abbreviations</a:t>
            </a:r>
            <a:r>
              <a:rPr lang="en-GB" sz="1800" dirty="0">
                <a:effectLst/>
                <a:latin typeface="Aptos" panose="020B0004020202020204" pitchFamily="34" charset="0"/>
                <a:ea typeface="Aptos" panose="020B0004020202020204" pitchFamily="34" charset="0"/>
                <a:cs typeface="Times New Roman" panose="02020603050405020304" pitchFamily="18" charset="0"/>
              </a:rPr>
              <a:t>: CI, confidence interval; DWB, Deep whole-body hypothermia;</a:t>
            </a:r>
            <a:r>
              <a:rPr lang="en-GB" sz="2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EVT, Endovascular thrombectomy; IAMC, Intra-arterial mild cooling</a:t>
            </a:r>
            <a:r>
              <a:rPr lang="en-GB" sz="2800" dirty="0">
                <a:effectLst/>
              </a:rPr>
              <a:t> ; </a:t>
            </a:r>
            <a:r>
              <a:rPr lang="en-GB" sz="1800" dirty="0">
                <a:effectLst/>
                <a:latin typeface="Aptos" panose="020B0004020202020204" pitchFamily="34" charset="0"/>
                <a:ea typeface="Aptos" panose="020B0004020202020204" pitchFamily="34" charset="0"/>
                <a:cs typeface="Times New Roman" panose="02020603050405020304" pitchFamily="18" charset="0"/>
              </a:rPr>
              <a:t>ICH, Intracranial haemorrhage; mRS, </a:t>
            </a:r>
            <a:r>
              <a:rPr lang="en-GB" sz="2800" dirty="0">
                <a:effectLst/>
                <a:latin typeface="Aptos" panose="020B0004020202020204" pitchFamily="34" charset="0"/>
                <a:ea typeface="Aptos" panose="020B0004020202020204" pitchFamily="34" charset="0"/>
                <a:cs typeface="Times New Roman" panose="02020603050405020304" pitchFamily="18" charset="0"/>
              </a:rPr>
              <a:t>Modified Rankin Scale</a:t>
            </a:r>
            <a:r>
              <a:rPr lang="en-GB" sz="1800" dirty="0">
                <a:effectLst/>
              </a:rPr>
              <a:t>; </a:t>
            </a:r>
            <a:r>
              <a:rPr lang="en-GB" sz="1800" dirty="0">
                <a:effectLst/>
                <a:latin typeface="Aptos" panose="020B0004020202020204" pitchFamily="34" charset="0"/>
                <a:ea typeface="Aptos" panose="020B0004020202020204" pitchFamily="34" charset="0"/>
                <a:cs typeface="Times New Roman" panose="02020603050405020304" pitchFamily="18" charset="0"/>
              </a:rPr>
              <a:t>MWB, Moderate whole-body Hypothermia; </a:t>
            </a:r>
            <a:r>
              <a:rPr lang="en-GB" sz="2800" dirty="0">
                <a:effectLst/>
                <a:latin typeface="Aptos" panose="020B0004020202020204" pitchFamily="34" charset="0"/>
                <a:ea typeface="Aptos" panose="020B0004020202020204" pitchFamily="34" charset="0"/>
                <a:cs typeface="Times New Roman" panose="02020603050405020304" pitchFamily="18" charset="0"/>
              </a:rPr>
              <a:t>SH, Spontaneous hypothermia; RR, relative risk.</a:t>
            </a:r>
            <a:endParaRPr lang="en-GB" sz="2800" dirty="0">
              <a:effectLst/>
            </a:endParaRPr>
          </a:p>
          <a:p>
            <a:pPr>
              <a:lnSpc>
                <a:spcPct val="115000"/>
              </a:lnSpc>
              <a:spcAft>
                <a:spcPts val="800"/>
              </a:spcAft>
            </a:pP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Number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ESOC2026A2017</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Title: SELECTIVE INTRA-ARTERIAL MILD COOLING VERSUS SYSTEMIC DEEP HYPOTHERMIA POST-EVT: A SYSTEMATIC REVIEW AND META-ANALYSIS</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Abstract Category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01.00 - ACUTE ISCHEMIC STROKE MANAGEMENT</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Therapeutic hypothermia has been explored as a neuroprotective strategy after endovascular therapy for large-vessel occlusion, but results remain heterogeneous due to different cooling techniques. This first meta-analysis evaluates efficacy and safety by stratifying hypothermia methods and temperature targets to reduce heterogeneity.</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Methods: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We performed a systematic search through December 2025 to identify studies comparing selective hypothermia using intra-arterial mild cooling (IAMC), moderate whole-body hypothermia (MWB), deep whole-body hypothermia (DWB), and spontaneous hypothermia (SH) versus normothermia in post-EVT patients. Primary outcomes included good functional outcome at 90 days (mRS 0–2), intracranial hemorrhage (ICH), pneumonia, and mortality.</a:t>
            </a: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Twelve studies were included (5 RCTs and 7 observational; 1,935 patients). Compared with normothermia, IAMC was associated with a higher likelihood of achieving mRS 0–2 (RR 1.48, 95% CI 1.21–1.81, p=0.0001), with non-significant reductions in ICH (RR 0.79, p=0.30) and mortality (RR 0.91, p=0.66). DWB was associated with a reduced risk of intracranial hemorrhage (RR 0.33, p=0.004), MWB with increased pneumonia risk (RR 2.98, 95% CI 1.58–5.62, p=0.0007), and SH with increased mortality (RR 1.40, 95% CI 1.11–1.76, p=0.004).</a:t>
            </a:r>
          </a:p>
          <a:p>
            <a:pPr marL="0" lvl="0" indent="0" algn="l" rtl="0">
              <a:spcBef>
                <a:spcPts val="0"/>
              </a:spcBef>
              <a:spcAft>
                <a:spcPts val="0"/>
              </a:spcAft>
              <a:buNone/>
            </a:pPr>
            <a:endParaRPr lang="en-GB" sz="1800" dirty="0"/>
          </a:p>
          <a:p>
            <a:pPr marL="0" lvl="0" indent="0" algn="l" rtl="0">
              <a:spcBef>
                <a:spcPts val="0"/>
              </a:spcBef>
              <a:spcAft>
                <a:spcPts val="0"/>
              </a:spcAft>
              <a:buNone/>
            </a:pPr>
            <a:endParaRPr lang="en-GB" sz="1800" dirty="0"/>
          </a:p>
        </p:txBody>
      </p:sp>
      <p:sp>
        <p:nvSpPr>
          <p:cNvPr id="57" name="Google Shape;57;p3:notes">
            <a:extLst>
              <a:ext uri="{FF2B5EF4-FFF2-40B4-BE49-F238E27FC236}">
                <a16:creationId xmlns:a16="http://schemas.microsoft.com/office/drawing/2014/main" id="{E086AA14-3A07-14BB-296D-96F2FFD093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08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a:extLst>
            <a:ext uri="{FF2B5EF4-FFF2-40B4-BE49-F238E27FC236}">
              <a16:creationId xmlns:a16="http://schemas.microsoft.com/office/drawing/2014/main" id="{1F40302A-DE1B-E0CB-87DF-7388D2E23A44}"/>
            </a:ext>
          </a:extLst>
        </p:cNvPr>
        <p:cNvGrpSpPr/>
        <p:nvPr/>
      </p:nvGrpSpPr>
      <p:grpSpPr>
        <a:xfrm>
          <a:off x="0" y="0"/>
          <a:ext cx="0" cy="0"/>
          <a:chOff x="0" y="0"/>
          <a:chExt cx="0" cy="0"/>
        </a:xfrm>
      </p:grpSpPr>
      <p:sp>
        <p:nvSpPr>
          <p:cNvPr id="56" name="Google Shape;56;p3:notes">
            <a:extLst>
              <a:ext uri="{FF2B5EF4-FFF2-40B4-BE49-F238E27FC236}">
                <a16:creationId xmlns:a16="http://schemas.microsoft.com/office/drawing/2014/main" id="{30062A89-441B-C1C4-AAFC-2570AFFBF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b="1" dirty="0"/>
              <a:t>Authorship: </a:t>
            </a:r>
            <a:r>
              <a:rPr lang="en-GB" dirty="0">
                <a:solidFill>
                  <a:srgbClr val="000000"/>
                </a:solidFill>
                <a:effectLst/>
                <a:latin typeface="Helvetica" pitchFamily="2" charset="0"/>
              </a:rPr>
              <a:t>Dmytro Hrynykha, Dmytro Lebedynets, Yuliya Vlasiichuk, Olha Yasniy</a:t>
            </a:r>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Abbreviations: </a:t>
            </a:r>
            <a:r>
              <a:rPr lang="en-US" b="0" i="0" dirty="0"/>
              <a:t>ASPECTS, Alberta Stroke Program Early CT Score; CTP, Computed Tomography Perfusion</a:t>
            </a:r>
            <a:r>
              <a:rPr lang="en-US" i="1" dirty="0"/>
              <a:t>; </a:t>
            </a:r>
            <a:r>
              <a:rPr lang="en-US" b="0" i="0" dirty="0"/>
              <a:t>DWI, Diffusion-Weighted Imaging; </a:t>
            </a:r>
            <a:r>
              <a:rPr lang="en-GB" sz="1200" dirty="0">
                <a:effectLst/>
                <a:latin typeface="Aptos" panose="020B0004020202020204" pitchFamily="34" charset="0"/>
                <a:ea typeface="Aptos" panose="020B0004020202020204" pitchFamily="34" charset="0"/>
                <a:cs typeface="Times New Roman" panose="02020603050405020304" pitchFamily="18" charset="0"/>
              </a:rPr>
              <a:t>EVT, </a:t>
            </a:r>
            <a:r>
              <a:rPr lang="en-GB" sz="1200" b="0" dirty="0">
                <a:effectLst/>
                <a:latin typeface="Aptos" panose="020B0004020202020204" pitchFamily="34" charset="0"/>
                <a:ea typeface="Aptos" panose="020B0004020202020204" pitchFamily="34" charset="0"/>
                <a:cs typeface="Times New Roman" panose="02020603050405020304" pitchFamily="18" charset="0"/>
              </a:rPr>
              <a:t>Endovascular thrombectomy</a:t>
            </a:r>
            <a:r>
              <a:rPr lang="en-GB" b="0" dirty="0"/>
              <a:t>; MT, </a:t>
            </a:r>
            <a:r>
              <a:rPr lang="en-GB" b="0" i="0" u="none" strike="noStrike" dirty="0">
                <a:solidFill>
                  <a:srgbClr val="0A0A0A"/>
                </a:solidFill>
                <a:effectLst/>
                <a:latin typeface="Google Sans"/>
              </a:rPr>
              <a:t>Mechanical thrombectomy</a:t>
            </a:r>
            <a:r>
              <a:rPr lang="en-GB" b="0" dirty="0"/>
              <a:t>; </a:t>
            </a:r>
            <a:r>
              <a:rPr lang="en-GB" sz="800" b="0" dirty="0">
                <a:solidFill>
                  <a:srgbClr val="000000"/>
                </a:solidFill>
                <a:effectLst/>
                <a:latin typeface="Helvetica" pitchFamily="2" charset="0"/>
              </a:rPr>
              <a:t>mTICI, </a:t>
            </a:r>
            <a:r>
              <a:rPr lang="en-GB" sz="1000" b="0" dirty="0">
                <a:solidFill>
                  <a:srgbClr val="000000"/>
                </a:solidFill>
                <a:effectLst/>
                <a:latin typeface="Times New Roman" panose="02020603050405020304" pitchFamily="18" charset="0"/>
              </a:rPr>
              <a:t>Modified Thrombolysis in Cerebral Infarction</a:t>
            </a:r>
            <a:r>
              <a:rPr lang="en-GB" sz="800" b="0" dirty="0">
                <a:solidFill>
                  <a:srgbClr val="000000"/>
                </a:solidFill>
                <a:effectLst/>
                <a:latin typeface="Helvetica" pitchFamily="2" charset="0"/>
              </a:rPr>
              <a:t>; </a:t>
            </a:r>
            <a:r>
              <a:rPr lang="en-GB" sz="1000" b="0" dirty="0"/>
              <a:t>NIHSS, </a:t>
            </a:r>
            <a:r>
              <a:rPr lang="en-US" sz="1200" b="0" i="0" kern="1200" dirty="0">
                <a:solidFill>
                  <a:schemeClr val="tx1"/>
                </a:solidFill>
                <a:effectLst/>
                <a:latin typeface="+mn-lt"/>
                <a:ea typeface="+mn-ea"/>
                <a:cs typeface="+mn-cs"/>
              </a:rPr>
              <a:t>NIH Stroke Scale/Score</a:t>
            </a:r>
            <a:r>
              <a:rPr lang="en-GB" sz="1000" b="0" dirty="0"/>
              <a:t>; </a:t>
            </a:r>
            <a:r>
              <a:rPr lang="en-GB" sz="1200" b="0" dirty="0">
                <a:solidFill>
                  <a:srgbClr val="000000"/>
                </a:solidFill>
                <a:effectLst/>
                <a:latin typeface="Helvetica" pitchFamily="2" charset="0"/>
              </a:rPr>
              <a:t>sICH, </a:t>
            </a:r>
            <a:r>
              <a:rPr lang="en-GB" sz="1800" b="0" dirty="0">
                <a:solidFill>
                  <a:srgbClr val="000000"/>
                </a:solidFill>
                <a:effectLst/>
                <a:latin typeface="Times New Roman" panose="02020603050405020304" pitchFamily="18" charset="0"/>
              </a:rPr>
              <a:t>Symptomatic intracerebral haemorrhage</a:t>
            </a:r>
            <a:r>
              <a:rPr lang="en-GB" sz="1200" b="0" dirty="0">
                <a:solidFill>
                  <a:srgbClr val="000000"/>
                </a:solidFill>
                <a:effectLst/>
                <a:latin typeface="Helvetica" pitchFamily="2" charset="0"/>
              </a:rPr>
              <a:t>.</a:t>
            </a:r>
            <a:endParaRPr lang="en-GB" sz="1800" b="0" dirty="0">
              <a:solidFill>
                <a:srgbClr val="000000"/>
              </a:solidFill>
              <a:effectLst/>
              <a:latin typeface="Helvetica" pitchFamily="2"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Number</a:t>
            </a:r>
            <a:r>
              <a:rPr lang="en-GB" dirty="0">
                <a:solidFill>
                  <a:srgbClr val="000000"/>
                </a:solidFill>
                <a:effectLst/>
                <a:latin typeface="Helvetica" pitchFamily="2" charset="0"/>
              </a:rPr>
              <a:t>: ESOC2026A2070</a:t>
            </a:r>
          </a:p>
          <a:p>
            <a:pPr marL="0" lvl="0" indent="0" algn="l" rtl="0">
              <a:spcBef>
                <a:spcPts val="0"/>
              </a:spcBef>
              <a:spcAft>
                <a:spcPts val="0"/>
              </a:spcAft>
              <a:buNone/>
            </a:pPr>
            <a:endParaRPr lang="en-GB" dirty="0"/>
          </a:p>
          <a:p>
            <a:r>
              <a:rPr lang="en-GB" b="1" dirty="0">
                <a:solidFill>
                  <a:srgbClr val="000000"/>
                </a:solidFill>
                <a:effectLst/>
                <a:latin typeface="Helvetica" pitchFamily="2" charset="0"/>
              </a:rPr>
              <a:t>Abstract Title: IMPACT-EVT: CONCEPTUAL RISK SCORE FOR IN-HOSPITAL MORTALITY AFTER MECHANICAL THROMBECTOMY - 01.05 - NEUROINTERVENTION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effectLst/>
                <a:latin typeface="Helvetica" pitchFamily="2" charset="0"/>
              </a:rPr>
              <a:t>Abstract Category</a:t>
            </a:r>
            <a:r>
              <a:rPr lang="en-GB" dirty="0">
                <a:solidFill>
                  <a:srgbClr val="000000"/>
                </a:solidFill>
                <a:effectLst/>
                <a:latin typeface="Helvetica" pitchFamily="2" charset="0"/>
              </a:rPr>
              <a:t>: 01.00 - ACUTE ISCHEMIC STROKE MANAGEMENT</a:t>
            </a:r>
            <a:endParaRPr lang="en-GB" dirty="0"/>
          </a:p>
          <a:p>
            <a:pPr marL="0" lvl="0" indent="0" algn="l" rtl="0">
              <a:spcBef>
                <a:spcPts val="0"/>
              </a:spcBef>
              <a:spcAft>
                <a:spcPts val="0"/>
              </a:spcAft>
              <a:buNone/>
            </a:pPr>
            <a:endParaRPr lang="en-GB" dirty="0"/>
          </a:p>
          <a:p>
            <a:r>
              <a:rPr lang="en-GB" b="1" dirty="0">
                <a:solidFill>
                  <a:srgbClr val="000000"/>
                </a:solidFill>
                <a:effectLst/>
                <a:latin typeface="Times New Roman" panose="02020603050405020304" pitchFamily="18" charset="0"/>
              </a:rPr>
              <a:t>Background and aims: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Mechanical thrombectomy (MT) improves outcomes in acute ischemic stroke due to large-vessel occlusion, yet in-hospital mortality remains substantial. We aimed to develop a clinically intuitive risk score—</a:t>
            </a:r>
            <a:r>
              <a:rPr lang="en-GB" b="0" dirty="0">
                <a:solidFill>
                  <a:srgbClr val="000000"/>
                </a:solidFill>
                <a:effectLst/>
                <a:latin typeface="Times New Roman" panose="02020603050405020304" pitchFamily="18" charset="0"/>
              </a:rPr>
              <a:t>IMPACT-EVT—to </a:t>
            </a:r>
            <a:r>
              <a:rPr lang="en-GB" dirty="0">
                <a:solidFill>
                  <a:srgbClr val="000000"/>
                </a:solidFill>
                <a:effectLst/>
                <a:latin typeface="Times New Roman" panose="02020603050405020304" pitchFamily="18" charset="0"/>
              </a:rPr>
              <a:t>predict in-hospital mortality after MT by integrating baseline clinical severity, neuroimaging tissue vulnerability, and early procedural outcomes.</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Methods: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was derived from published multicenter registries (MR CLEAN, HERMES) and recent thrombectomy trials. Variables with independent associations to in-hospital mortality were selected: age, baseline NIHSS, admission hyperglycemia, ASPECTS, collateral status, infarct core volume on CTP/DWI, recanalization success (mTICI ≥2b), symptomatic intracranial hemorrhage (sICH), and NIHSS at 24 hours. Infarct core volume was stratified as &lt;30 ml, 30–70 ml, and &gt;70 ml. Each variable was assigned points proportional to effect sizes reported in the literature. Total scores (0–18) were stratified into four risk categories: Low (0–4), Moderate (5–8), High (9–12), Very High (≥13).</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Results: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Each domain independently contributed to mortality prediction. Baseline clinical factors, particularly age ≥80 and NIHSS &gt;20, strongly influenced risk. Neuroimaging markers, including low ASPECTS, poor collaterals, and increasing core volume, enhanced discrimination. Procedural and early post-procedure factors, especially sICH and NIHSS at 24 h, were the most potent predictors. Risk categories corresponded with reported in-hospital mortality: Low (&lt;5%), Moderate (5–15%), High (20–40%), Very High (&gt;50%).</a:t>
            </a:r>
          </a:p>
          <a:p>
            <a:endParaRPr lang="en-GB" b="1" dirty="0">
              <a:solidFill>
                <a:srgbClr val="000000"/>
              </a:solidFill>
              <a:effectLst/>
              <a:latin typeface="Times New Roman" panose="02020603050405020304" pitchFamily="18" charset="0"/>
            </a:endParaRPr>
          </a:p>
          <a:p>
            <a:r>
              <a:rPr lang="en-GB" b="1" dirty="0">
                <a:solidFill>
                  <a:srgbClr val="000000"/>
                </a:solidFill>
                <a:effectLst/>
                <a:latin typeface="Times New Roman" panose="02020603050405020304" pitchFamily="18" charset="0"/>
              </a:rPr>
              <a:t>Conclusions:</a:t>
            </a:r>
            <a:endParaRPr lang="en-GB" dirty="0">
              <a:solidFill>
                <a:srgbClr val="000000"/>
              </a:solidFill>
              <a:effectLst/>
              <a:latin typeface="Times New Roman" panose="02020603050405020304" pitchFamily="18" charset="0"/>
            </a:endParaRPr>
          </a:p>
          <a:p>
            <a:r>
              <a:rPr lang="en-GB" dirty="0">
                <a:solidFill>
                  <a:srgbClr val="000000"/>
                </a:solidFill>
                <a:effectLst/>
                <a:latin typeface="Times New Roman" panose="02020603050405020304" pitchFamily="18" charset="0"/>
              </a:rPr>
              <a:t>IMPACT-EVT provides a practical, literature-based framework for early in-hospital mortality risk stratification after MT. Incorporating quantitative infarct core volume improves prognostic accuracy. External validation is required prior to clinical implementation.</a:t>
            </a:r>
          </a:p>
          <a:p>
            <a:pPr marL="0" lvl="0" indent="0" algn="l" rtl="0">
              <a:spcBef>
                <a:spcPts val="0"/>
              </a:spcBef>
              <a:spcAft>
                <a:spcPts val="0"/>
              </a:spcAft>
              <a:buNone/>
            </a:pPr>
            <a:endParaRPr lang="en-GB" dirty="0"/>
          </a:p>
        </p:txBody>
      </p:sp>
      <p:sp>
        <p:nvSpPr>
          <p:cNvPr id="57" name="Google Shape;57;p3:notes">
            <a:extLst>
              <a:ext uri="{FF2B5EF4-FFF2-40B4-BE49-F238E27FC236}">
                <a16:creationId xmlns:a16="http://schemas.microsoft.com/office/drawing/2014/main" id="{9157716D-4C4D-A9A5-5B80-D512B76D58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59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22408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type="titleOnly">
  <p:cSld name="Nur Titel">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55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er 1">
  <p:cSld name="Leer 1">
    <p:bg>
      <p:bgPr>
        <a:blipFill>
          <a:blip r:embed="rId2">
            <a:alphaModFix/>
          </a:blip>
          <a:stretch>
            <a:fillRect/>
          </a:stretch>
        </a:blip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10707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blip>
          <a:stretch>
            <a:fillRect/>
          </a:stretch>
        </a:blipFill>
        <a:effectLst/>
      </p:bgPr>
    </p:bg>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39865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06261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bg>
      <p:bgPr>
        <a:blipFill>
          <a:blip r:embed="rId2">
            <a:alphaModFix/>
          </a:blip>
          <a:stretch>
            <a:fillRect/>
          </a:stretch>
        </a:blipFill>
        <a:effectLst/>
      </p:bgPr>
    </p:bg>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272728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bg>
      <p:bgPr>
        <a:blipFill>
          <a:blip r:embed="rId2">
            <a:alphaModFix/>
          </a:blip>
          <a:stretch>
            <a:fillRect/>
          </a:stretch>
        </a:blipFill>
        <a:effectLst/>
      </p:bgPr>
    </p:bg>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156458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7"/>
          <p:cNvSpPr txBox="1">
            <a:spLocks noGrp="1"/>
          </p:cNvSpPr>
          <p:nvPr>
            <p:ph type="title"/>
          </p:nvPr>
        </p:nvSpPr>
        <p:spPr>
          <a:xfrm>
            <a:off x="233083" y="1775214"/>
            <a:ext cx="5096563" cy="216106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539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8"/>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233083" y="1912883"/>
            <a:ext cx="11761693" cy="4120364"/>
          </a:xfrm>
          <a:prstGeom prst="rect">
            <a:avLst/>
          </a:prstGeom>
          <a:noFill/>
          <a:ln>
            <a:noFill/>
          </a:ln>
        </p:spPr>
        <p:txBody>
          <a:bodyPr spcFirstLastPara="1" wrap="square" lIns="91425" tIns="45700" rIns="91425" bIns="45700" anchor="t" anchorCtr="0">
            <a:normAutofit/>
          </a:bodyPr>
          <a:lstStyle>
            <a:lvl1pPr marL="609585" lvl="0" indent="-474121" algn="l">
              <a:spcBef>
                <a:spcPts val="533"/>
              </a:spcBef>
              <a:spcAft>
                <a:spcPts val="0"/>
              </a:spcAft>
              <a:buSzPts val="2000"/>
              <a:buChar char="•"/>
              <a:defRPr>
                <a:solidFill>
                  <a:srgbClr val="15275E"/>
                </a:solidFill>
              </a:defRPr>
            </a:lvl1pPr>
            <a:lvl2pPr marL="1219170" lvl="1" indent="-474121" algn="l">
              <a:spcBef>
                <a:spcPts val="533"/>
              </a:spcBef>
              <a:spcAft>
                <a:spcPts val="0"/>
              </a:spcAft>
              <a:buSzPts val="2000"/>
              <a:buChar char="–"/>
              <a:defRPr>
                <a:solidFill>
                  <a:srgbClr val="15275E"/>
                </a:solidFill>
              </a:defRPr>
            </a:lvl2pPr>
            <a:lvl3pPr marL="1828754" lvl="2" indent="-474121" algn="l">
              <a:spcBef>
                <a:spcPts val="533"/>
              </a:spcBef>
              <a:spcAft>
                <a:spcPts val="0"/>
              </a:spcAft>
              <a:buSzPts val="2000"/>
              <a:buChar char="•"/>
              <a:defRPr>
                <a:solidFill>
                  <a:srgbClr val="15275E"/>
                </a:solidFill>
              </a:defRPr>
            </a:lvl3pPr>
            <a:lvl4pPr marL="2438339" lvl="3" indent="-474121" algn="l">
              <a:spcBef>
                <a:spcPts val="533"/>
              </a:spcBef>
              <a:spcAft>
                <a:spcPts val="0"/>
              </a:spcAft>
              <a:buSzPts val="2000"/>
              <a:buChar char="–"/>
              <a:defRPr>
                <a:solidFill>
                  <a:srgbClr val="15275E"/>
                </a:solidFill>
              </a:defRPr>
            </a:lvl4pPr>
            <a:lvl5pPr marL="3047924" lvl="4" indent="-474121" algn="l">
              <a:spcBef>
                <a:spcPts val="533"/>
              </a:spcBef>
              <a:spcAft>
                <a:spcPts val="0"/>
              </a:spcAft>
              <a:buSzPts val="2000"/>
              <a:buChar char="»"/>
              <a:defRPr>
                <a:solidFill>
                  <a:srgbClr val="15275E"/>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dirty="0"/>
          </a:p>
        </p:txBody>
      </p:sp>
      <p:sp>
        <p:nvSpPr>
          <p:cNvPr id="3" name="Rectangle 2">
            <a:extLst>
              <a:ext uri="{FF2B5EF4-FFF2-40B4-BE49-F238E27FC236}">
                <a16:creationId xmlns:a16="http://schemas.microsoft.com/office/drawing/2014/main" id="{FAFD0F09-05A2-D438-07DA-AE6D86151DB1}"/>
              </a:ext>
            </a:extLst>
          </p:cNvPr>
          <p:cNvSpPr/>
          <p:nvPr userDrawn="1"/>
        </p:nvSpPr>
        <p:spPr>
          <a:xfrm>
            <a:off x="129309" y="6169891"/>
            <a:ext cx="11933382" cy="5501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255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r 2" type="blank">
  <p:cSld name="Leer 2">
    <p:bg>
      <p:bgPr>
        <a:blipFill>
          <a:blip r:embed="rId2">
            <a:alphaModFix/>
          </a:blip>
          <a:stretch>
            <a:fillRect/>
          </a:stretch>
        </a:blipFill>
        <a:effectLst/>
      </p:bgPr>
    </p:bg>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60280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folie">
  <p:cSld name="Titelfoli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0"/>
          <p:cNvSpPr txBox="1">
            <a:spLocks noGrp="1"/>
          </p:cNvSpPr>
          <p:nvPr>
            <p:ph type="subTitle" idx="1"/>
          </p:nvPr>
        </p:nvSpPr>
        <p:spPr>
          <a:xfrm>
            <a:off x="233082" y="1971891"/>
            <a:ext cx="11788588" cy="987549"/>
          </a:xfrm>
          <a:prstGeom prst="rect">
            <a:avLst/>
          </a:prstGeom>
          <a:noFill/>
          <a:ln>
            <a:noFill/>
          </a:ln>
        </p:spPr>
        <p:txBody>
          <a:bodyPr spcFirstLastPara="1" wrap="square" lIns="91425" tIns="45700" rIns="91425" bIns="45700" anchor="t" anchorCtr="0">
            <a:normAutofit/>
          </a:bodyPr>
          <a:lstStyle>
            <a:lvl1pPr lvl="0" algn="l">
              <a:spcBef>
                <a:spcPts val="533"/>
              </a:spcBef>
              <a:spcAft>
                <a:spcPts val="0"/>
              </a:spcAft>
              <a:buSzPts val="2000"/>
              <a:buNone/>
              <a:defRPr>
                <a:solidFill>
                  <a:srgbClr val="15275E"/>
                </a:solidFill>
              </a:defRPr>
            </a:lvl1pPr>
            <a:lvl2pPr lvl="1" algn="ctr">
              <a:spcBef>
                <a:spcPts val="533"/>
              </a:spcBef>
              <a:spcAft>
                <a:spcPts val="0"/>
              </a:spcAft>
              <a:buSzPts val="2000"/>
              <a:buNone/>
              <a:defRPr>
                <a:solidFill>
                  <a:srgbClr val="888888"/>
                </a:solidFill>
              </a:defRPr>
            </a:lvl2pPr>
            <a:lvl3pPr lvl="2" algn="ctr">
              <a:spcBef>
                <a:spcPts val="533"/>
              </a:spcBef>
              <a:spcAft>
                <a:spcPts val="0"/>
              </a:spcAft>
              <a:buSzPts val="2000"/>
              <a:buNone/>
              <a:defRPr>
                <a:solidFill>
                  <a:srgbClr val="888888"/>
                </a:solidFill>
              </a:defRPr>
            </a:lvl3pPr>
            <a:lvl4pPr lvl="3" algn="ctr">
              <a:spcBef>
                <a:spcPts val="533"/>
              </a:spcBef>
              <a:spcAft>
                <a:spcPts val="0"/>
              </a:spcAft>
              <a:buSzPts val="2000"/>
              <a:buNone/>
              <a:defRPr>
                <a:solidFill>
                  <a:srgbClr val="888888"/>
                </a:solidFill>
              </a:defRPr>
            </a:lvl4pPr>
            <a:lvl5pPr lvl="4" algn="ctr">
              <a:spcBef>
                <a:spcPts val="533"/>
              </a:spcBef>
              <a:spcAft>
                <a:spcPts val="0"/>
              </a:spcAft>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20" name="Google Shape;20;p10"/>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326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Zwei Inhalt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252792" y="1891865"/>
            <a:ext cx="5625064" cy="4150351"/>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SzPts val="2800"/>
              <a:buChar char="•"/>
              <a:defRPr sz="3733">
                <a:solidFill>
                  <a:srgbClr val="15275E"/>
                </a:solidFill>
              </a:defRPr>
            </a:lvl1pPr>
            <a:lvl2pPr marL="1219170" lvl="1" indent="-507987" algn="l">
              <a:spcBef>
                <a:spcPts val="640"/>
              </a:spcBef>
              <a:spcAft>
                <a:spcPts val="0"/>
              </a:spcAft>
              <a:buSzPts val="2400"/>
              <a:buChar char="–"/>
              <a:defRPr sz="3200">
                <a:solidFill>
                  <a:srgbClr val="15275E"/>
                </a:solidFill>
              </a:defRPr>
            </a:lvl2pPr>
            <a:lvl3pPr marL="1828754" lvl="2" indent="-474121" algn="l">
              <a:spcBef>
                <a:spcPts val="533"/>
              </a:spcBef>
              <a:spcAft>
                <a:spcPts val="0"/>
              </a:spcAft>
              <a:buSzPts val="2000"/>
              <a:buChar char="•"/>
              <a:defRPr sz="2667">
                <a:solidFill>
                  <a:srgbClr val="15275E"/>
                </a:solidFill>
              </a:defRPr>
            </a:lvl3pPr>
            <a:lvl4pPr marL="2438339" lvl="3" indent="-457189" algn="l">
              <a:spcBef>
                <a:spcPts val="480"/>
              </a:spcBef>
              <a:spcAft>
                <a:spcPts val="0"/>
              </a:spcAft>
              <a:buSzPts val="1800"/>
              <a:buChar char="–"/>
              <a:defRPr sz="2400">
                <a:solidFill>
                  <a:srgbClr val="15275E"/>
                </a:solidFill>
              </a:defRPr>
            </a:lvl4pPr>
            <a:lvl5pPr marL="3047924" lvl="4" indent="-457189" algn="l">
              <a:spcBef>
                <a:spcPts val="480"/>
              </a:spcBef>
              <a:spcAft>
                <a:spcPts val="0"/>
              </a:spcAft>
              <a:buSzPts val="1800"/>
              <a:buChar char="»"/>
              <a:defRPr sz="2400">
                <a:solidFill>
                  <a:srgbClr val="15275E"/>
                </a:solidFill>
              </a:defRPr>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24" name="Google Shape;24;p11"/>
          <p:cNvSpPr txBox="1">
            <a:spLocks noGrp="1"/>
          </p:cNvSpPr>
          <p:nvPr>
            <p:ph type="body" idx="2"/>
          </p:nvPr>
        </p:nvSpPr>
        <p:spPr>
          <a:xfrm>
            <a:off x="6081056" y="1891863"/>
            <a:ext cx="5666896" cy="4150352"/>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SzPts val="2800"/>
              <a:buChar char="•"/>
              <a:defRPr sz="3733">
                <a:solidFill>
                  <a:srgbClr val="15275E"/>
                </a:solidFill>
              </a:defRPr>
            </a:lvl1pPr>
            <a:lvl2pPr marL="1219170" lvl="1" indent="-507987" algn="l">
              <a:spcBef>
                <a:spcPts val="640"/>
              </a:spcBef>
              <a:spcAft>
                <a:spcPts val="0"/>
              </a:spcAft>
              <a:buSzPts val="2400"/>
              <a:buChar char="–"/>
              <a:defRPr sz="3200">
                <a:solidFill>
                  <a:srgbClr val="15275E"/>
                </a:solidFill>
              </a:defRPr>
            </a:lvl2pPr>
            <a:lvl3pPr marL="1828754" lvl="2" indent="-474121" algn="l">
              <a:spcBef>
                <a:spcPts val="533"/>
              </a:spcBef>
              <a:spcAft>
                <a:spcPts val="0"/>
              </a:spcAft>
              <a:buSzPts val="2000"/>
              <a:buChar char="•"/>
              <a:defRPr sz="2667">
                <a:solidFill>
                  <a:srgbClr val="15275E"/>
                </a:solidFill>
              </a:defRPr>
            </a:lvl3pPr>
            <a:lvl4pPr marL="2438339" lvl="3" indent="-457189" algn="l">
              <a:spcBef>
                <a:spcPts val="480"/>
              </a:spcBef>
              <a:spcAft>
                <a:spcPts val="0"/>
              </a:spcAft>
              <a:buSzPts val="1800"/>
              <a:buChar char="–"/>
              <a:defRPr sz="2400">
                <a:solidFill>
                  <a:srgbClr val="15275E"/>
                </a:solidFill>
              </a:defRPr>
            </a:lvl4pPr>
            <a:lvl5pPr marL="3047924" lvl="4" indent="-457189" algn="l">
              <a:spcBef>
                <a:spcPts val="480"/>
              </a:spcBef>
              <a:spcAft>
                <a:spcPts val="0"/>
              </a:spcAft>
              <a:buSzPts val="1800"/>
              <a:buChar char="»"/>
              <a:defRPr sz="2400">
                <a:solidFill>
                  <a:srgbClr val="15275E"/>
                </a:solidFill>
              </a:defRPr>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Tree>
    <p:extLst>
      <p:ext uri="{BB962C8B-B14F-4D97-AF65-F5344CB8AC3E}">
        <p14:creationId xmlns:p14="http://schemas.microsoft.com/office/powerpoint/2010/main" val="169189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Vergleich">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Overpas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233083" y="1874107"/>
            <a:ext cx="5705925"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SzPts val="2400"/>
              <a:buNone/>
              <a:defRPr sz="3200" b="1"/>
            </a:lvl1pPr>
            <a:lvl2pPr marL="1219170" lvl="1" indent="-304792" algn="l">
              <a:spcBef>
                <a:spcPts val="533"/>
              </a:spcBef>
              <a:spcAft>
                <a:spcPts val="0"/>
              </a:spcAft>
              <a:buSzPts val="2000"/>
              <a:buNone/>
              <a:defRPr sz="2667" b="1"/>
            </a:lvl2pPr>
            <a:lvl3pPr marL="1828754" lvl="2" indent="-304792" algn="l">
              <a:spcBef>
                <a:spcPts val="480"/>
              </a:spcBef>
              <a:spcAft>
                <a:spcPts val="0"/>
              </a:spcAft>
              <a:buSzPts val="1800"/>
              <a:buNone/>
              <a:defRPr sz="2400" b="1"/>
            </a:lvl3pPr>
            <a:lvl4pPr marL="2438339" lvl="3" indent="-304792" algn="l">
              <a:spcBef>
                <a:spcPts val="427"/>
              </a:spcBef>
              <a:spcAft>
                <a:spcPts val="0"/>
              </a:spcAft>
              <a:buSzPts val="1600"/>
              <a:buNone/>
              <a:defRPr sz="2133" b="1"/>
            </a:lvl4pPr>
            <a:lvl5pPr marL="3047924" lvl="4" indent="-304792" algn="l">
              <a:spcBef>
                <a:spcPts val="427"/>
              </a:spcBef>
              <a:spcAft>
                <a:spcPts val="0"/>
              </a:spcAft>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28" name="Google Shape;28;p12"/>
          <p:cNvSpPr txBox="1">
            <a:spLocks noGrp="1"/>
          </p:cNvSpPr>
          <p:nvPr>
            <p:ph type="body" idx="2"/>
          </p:nvPr>
        </p:nvSpPr>
        <p:spPr>
          <a:xfrm>
            <a:off x="233083" y="2513870"/>
            <a:ext cx="5705927" cy="3393289"/>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SzPts val="2400"/>
              <a:buChar char="•"/>
              <a:defRPr sz="3200"/>
            </a:lvl1pPr>
            <a:lvl2pPr marL="1219170" lvl="1" indent="-474121" algn="l">
              <a:spcBef>
                <a:spcPts val="533"/>
              </a:spcBef>
              <a:spcAft>
                <a:spcPts val="0"/>
              </a:spcAft>
              <a:buSzPts val="2000"/>
              <a:buChar char="–"/>
              <a:defRPr sz="2667"/>
            </a:lvl2pPr>
            <a:lvl3pPr marL="1828754" lvl="2" indent="-457189" algn="l">
              <a:spcBef>
                <a:spcPts val="480"/>
              </a:spcBef>
              <a:spcAft>
                <a:spcPts val="0"/>
              </a:spcAft>
              <a:buSzPts val="1800"/>
              <a:buChar char="•"/>
              <a:defRPr sz="2400"/>
            </a:lvl3pPr>
            <a:lvl4pPr marL="2438339" lvl="3" indent="-440256" algn="l">
              <a:spcBef>
                <a:spcPts val="427"/>
              </a:spcBef>
              <a:spcAft>
                <a:spcPts val="0"/>
              </a:spcAft>
              <a:buSzPts val="1600"/>
              <a:buChar char="–"/>
              <a:defRPr sz="2133"/>
            </a:lvl4pPr>
            <a:lvl5pPr marL="3047924" lvl="4" indent="-440256" algn="l">
              <a:spcBef>
                <a:spcPts val="427"/>
              </a:spcBef>
              <a:spcAft>
                <a:spcPts val="0"/>
              </a:spcAft>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29" name="Google Shape;29;p12"/>
          <p:cNvSpPr txBox="1">
            <a:spLocks noGrp="1"/>
          </p:cNvSpPr>
          <p:nvPr>
            <p:ph type="body" idx="3"/>
          </p:nvPr>
        </p:nvSpPr>
        <p:spPr>
          <a:xfrm>
            <a:off x="6122070" y="1873761"/>
            <a:ext cx="5621548"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SzPts val="2400"/>
              <a:buNone/>
              <a:defRPr sz="3200" b="1"/>
            </a:lvl1pPr>
            <a:lvl2pPr marL="1219170" lvl="1" indent="-304792" algn="l">
              <a:spcBef>
                <a:spcPts val="533"/>
              </a:spcBef>
              <a:spcAft>
                <a:spcPts val="0"/>
              </a:spcAft>
              <a:buSzPts val="2000"/>
              <a:buNone/>
              <a:defRPr sz="2667" b="1"/>
            </a:lvl2pPr>
            <a:lvl3pPr marL="1828754" lvl="2" indent="-304792" algn="l">
              <a:spcBef>
                <a:spcPts val="480"/>
              </a:spcBef>
              <a:spcAft>
                <a:spcPts val="0"/>
              </a:spcAft>
              <a:buSzPts val="1800"/>
              <a:buNone/>
              <a:defRPr sz="2400" b="1"/>
            </a:lvl3pPr>
            <a:lvl4pPr marL="2438339" lvl="3" indent="-304792" algn="l">
              <a:spcBef>
                <a:spcPts val="427"/>
              </a:spcBef>
              <a:spcAft>
                <a:spcPts val="0"/>
              </a:spcAft>
              <a:buSzPts val="1600"/>
              <a:buNone/>
              <a:defRPr sz="2133" b="1"/>
            </a:lvl4pPr>
            <a:lvl5pPr marL="3047924" lvl="4" indent="-304792" algn="l">
              <a:spcBef>
                <a:spcPts val="427"/>
              </a:spcBef>
              <a:spcAft>
                <a:spcPts val="0"/>
              </a:spcAft>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0" name="Google Shape;30;p12"/>
          <p:cNvSpPr txBox="1">
            <a:spLocks noGrp="1"/>
          </p:cNvSpPr>
          <p:nvPr>
            <p:ph type="body" idx="4"/>
          </p:nvPr>
        </p:nvSpPr>
        <p:spPr>
          <a:xfrm>
            <a:off x="6122070" y="2513525"/>
            <a:ext cx="5621549" cy="3393289"/>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SzPts val="2400"/>
              <a:buChar char="•"/>
              <a:defRPr sz="3200"/>
            </a:lvl1pPr>
            <a:lvl2pPr marL="1219170" lvl="1" indent="-474121" algn="l">
              <a:spcBef>
                <a:spcPts val="533"/>
              </a:spcBef>
              <a:spcAft>
                <a:spcPts val="0"/>
              </a:spcAft>
              <a:buSzPts val="2000"/>
              <a:buChar char="–"/>
              <a:defRPr sz="2667"/>
            </a:lvl2pPr>
            <a:lvl3pPr marL="1828754" lvl="2" indent="-457189" algn="l">
              <a:spcBef>
                <a:spcPts val="480"/>
              </a:spcBef>
              <a:spcAft>
                <a:spcPts val="0"/>
              </a:spcAft>
              <a:buSzPts val="1800"/>
              <a:buChar char="•"/>
              <a:defRPr sz="2400"/>
            </a:lvl3pPr>
            <a:lvl4pPr marL="2438339" lvl="3" indent="-440256" algn="l">
              <a:spcBef>
                <a:spcPts val="427"/>
              </a:spcBef>
              <a:spcAft>
                <a:spcPts val="0"/>
              </a:spcAft>
              <a:buSzPts val="1600"/>
              <a:buChar char="–"/>
              <a:defRPr sz="2133"/>
            </a:lvl4pPr>
            <a:lvl5pPr marL="3047924" lvl="4" indent="-440256" algn="l">
              <a:spcBef>
                <a:spcPts val="427"/>
              </a:spcBef>
              <a:spcAft>
                <a:spcPts val="0"/>
              </a:spcAft>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Tree>
    <p:extLst>
      <p:ext uri="{BB962C8B-B14F-4D97-AF65-F5344CB8AC3E}">
        <p14:creationId xmlns:p14="http://schemas.microsoft.com/office/powerpoint/2010/main" val="44819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304623" y="1613649"/>
            <a:ext cx="4159803" cy="91439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5275E"/>
              </a:buClr>
              <a:buSzPts val="1800"/>
              <a:buFont typeface="Overpass"/>
              <a:buNone/>
              <a:defRPr sz="2400" b="1">
                <a:solidFill>
                  <a:srgbClr val="1527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4634754" y="1613648"/>
            <a:ext cx="7333129" cy="4240307"/>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SzPts val="3200"/>
              <a:buChar char="•"/>
              <a:defRPr sz="4267"/>
            </a:lvl1pPr>
            <a:lvl2pPr marL="1219170" lvl="1" indent="-541853" algn="l">
              <a:spcBef>
                <a:spcPts val="747"/>
              </a:spcBef>
              <a:spcAft>
                <a:spcPts val="0"/>
              </a:spcAft>
              <a:buSzPts val="2800"/>
              <a:buChar char="–"/>
              <a:defRPr sz="3733"/>
            </a:lvl2pPr>
            <a:lvl3pPr marL="1828754" lvl="2" indent="-507987" algn="l">
              <a:spcBef>
                <a:spcPts val="640"/>
              </a:spcBef>
              <a:spcAft>
                <a:spcPts val="0"/>
              </a:spcAft>
              <a:buSzPts val="2400"/>
              <a:buChar char="•"/>
              <a:defRPr sz="3200"/>
            </a:lvl3pPr>
            <a:lvl4pPr marL="2438339" lvl="3" indent="-474121" algn="l">
              <a:spcBef>
                <a:spcPts val="533"/>
              </a:spcBef>
              <a:spcAft>
                <a:spcPts val="0"/>
              </a:spcAft>
              <a:buSzPts val="2000"/>
              <a:buChar char="–"/>
              <a:defRPr sz="2667"/>
            </a:lvl4pPr>
            <a:lvl5pPr marL="3047924" lvl="4" indent="-474121" algn="l">
              <a:spcBef>
                <a:spcPts val="533"/>
              </a:spcBef>
              <a:spcAft>
                <a:spcPts val="0"/>
              </a:spcAft>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34" name="Google Shape;34;p13"/>
          <p:cNvSpPr txBox="1">
            <a:spLocks noGrp="1"/>
          </p:cNvSpPr>
          <p:nvPr>
            <p:ph type="body" idx="2"/>
          </p:nvPr>
        </p:nvSpPr>
        <p:spPr>
          <a:xfrm>
            <a:off x="304621" y="2626659"/>
            <a:ext cx="4159803" cy="3227296"/>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SzPts val="1400"/>
              <a:buNone/>
              <a:defRPr sz="1867"/>
            </a:lvl1pPr>
            <a:lvl2pPr marL="1219170" lvl="1" indent="-304792" algn="l">
              <a:spcBef>
                <a:spcPts val="320"/>
              </a:spcBef>
              <a:spcAft>
                <a:spcPts val="0"/>
              </a:spcAft>
              <a:buSzPts val="1200"/>
              <a:buNone/>
              <a:defRPr sz="1600"/>
            </a:lvl2pPr>
            <a:lvl3pPr marL="1828754" lvl="2" indent="-304792" algn="l">
              <a:spcBef>
                <a:spcPts val="267"/>
              </a:spcBef>
              <a:spcAft>
                <a:spcPts val="0"/>
              </a:spcAft>
              <a:buSzPts val="1000"/>
              <a:buNone/>
              <a:defRPr sz="1333"/>
            </a:lvl3pPr>
            <a:lvl4pPr marL="2438339" lvl="3" indent="-304792" algn="l">
              <a:spcBef>
                <a:spcPts val="240"/>
              </a:spcBef>
              <a:spcAft>
                <a:spcPts val="0"/>
              </a:spcAft>
              <a:buSzPts val="900"/>
              <a:buNone/>
              <a:defRPr sz="1200"/>
            </a:lvl4pPr>
            <a:lvl5pPr marL="3047924" lvl="4" indent="-304792" algn="l">
              <a:spcBef>
                <a:spcPts val="240"/>
              </a:spcBef>
              <a:spcAft>
                <a:spcPts val="0"/>
              </a:spcAft>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146097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881244" y="1890477"/>
            <a:ext cx="3132081" cy="92629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5275E"/>
              </a:buClr>
              <a:buSzPts val="2000"/>
              <a:buFont typeface="Overpass"/>
              <a:buNone/>
              <a:defRPr sz="2667" b="1">
                <a:solidFill>
                  <a:srgbClr val="1527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a:spLocks noGrp="1"/>
          </p:cNvSpPr>
          <p:nvPr>
            <p:ph type="pic" idx="2"/>
          </p:nvPr>
        </p:nvSpPr>
        <p:spPr>
          <a:xfrm>
            <a:off x="248682" y="1370148"/>
            <a:ext cx="8537967" cy="4029168"/>
          </a:xfrm>
          <a:prstGeom prst="rect">
            <a:avLst/>
          </a:prstGeom>
          <a:noFill/>
          <a:ln>
            <a:noFill/>
          </a:ln>
        </p:spPr>
      </p:sp>
      <p:sp>
        <p:nvSpPr>
          <p:cNvPr id="38" name="Google Shape;38;p14"/>
          <p:cNvSpPr txBox="1">
            <a:spLocks noGrp="1"/>
          </p:cNvSpPr>
          <p:nvPr>
            <p:ph type="body" idx="1"/>
          </p:nvPr>
        </p:nvSpPr>
        <p:spPr>
          <a:xfrm>
            <a:off x="8902263" y="2942897"/>
            <a:ext cx="3163613" cy="3117244"/>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SzPts val="1400"/>
              <a:buNone/>
              <a:defRPr sz="1867"/>
            </a:lvl1pPr>
            <a:lvl2pPr marL="1219170" lvl="1" indent="-304792" algn="l">
              <a:spcBef>
                <a:spcPts val="320"/>
              </a:spcBef>
              <a:spcAft>
                <a:spcPts val="0"/>
              </a:spcAft>
              <a:buSzPts val="1200"/>
              <a:buNone/>
              <a:defRPr sz="1600"/>
            </a:lvl2pPr>
            <a:lvl3pPr marL="1828754" lvl="2" indent="-304792" algn="l">
              <a:spcBef>
                <a:spcPts val="267"/>
              </a:spcBef>
              <a:spcAft>
                <a:spcPts val="0"/>
              </a:spcAft>
              <a:buSzPts val="1000"/>
              <a:buNone/>
              <a:defRPr sz="1333"/>
            </a:lvl3pPr>
            <a:lvl4pPr marL="2438339" lvl="3" indent="-304792" algn="l">
              <a:spcBef>
                <a:spcPts val="240"/>
              </a:spcBef>
              <a:spcAft>
                <a:spcPts val="0"/>
              </a:spcAft>
              <a:buSzPts val="900"/>
              <a:buNone/>
              <a:defRPr sz="1200"/>
            </a:lvl4pPr>
            <a:lvl5pPr marL="3047924" lvl="4" indent="-304792" algn="l">
              <a:spcBef>
                <a:spcPts val="240"/>
              </a:spcBef>
              <a:spcAft>
                <a:spcPts val="0"/>
              </a:spcAft>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Tree>
    <p:extLst>
      <p:ext uri="{BB962C8B-B14F-4D97-AF65-F5344CB8AC3E}">
        <p14:creationId xmlns:p14="http://schemas.microsoft.com/office/powerpoint/2010/main" val="107666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233083" y="138003"/>
            <a:ext cx="8713915" cy="935224"/>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2800"/>
              <a:buFont typeface="Overpass"/>
              <a:buNone/>
              <a:defRPr sz="2800" b="1" i="0" u="none" strike="noStrike" cap="none">
                <a:solidFill>
                  <a:schemeClr val="lt1"/>
                </a:solidFill>
                <a:latin typeface="Overpass"/>
                <a:ea typeface="Overpass"/>
                <a:cs typeface="Overpass"/>
                <a:sym typeface="Overpas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233083" y="1912883"/>
            <a:ext cx="11761693" cy="4120364"/>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914400" marR="0" lvl="1"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371600" marR="0" lvl="2"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1828800" marR="0" lvl="3"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2286000" marR="0" lvl="4" indent="-355600" algn="l" rtl="0">
              <a:spcBef>
                <a:spcPts val="400"/>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221604" y="6356351"/>
            <a:ext cx="10756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5454869" y="6356351"/>
            <a:ext cx="308849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737600" y="6356351"/>
            <a:ext cx="609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74626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233081" y="1775214"/>
            <a:ext cx="9746941" cy="2161061"/>
          </a:xfrm>
          <a:prstGeom prst="rect">
            <a:avLst/>
          </a:prstGeom>
          <a:noFill/>
          <a:ln>
            <a:noFill/>
          </a:ln>
        </p:spPr>
        <p:txBody>
          <a:bodyPr spcFirstLastPara="1" wrap="square" lIns="121900" tIns="60933" rIns="121900" bIns="60933" anchor="ctr" anchorCtr="0">
            <a:normAutofit fontScale="90000"/>
          </a:bodyPr>
          <a:lstStyle/>
          <a:p>
            <a:pPr>
              <a:buSzPts val="2800"/>
            </a:pPr>
            <a:br>
              <a:rPr lang="en-GB" sz="6700" dirty="0"/>
            </a:br>
            <a:r>
              <a:rPr lang="en-GB" sz="6700" dirty="0"/>
              <a:t>ESOC 2026 Best of:</a:t>
            </a:r>
            <a:br>
              <a:rPr lang="en-GB" sz="5000" dirty="0"/>
            </a:br>
            <a:r>
              <a:rPr lang="en-GB" sz="5000" dirty="0"/>
              <a:t>Neurointerventional Treatment</a:t>
            </a:r>
            <a:endParaRP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D06DC16A-CE76-48E6-8716-1F7F95E1FD66}"/>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5C17A7C-58C6-8874-45D7-0FCABBF8562E}"/>
              </a:ext>
            </a:extLst>
          </p:cNvPr>
          <p:cNvSpPr txBox="1">
            <a:spLocks noGrp="1"/>
          </p:cNvSpPr>
          <p:nvPr>
            <p:ph type="title"/>
          </p:nvPr>
        </p:nvSpPr>
        <p:spPr>
          <a:xfrm>
            <a:off x="233083" y="138003"/>
            <a:ext cx="6891617" cy="935224"/>
          </a:xfrm>
          <a:prstGeom prst="rect">
            <a:avLst/>
          </a:prstGeom>
          <a:noFill/>
          <a:ln>
            <a:noFill/>
          </a:ln>
        </p:spPr>
        <p:txBody>
          <a:bodyPr spcFirstLastPara="1" wrap="square" lIns="121900" tIns="60933" rIns="121900" bIns="60933" anchor="ctr" anchorCtr="0">
            <a:normAutofit/>
          </a:bodyPr>
          <a:lstStyle/>
          <a:p>
            <a:pPr>
              <a:buSzPts val="2800"/>
            </a:pPr>
            <a:r>
              <a:rPr lang="en-US" sz="1800" dirty="0"/>
              <a:t>IMPACT-EVT: CONCEPTUAL RISK SCORE FOR IN-HOSPITAL MORTALITY AFTER MECHANICAL THROMBECTOMY</a:t>
            </a:r>
            <a:endParaRPr sz="1800" dirty="0"/>
          </a:p>
        </p:txBody>
      </p:sp>
      <p:sp>
        <p:nvSpPr>
          <p:cNvPr id="60" name="Google Shape;60;p3">
            <a:extLst>
              <a:ext uri="{FF2B5EF4-FFF2-40B4-BE49-F238E27FC236}">
                <a16:creationId xmlns:a16="http://schemas.microsoft.com/office/drawing/2014/main" id="{44E503D1-62A5-5FD5-3231-48CD2D165C34}"/>
              </a:ext>
            </a:extLst>
          </p:cNvPr>
          <p:cNvSpPr txBox="1">
            <a:spLocks noGrp="1"/>
          </p:cNvSpPr>
          <p:nvPr>
            <p:ph type="body" idx="1"/>
          </p:nvPr>
        </p:nvSpPr>
        <p:spPr>
          <a:xfrm>
            <a:off x="233081"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Mechanical thrombectomy (MT) improves outcomes in large-vessel occlusion stroke, but in-hospital mortality remains significant.</a:t>
            </a:r>
          </a:p>
          <a:p>
            <a:pPr marL="135464" indent="0">
              <a:buNone/>
            </a:pPr>
            <a:endParaRPr lang="en-GB" sz="1400" dirty="0"/>
          </a:p>
          <a:p>
            <a:pPr>
              <a:buFont typeface="Arial" panose="020B0604020202020204" pitchFamily="34" charset="0"/>
              <a:buChar char="•"/>
            </a:pPr>
            <a:r>
              <a:rPr lang="en-GB" sz="1400" dirty="0"/>
              <a:t>Reliable, clinically practical tools for early mortality prediction are needed.</a:t>
            </a:r>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develop a clinically intuitive risk score (IMPACT-EVT) to predict in-hospital mortality after MT using clinical, imaging, and procedural factors.</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F9ABC0CC-2AC8-228F-2383-8C3CF9105E4F}"/>
              </a:ext>
            </a:extLst>
          </p:cNvPr>
          <p:cNvSpPr txBox="1">
            <a:spLocks/>
          </p:cNvSpPr>
          <p:nvPr/>
        </p:nvSpPr>
        <p:spPr>
          <a:xfrm>
            <a:off x="6313716" y="1271451"/>
            <a:ext cx="5645203" cy="10602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r>
              <a:rPr lang="en-US" sz="1400" dirty="0"/>
              <a:t>Score derived from multicentre registries (MR CLEAN, HERMES) and recent thrombectomy trials. </a:t>
            </a:r>
          </a:p>
          <a:p>
            <a:pPr>
              <a:buFont typeface="Arial" panose="020B0604020202020204" pitchFamily="34" charset="0"/>
              <a:buChar char="•"/>
            </a:pPr>
            <a:endParaRPr lang="en-US" sz="1400" dirty="0"/>
          </a:p>
          <a:p>
            <a:pPr marL="135464" indent="0">
              <a:buNone/>
            </a:pPr>
            <a:endParaRPr lang="en-GB" sz="1400" dirty="0"/>
          </a:p>
        </p:txBody>
      </p:sp>
      <p:pic>
        <p:nvPicPr>
          <p:cNvPr id="8" name="Graphic 7" descr="Home outline">
            <a:hlinkClick r:id="rId3" action="ppaction://hlinksldjump"/>
            <a:extLst>
              <a:ext uri="{FF2B5EF4-FFF2-40B4-BE49-F238E27FC236}">
                <a16:creationId xmlns:a16="http://schemas.microsoft.com/office/drawing/2014/main" id="{AD5A37B0-F6C2-3C43-2D9A-17AD060787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FB8F3354-DE61-0F48-8A0F-7206A93311E0}"/>
              </a:ext>
            </a:extLst>
          </p:cNvPr>
          <p:cNvPicPr>
            <a:picLocks noChangeAspect="1"/>
          </p:cNvPicPr>
          <p:nvPr/>
        </p:nvPicPr>
        <p:blipFill rotWithShape="1">
          <a:blip r:embed="rId5">
            <a:extLst>
              <a:ext uri="{28A0092B-C50C-407E-A947-70E740481C1C}">
                <a14:useLocalDpi xmlns:a14="http://schemas.microsoft.com/office/drawing/2010/main" val="0"/>
              </a:ext>
            </a:extLst>
          </a:blip>
          <a:srcRect l="14540" t="20381" r="14793" b="26000"/>
          <a:stretch/>
        </p:blipFill>
        <p:spPr>
          <a:xfrm>
            <a:off x="6181980" y="2423159"/>
            <a:ext cx="5662975" cy="4296838"/>
          </a:xfrm>
          <a:prstGeom prst="rect">
            <a:avLst/>
          </a:prstGeom>
        </p:spPr>
      </p:pic>
    </p:spTree>
    <p:extLst>
      <p:ext uri="{BB962C8B-B14F-4D97-AF65-F5344CB8AC3E}">
        <p14:creationId xmlns:p14="http://schemas.microsoft.com/office/powerpoint/2010/main" val="17908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EDEA628-CDAD-1928-FC37-466F49FB4E9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86D527FA-D2D7-2D23-6979-E62B7FDED4B8}"/>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a:bodyPr>
          <a:lstStyle/>
          <a:p>
            <a:pPr>
              <a:buSzPts val="2800"/>
            </a:pPr>
            <a:r>
              <a:rPr kumimoji="0" lang="en-US" sz="1800" b="1" i="0" u="none" strike="noStrike" kern="0" cap="none" spc="0" normalizeH="0" baseline="0" noProof="0" dirty="0">
                <a:ln>
                  <a:noFill/>
                </a:ln>
                <a:solidFill>
                  <a:srgbClr val="FFFFFF"/>
                </a:solidFill>
                <a:effectLst/>
                <a:uLnTx/>
                <a:uFillTx/>
                <a:latin typeface="Overpass"/>
                <a:sym typeface="Overpass"/>
              </a:rPr>
              <a:t>IMPACT-EVT: CONCEPTUAL RISK SCORE FOR IN-HOSPITAL MORTALITY AFTER MECHANICAL THROMBECTOMY</a:t>
            </a:r>
            <a:endParaRPr sz="2000" dirty="0"/>
          </a:p>
        </p:txBody>
      </p:sp>
      <p:sp>
        <p:nvSpPr>
          <p:cNvPr id="60" name="Google Shape;60;p3">
            <a:extLst>
              <a:ext uri="{FF2B5EF4-FFF2-40B4-BE49-F238E27FC236}">
                <a16:creationId xmlns:a16="http://schemas.microsoft.com/office/drawing/2014/main" id="{97FB922D-1714-1098-D0D5-39A8B87CC5C3}"/>
              </a:ext>
            </a:extLst>
          </p:cNvPr>
          <p:cNvSpPr txBox="1">
            <a:spLocks noGrp="1"/>
          </p:cNvSpPr>
          <p:nvPr>
            <p:ph type="body" idx="1"/>
          </p:nvPr>
        </p:nvSpPr>
        <p:spPr>
          <a:xfrm>
            <a:off x="233083" y="1271451"/>
            <a:ext cx="3119717"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All domains independently contributed to mortality prediction.</a:t>
            </a:r>
          </a:p>
          <a:p>
            <a:pPr>
              <a:buFont typeface="Arial" panose="020B0604020202020204" pitchFamily="34" charset="0"/>
              <a:buChar char="•"/>
            </a:pPr>
            <a:r>
              <a:rPr lang="en-GB" sz="1400" dirty="0"/>
              <a:t>Strong predictors: age ≥80 and  baseline NIHSS &gt;20.</a:t>
            </a:r>
          </a:p>
          <a:p>
            <a:pPr>
              <a:buFont typeface="Arial" panose="020B0604020202020204" pitchFamily="34" charset="0"/>
              <a:buChar char="•"/>
            </a:pPr>
            <a:r>
              <a:rPr lang="en-GB" sz="1400" dirty="0"/>
              <a:t>Imaging markers (low ASPECTS, poor collaterals, larger core volume) improved discrimination.</a:t>
            </a:r>
          </a:p>
          <a:p>
            <a:pPr>
              <a:buFont typeface="Arial" panose="020B0604020202020204" pitchFamily="34" charset="0"/>
              <a:buChar char="•"/>
            </a:pPr>
            <a:r>
              <a:rPr lang="en-GB" sz="1400" dirty="0"/>
              <a:t>Most potent predictors: sICH and NIHSS at 24 hours.</a:t>
            </a:r>
          </a:p>
          <a:p>
            <a:pPr>
              <a:buFont typeface="Arial" panose="020B0604020202020204" pitchFamily="34" charset="0"/>
              <a:buChar char="•"/>
            </a:pPr>
            <a:r>
              <a:rPr lang="en-GB" sz="1400" dirty="0"/>
              <a:t>Mortality by risk category:</a:t>
            </a:r>
          </a:p>
          <a:p>
            <a:pPr lvl="1">
              <a:buFont typeface="Arial" panose="020B0604020202020204" pitchFamily="34" charset="0"/>
              <a:buChar char="•"/>
            </a:pPr>
            <a:r>
              <a:rPr lang="en-GB" sz="1400" dirty="0"/>
              <a:t>Low: &lt;5%</a:t>
            </a:r>
          </a:p>
          <a:p>
            <a:pPr lvl="1">
              <a:buFont typeface="Arial" panose="020B0604020202020204" pitchFamily="34" charset="0"/>
              <a:buChar char="•"/>
            </a:pPr>
            <a:r>
              <a:rPr lang="en-GB" sz="1400" dirty="0"/>
              <a:t>Moderate: 5-15%</a:t>
            </a:r>
          </a:p>
          <a:p>
            <a:pPr lvl="1">
              <a:buFont typeface="Arial" panose="020B0604020202020204" pitchFamily="34" charset="0"/>
              <a:buChar char="•"/>
            </a:pPr>
            <a:r>
              <a:rPr lang="en-GB" sz="1400" dirty="0"/>
              <a:t>High: 20-40%</a:t>
            </a:r>
          </a:p>
          <a:p>
            <a:pPr lvl="1">
              <a:buFont typeface="Arial" panose="020B0604020202020204" pitchFamily="34" charset="0"/>
              <a:buChar char="•"/>
            </a:pPr>
            <a:r>
              <a:rPr lang="en-GB" sz="1400" dirty="0"/>
              <a:t>Very High: &gt;50%</a:t>
            </a:r>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4B4CF901-372D-97C7-FD80-0D56D5D8E68B}"/>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dirty="0"/>
              <a:t>IMPACT-EVT provides a practical, literature-based framework</a:t>
            </a:r>
            <a:r>
              <a:rPr lang="en-GB" sz="1400" dirty="0"/>
              <a:t> for early in-hospital mortality risk stratification after MT.</a:t>
            </a:r>
          </a:p>
          <a:p>
            <a:pPr>
              <a:buFont typeface="Arial" panose="020B0604020202020204" pitchFamily="34" charset="0"/>
              <a:buChar char="•"/>
            </a:pPr>
            <a:endParaRPr lang="en-GB" sz="1400" dirty="0"/>
          </a:p>
          <a:p>
            <a:pPr>
              <a:buFont typeface="Arial" panose="020B0604020202020204" pitchFamily="34" charset="0"/>
              <a:buChar char="•"/>
            </a:pPr>
            <a:r>
              <a:rPr lang="en-GB" sz="1400" dirty="0"/>
              <a:t>Incorporation of infarct core volume enhances prognostic accuracy.</a:t>
            </a:r>
          </a:p>
          <a:p>
            <a:pPr>
              <a:buFont typeface="Arial" panose="020B0604020202020204" pitchFamily="34" charset="0"/>
              <a:buChar char="•"/>
            </a:pPr>
            <a:endParaRPr lang="en-GB" sz="1400" dirty="0"/>
          </a:p>
          <a:p>
            <a:pPr>
              <a:buFont typeface="Arial" panose="020B0604020202020204" pitchFamily="34" charset="0"/>
              <a:buChar char="•"/>
            </a:pPr>
            <a:r>
              <a:rPr lang="en-GB" sz="1400" dirty="0"/>
              <a:t>External validation is required before clinical implementation.</a:t>
            </a:r>
          </a:p>
        </p:txBody>
      </p:sp>
      <p:pic>
        <p:nvPicPr>
          <p:cNvPr id="8" name="Graphic 7" descr="Home outline">
            <a:hlinkClick r:id="rId3" action="ppaction://hlinksldjump"/>
            <a:extLst>
              <a:ext uri="{FF2B5EF4-FFF2-40B4-BE49-F238E27FC236}">
                <a16:creationId xmlns:a16="http://schemas.microsoft.com/office/drawing/2014/main" id="{D9DB77BB-6564-53DA-C625-3FF56CE247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2" name="Picture 1" descr="A diagram of steps to a patient&#10;&#10;Description automatically generated">
            <a:extLst>
              <a:ext uri="{FF2B5EF4-FFF2-40B4-BE49-F238E27FC236}">
                <a16:creationId xmlns:a16="http://schemas.microsoft.com/office/drawing/2014/main" id="{DF9221EA-F333-D3A4-468D-333870A1C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621" y="1433387"/>
            <a:ext cx="3150725" cy="5286610"/>
          </a:xfrm>
          <a:prstGeom prst="rect">
            <a:avLst/>
          </a:prstGeom>
        </p:spPr>
      </p:pic>
    </p:spTree>
    <p:extLst>
      <p:ext uri="{BB962C8B-B14F-4D97-AF65-F5344CB8AC3E}">
        <p14:creationId xmlns:p14="http://schemas.microsoft.com/office/powerpoint/2010/main" val="176215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EB78BC9-33D7-578F-A13F-7B16E861D743}"/>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3DDD7565-A08F-4C9D-8BC8-75EC5035DC64}"/>
              </a:ext>
            </a:extLst>
          </p:cNvPr>
          <p:cNvSpPr txBox="1">
            <a:spLocks noGrp="1"/>
          </p:cNvSpPr>
          <p:nvPr>
            <p:ph type="title"/>
          </p:nvPr>
        </p:nvSpPr>
        <p:spPr>
          <a:xfrm>
            <a:off x="233083" y="138003"/>
            <a:ext cx="73297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MARRS PIVOTAL STUDY: IMPACT OF A NOVEL 0.088” CORRUGATED SUPERBORE ASPIRATION CATHETER ON REPERFUSION IN LARGE VESSEL OCCLUSIONS</a:t>
            </a:r>
            <a:endParaRPr sz="2000"/>
          </a:p>
        </p:txBody>
      </p:sp>
      <p:sp>
        <p:nvSpPr>
          <p:cNvPr id="60" name="Google Shape;60;p3">
            <a:extLst>
              <a:ext uri="{FF2B5EF4-FFF2-40B4-BE49-F238E27FC236}">
                <a16:creationId xmlns:a16="http://schemas.microsoft.com/office/drawing/2014/main" id="{AEA94945-CB82-236F-7002-9ACDF4E1CB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lgn="just">
              <a:buFont typeface="Arial" panose="020B0604020202020204" pitchFamily="34" charset="0"/>
              <a:buChar char="•"/>
            </a:pPr>
            <a:r>
              <a:rPr lang="en-GB" sz="1400"/>
              <a:t>Large vessel occlusion (LVO) stroke outcomes are closely linked to rapid and complete reperfusion.</a:t>
            </a:r>
          </a:p>
          <a:p>
            <a:pPr algn="just">
              <a:buFont typeface="Arial" panose="020B0604020202020204" pitchFamily="34" charset="0"/>
              <a:buChar char="•"/>
            </a:pPr>
            <a:endParaRPr lang="en-GB" sz="1400"/>
          </a:p>
          <a:p>
            <a:pPr algn="just">
              <a:buFont typeface="Arial" panose="020B0604020202020204" pitchFamily="34" charset="0"/>
              <a:buChar char="•"/>
            </a:pPr>
            <a:r>
              <a:rPr lang="en-GB" sz="1400">
                <a:solidFill>
                  <a:schemeClr val="bg2">
                    <a:lumMod val="75000"/>
                  </a:schemeClr>
                </a:solidFill>
              </a:rPr>
              <a:t>The Millipede </a:t>
            </a:r>
            <a:r>
              <a:rPr lang="en-GB" sz="1400" err="1">
                <a:solidFill>
                  <a:schemeClr val="bg2">
                    <a:lumMod val="75000"/>
                  </a:schemeClr>
                </a:solidFill>
              </a:rPr>
              <a:t>AspiRation</a:t>
            </a:r>
            <a:r>
              <a:rPr lang="en-GB" sz="1400">
                <a:solidFill>
                  <a:schemeClr val="bg2">
                    <a:lumMod val="75000"/>
                  </a:schemeClr>
                </a:solidFill>
              </a:rPr>
              <a:t> for Revascularization in Stroke </a:t>
            </a:r>
            <a:r>
              <a:rPr lang="en-GB" sz="1400">
                <a:solidFill>
                  <a:srgbClr val="000000"/>
                </a:solidFill>
                <a:latin typeface="Times New Roman" panose="02020603050405020304" pitchFamily="18" charset="0"/>
              </a:rPr>
              <a:t>(</a:t>
            </a:r>
            <a:r>
              <a:rPr lang="en-GB" sz="1400"/>
              <a:t>MARRS) pivotal study evaluates a novel 0.088” corrugated </a:t>
            </a:r>
            <a:r>
              <a:rPr lang="en-GB" sz="1400" err="1"/>
              <a:t>superbore</a:t>
            </a:r>
            <a:r>
              <a:rPr lang="en-GB" sz="1400"/>
              <a:t> aspiration catheter (Millipede System) designed to improve first-pass and overall reperfusion rates.</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lgn="just">
              <a:buFont typeface="Arial" panose="020B0604020202020204" pitchFamily="34" charset="0"/>
              <a:buChar char="•"/>
            </a:pPr>
            <a:r>
              <a:rPr lang="en-GB" sz="1400"/>
              <a:t>To assess the performance and safety of the Millipede System in acute ischaemic stroke patients with LVO within 8 hours of onset.</a:t>
            </a:r>
          </a:p>
          <a:p>
            <a:pPr marL="0" indent="0">
              <a:spcBef>
                <a:spcPts val="0"/>
              </a:spcBef>
              <a:spcAft>
                <a:spcPts val="1200"/>
              </a:spcAft>
              <a:buSzPct val="100000"/>
              <a:buNone/>
            </a:pP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5EEB7FA-1A28-9F3D-A44B-3132105043C3}"/>
              </a:ext>
            </a:extLst>
          </p:cNvPr>
          <p:cNvSpPr txBox="1">
            <a:spLocks/>
          </p:cNvSpPr>
          <p:nvPr/>
        </p:nvSpPr>
        <p:spPr>
          <a:xfrm>
            <a:off x="6313716" y="1271451"/>
            <a:ext cx="5645203" cy="40885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pPr marL="135464" indent="0" algn="just">
              <a:buNone/>
            </a:pPr>
            <a:endParaRPr lang="en-GB" sz="1400"/>
          </a:p>
        </p:txBody>
      </p:sp>
      <p:pic>
        <p:nvPicPr>
          <p:cNvPr id="8" name="Graphic 7" descr="Home outline">
            <a:hlinkClick r:id="rId3" action="ppaction://hlinksldjump"/>
            <a:extLst>
              <a:ext uri="{FF2B5EF4-FFF2-40B4-BE49-F238E27FC236}">
                <a16:creationId xmlns:a16="http://schemas.microsoft.com/office/drawing/2014/main" id="{9ADB6406-9BD4-93A4-D86A-7E85F8777A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221D9217-F55B-7649-80F7-8E33317FC42D}"/>
              </a:ext>
            </a:extLst>
          </p:cNvPr>
          <p:cNvPicPr>
            <a:picLocks noChangeAspect="1"/>
          </p:cNvPicPr>
          <p:nvPr/>
        </p:nvPicPr>
        <p:blipFill rotWithShape="1">
          <a:blip r:embed="rId5">
            <a:extLst>
              <a:ext uri="{28A0092B-C50C-407E-A947-70E740481C1C}">
                <a14:useLocalDpi xmlns:a14="http://schemas.microsoft.com/office/drawing/2010/main" val="0"/>
              </a:ext>
            </a:extLst>
          </a:blip>
          <a:srcRect l="16371" t="20296" r="12222" b="12026"/>
          <a:stretch/>
        </p:blipFill>
        <p:spPr>
          <a:xfrm>
            <a:off x="6313716" y="1680309"/>
            <a:ext cx="5317436" cy="5039688"/>
          </a:xfrm>
          <a:prstGeom prst="rect">
            <a:avLst/>
          </a:prstGeom>
        </p:spPr>
      </p:pic>
    </p:spTree>
    <p:extLst>
      <p:ext uri="{BB962C8B-B14F-4D97-AF65-F5344CB8AC3E}">
        <p14:creationId xmlns:p14="http://schemas.microsoft.com/office/powerpoint/2010/main" val="327545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8730124F-F74C-5AD0-7322-6D18F23F5202}"/>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90522909-DAB0-1470-1EFF-E22C9EE011C3}"/>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MARRS PIVOTAL STUDY: IMPACT OF A NOVEL 0.088” CORRUGATED SUPERBORE ASPIRATION CATHETER ON REPERFUSION IN LARGE VESSEL OCCLUSIONS</a:t>
            </a:r>
            <a:endParaRPr sz="2000"/>
          </a:p>
        </p:txBody>
      </p:sp>
      <p:sp>
        <p:nvSpPr>
          <p:cNvPr id="4" name="Google Shape;60;p3">
            <a:extLst>
              <a:ext uri="{FF2B5EF4-FFF2-40B4-BE49-F238E27FC236}">
                <a16:creationId xmlns:a16="http://schemas.microsoft.com/office/drawing/2014/main" id="{D075470A-4702-3CCD-A3EF-DE75B4A314B1}"/>
              </a:ext>
            </a:extLst>
          </p:cNvPr>
          <p:cNvSpPr txBox="1">
            <a:spLocks/>
          </p:cNvSpPr>
          <p:nvPr/>
        </p:nvSpPr>
        <p:spPr>
          <a:xfrm>
            <a:off x="6298479"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1200"/>
              </a:spcAft>
            </a:pPr>
            <a:r>
              <a:rPr lang="en-US" sz="1600" err="1"/>
              <a:t>sICH</a:t>
            </a:r>
            <a:r>
              <a:rPr lang="en-US" sz="1600"/>
              <a:t> 2.3% and intracranial dissection 1.1% (ITT).</a:t>
            </a:r>
          </a:p>
          <a:p>
            <a:pPr>
              <a:spcBef>
                <a:spcPts val="0"/>
              </a:spcBef>
              <a:spcAft>
                <a:spcPts val="1200"/>
              </a:spcAft>
            </a:pPr>
            <a:r>
              <a:rPr lang="en-US" sz="1600"/>
              <a:t>No significant difference between high- and low-enrolling sites.</a:t>
            </a: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lgn="just">
              <a:buFont typeface="Arial" panose="020B0604020202020204" pitchFamily="34" charset="0"/>
              <a:buChar char="•"/>
            </a:pPr>
            <a:r>
              <a:rPr lang="en-GB" sz="1400"/>
              <a:t>Millipede88 achieved </a:t>
            </a:r>
            <a:r>
              <a:rPr lang="en-US" sz="1400"/>
              <a:t>the highest reperfusion rates reported among prospective thrombectomy trials to date</a:t>
            </a:r>
            <a:r>
              <a:rPr lang="en-GB" sz="1400"/>
              <a:t>.</a:t>
            </a:r>
          </a:p>
          <a:p>
            <a:pPr algn="just">
              <a:buFont typeface="Arial" panose="020B0604020202020204" pitchFamily="34" charset="0"/>
              <a:buChar char="•"/>
            </a:pPr>
            <a:endParaRPr lang="en-GB" sz="1400"/>
          </a:p>
          <a:p>
            <a:pPr algn="just">
              <a:buFont typeface="Arial" panose="020B0604020202020204" pitchFamily="34" charset="0"/>
              <a:buChar char="•"/>
            </a:pPr>
            <a:r>
              <a:rPr lang="en-GB" sz="1400"/>
              <a:t>Outcomes were particularly favourable in M1 occlusions, likely due to optimal vessel–catheter diameter matching.</a:t>
            </a:r>
          </a:p>
        </p:txBody>
      </p:sp>
      <p:pic>
        <p:nvPicPr>
          <p:cNvPr id="8" name="Graphic 7" descr="Home outline">
            <a:hlinkClick r:id="rId3" action="ppaction://hlinksldjump"/>
            <a:extLst>
              <a:ext uri="{FF2B5EF4-FFF2-40B4-BE49-F238E27FC236}">
                <a16:creationId xmlns:a16="http://schemas.microsoft.com/office/drawing/2014/main" id="{92C01253-08BD-02A8-6137-16662FC0404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7" name="Google Shape;60;p3">
            <a:extLst>
              <a:ext uri="{FF2B5EF4-FFF2-40B4-BE49-F238E27FC236}">
                <a16:creationId xmlns:a16="http://schemas.microsoft.com/office/drawing/2014/main" id="{A5F8A292-1ABA-5A65-2F3F-9784345ABE08}"/>
              </a:ext>
            </a:extLst>
          </p:cNvPr>
          <p:cNvSpPr txBox="1">
            <a:spLocks/>
          </p:cNvSpPr>
          <p:nvPr/>
        </p:nvSpPr>
        <p:spPr>
          <a:xfrm>
            <a:off x="248320"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indent="0">
              <a:spcBef>
                <a:spcPts val="0"/>
              </a:spcBef>
              <a:spcAft>
                <a:spcPts val="1200"/>
              </a:spcAft>
              <a:buFont typeface="Arial"/>
              <a:buNone/>
            </a:pPr>
            <a:r>
              <a:rPr lang="en-GB" sz="1600" b="1" kern="0" dirty="0"/>
              <a:t>Results</a:t>
            </a:r>
          </a:p>
          <a:p>
            <a:pPr>
              <a:spcBef>
                <a:spcPts val="0"/>
              </a:spcBef>
              <a:spcAft>
                <a:spcPts val="1200"/>
              </a:spcAft>
            </a:pPr>
            <a:r>
              <a:rPr lang="en-US" sz="1400" dirty="0"/>
              <a:t>Median age 69; 51% male; NIHSS 17; ASPECTS 8.6; M1 occlusion 62%</a:t>
            </a:r>
            <a:endParaRPr lang="en-GB" sz="1400" b="1" kern="0" dirty="0"/>
          </a:p>
          <a:p>
            <a:pPr marL="135464" indent="0">
              <a:spcBef>
                <a:spcPts val="0"/>
              </a:spcBef>
              <a:spcAft>
                <a:spcPts val="1200"/>
              </a:spcAft>
              <a:buFont typeface="Arial"/>
              <a:buNone/>
            </a:pPr>
            <a:endParaRPr lang="en-GB" sz="1600" b="1" kern="0" dirty="0"/>
          </a:p>
          <a:p>
            <a:pPr marL="135464" indent="0">
              <a:spcBef>
                <a:spcPts val="0"/>
              </a:spcBef>
              <a:spcAft>
                <a:spcPts val="1200"/>
              </a:spcAft>
              <a:buFont typeface="Arial"/>
              <a:buNone/>
            </a:pPr>
            <a:endParaRPr lang="en-GB" sz="1600" b="1" kern="0" dirty="0"/>
          </a:p>
          <a:p>
            <a:pPr marL="135464" indent="0">
              <a:spcBef>
                <a:spcPts val="0"/>
              </a:spcBef>
              <a:spcAft>
                <a:spcPts val="1200"/>
              </a:spcAft>
              <a:buNone/>
            </a:pPr>
            <a:br>
              <a:rPr lang="en-US" sz="1600" dirty="0"/>
            </a:br>
            <a:endParaRPr lang="en-US" sz="1600" dirty="0"/>
          </a:p>
          <a:p>
            <a:pPr marL="135464" indent="0">
              <a:spcBef>
                <a:spcPts val="0"/>
              </a:spcBef>
              <a:spcAft>
                <a:spcPts val="1200"/>
              </a:spcAft>
              <a:buNone/>
            </a:pPr>
            <a:endParaRPr lang="en-US" sz="1600" dirty="0"/>
          </a:p>
          <a:p>
            <a:pPr>
              <a:spcBef>
                <a:spcPts val="0"/>
              </a:spcBef>
              <a:spcAft>
                <a:spcPts val="1200"/>
              </a:spcAft>
            </a:pPr>
            <a:endParaRPr lang="en-US" sz="1600" dirty="0"/>
          </a:p>
          <a:p>
            <a:pPr>
              <a:spcBef>
                <a:spcPts val="0"/>
              </a:spcBef>
              <a:spcAft>
                <a:spcPts val="1200"/>
              </a:spcAft>
            </a:pPr>
            <a:endParaRPr lang="en-US" sz="1600" dirty="0"/>
          </a:p>
          <a:p>
            <a:pPr>
              <a:spcBef>
                <a:spcPts val="0"/>
              </a:spcBef>
              <a:spcAft>
                <a:spcPts val="1200"/>
              </a:spcAft>
            </a:pPr>
            <a:r>
              <a:rPr lang="en-US" sz="1400" dirty="0"/>
              <a:t>Direct first-pass aspiration: 115 (Millipede88) vs 64 (Millipede70); delivery success 96%</a:t>
            </a:r>
          </a:p>
          <a:p>
            <a:pPr>
              <a:spcBef>
                <a:spcPts val="0"/>
              </a:spcBef>
              <a:spcAft>
                <a:spcPts val="1200"/>
              </a:spcAft>
            </a:pPr>
            <a:r>
              <a:rPr lang="en-US" sz="1400" dirty="0"/>
              <a:t>FPE (</a:t>
            </a:r>
            <a:r>
              <a:rPr lang="en-US" sz="1400" dirty="0" err="1"/>
              <a:t>mTICI</a:t>
            </a:r>
            <a:r>
              <a:rPr lang="en-US" sz="1400" dirty="0"/>
              <a:t> ≥2c):</a:t>
            </a:r>
          </a:p>
          <a:p>
            <a:pPr lvl="1">
              <a:spcBef>
                <a:spcPts val="0"/>
              </a:spcBef>
              <a:buFont typeface="Arial" panose="020B0604020202020204" pitchFamily="34" charset="0"/>
              <a:buChar char="•"/>
            </a:pPr>
            <a:r>
              <a:rPr lang="en-US" sz="1400" dirty="0"/>
              <a:t>77% in M1 occlusions</a:t>
            </a:r>
          </a:p>
          <a:p>
            <a:pPr lvl="1">
              <a:spcBef>
                <a:spcPts val="0"/>
              </a:spcBef>
              <a:buFont typeface="Arial" panose="020B0604020202020204" pitchFamily="34" charset="0"/>
              <a:buChar char="•"/>
            </a:pPr>
            <a:r>
              <a:rPr lang="en-US" sz="1400" dirty="0"/>
              <a:t>61% overall (per protocol), higher than prior meta-analyses and registries (27.0–46.6%)</a:t>
            </a:r>
          </a:p>
          <a:p>
            <a:pPr marL="135464" indent="0">
              <a:spcBef>
                <a:spcPts val="0"/>
              </a:spcBef>
              <a:spcAft>
                <a:spcPts val="1200"/>
              </a:spcAft>
              <a:buNone/>
            </a:pPr>
            <a:endParaRPr lang="en-GB" sz="1600" b="1" kern="0" dirty="0"/>
          </a:p>
        </p:txBody>
      </p:sp>
      <p:pic>
        <p:nvPicPr>
          <p:cNvPr id="3" name="Picture 2">
            <a:extLst>
              <a:ext uri="{FF2B5EF4-FFF2-40B4-BE49-F238E27FC236}">
                <a16:creationId xmlns:a16="http://schemas.microsoft.com/office/drawing/2014/main" id="{61945308-D351-A54A-9062-AB52084D07A5}"/>
              </a:ext>
            </a:extLst>
          </p:cNvPr>
          <p:cNvPicPr>
            <a:picLocks noChangeAspect="1"/>
          </p:cNvPicPr>
          <p:nvPr/>
        </p:nvPicPr>
        <p:blipFill rotWithShape="1">
          <a:blip r:embed="rId5">
            <a:extLst>
              <a:ext uri="{28A0092B-C50C-407E-A947-70E740481C1C}">
                <a14:useLocalDpi xmlns:a14="http://schemas.microsoft.com/office/drawing/2010/main" val="0"/>
              </a:ext>
            </a:extLst>
          </a:blip>
          <a:srcRect l="23561" t="37151" r="20484" b="41310"/>
          <a:stretch/>
        </p:blipFill>
        <p:spPr>
          <a:xfrm>
            <a:off x="724284" y="2572378"/>
            <a:ext cx="5169239" cy="1989790"/>
          </a:xfrm>
          <a:prstGeom prst="rect">
            <a:avLst/>
          </a:prstGeom>
        </p:spPr>
      </p:pic>
    </p:spTree>
    <p:extLst>
      <p:ext uri="{BB962C8B-B14F-4D97-AF65-F5344CB8AC3E}">
        <p14:creationId xmlns:p14="http://schemas.microsoft.com/office/powerpoint/2010/main" val="53999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52CF60E0-61CE-FA5E-6268-464F3D110EF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47FCCA5-381A-3444-A216-20A88B24EC97}"/>
              </a:ext>
            </a:extLst>
          </p:cNvPr>
          <p:cNvPicPr>
            <a:picLocks noChangeAspect="1"/>
          </p:cNvPicPr>
          <p:nvPr/>
        </p:nvPicPr>
        <p:blipFill rotWithShape="1">
          <a:blip r:embed="rId3">
            <a:extLst>
              <a:ext uri="{28A0092B-C50C-407E-A947-70E740481C1C}">
                <a14:useLocalDpi xmlns:a14="http://schemas.microsoft.com/office/drawing/2010/main" val="0"/>
              </a:ext>
            </a:extLst>
          </a:blip>
          <a:srcRect l="10684" t="21766" r="10569" b="22849"/>
          <a:stretch/>
        </p:blipFill>
        <p:spPr>
          <a:xfrm>
            <a:off x="6049149" y="2574101"/>
            <a:ext cx="5752599" cy="4045939"/>
          </a:xfrm>
          <a:prstGeom prst="rect">
            <a:avLst/>
          </a:prstGeom>
        </p:spPr>
      </p:pic>
      <p:sp>
        <p:nvSpPr>
          <p:cNvPr id="59" name="Google Shape;59;p3">
            <a:extLst>
              <a:ext uri="{FF2B5EF4-FFF2-40B4-BE49-F238E27FC236}">
                <a16:creationId xmlns:a16="http://schemas.microsoft.com/office/drawing/2014/main" id="{E4BDE10E-7697-224D-6738-ED80F39491A4}"/>
              </a:ext>
            </a:extLst>
          </p:cNvPr>
          <p:cNvSpPr txBox="1">
            <a:spLocks noGrp="1"/>
          </p:cNvSpPr>
          <p:nvPr>
            <p:ph type="title"/>
          </p:nvPr>
        </p:nvSpPr>
        <p:spPr>
          <a:xfrm>
            <a:off x="233084" y="138003"/>
            <a:ext cx="71106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THERAPY VERSUS MEDICAL MANAGEMENT FOR LARGE ISCHEMIC CORE STROKE IDENTIFIED AT PRIMARY STROKE CENTERS: A SUBANALYSIS OF THE LASTE TRIAL</a:t>
            </a:r>
            <a:endParaRPr sz="2000"/>
          </a:p>
        </p:txBody>
      </p:sp>
      <p:sp>
        <p:nvSpPr>
          <p:cNvPr id="60" name="Google Shape;60;p3">
            <a:extLst>
              <a:ext uri="{FF2B5EF4-FFF2-40B4-BE49-F238E27FC236}">
                <a16:creationId xmlns:a16="http://schemas.microsoft.com/office/drawing/2014/main" id="{BE530D85-99CE-62E6-9732-9A30038A5F8D}"/>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The benefit of endovascular thrombectomy (EVT) in acute ischaemic stroke with large infarct core (ASPECTS 0-5) remains uncertain, particularly for patients presenting to primary stroke centres (PSC) without immediate EVT access.</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assess whether EVT improves functional outcomes compared with medical management (MM) in large-core AIS-LVO patients initially imaged at PSCs.</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9E70611E-AF35-52D8-76BB-3448B5EE18C9}"/>
              </a:ext>
            </a:extLst>
          </p:cNvPr>
          <p:cNvSpPr txBox="1">
            <a:spLocks/>
          </p:cNvSpPr>
          <p:nvPr/>
        </p:nvSpPr>
        <p:spPr>
          <a:xfrm>
            <a:off x="6313716" y="1271451"/>
            <a:ext cx="5645203" cy="110442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r>
              <a:rPr lang="en-US" sz="1400" dirty="0"/>
              <a:t>Post-hoc analysis of the LASTE </a:t>
            </a:r>
            <a:r>
              <a:rPr lang="en-US" sz="1400" dirty="0" err="1"/>
              <a:t>randomised</a:t>
            </a:r>
            <a:r>
              <a:rPr lang="en-US" sz="1400" dirty="0"/>
              <a:t> controlled trial in PSC-imaged AIS-LVO patients (ASPECTS 0–5, ≤6.5 h).</a:t>
            </a:r>
            <a:endParaRPr lang="en-GB" sz="1400" dirty="0"/>
          </a:p>
        </p:txBody>
      </p:sp>
      <p:pic>
        <p:nvPicPr>
          <p:cNvPr id="8" name="Graphic 7" descr="Home outline">
            <a:hlinkClick r:id="rId4" action="ppaction://hlinksldjump"/>
            <a:extLst>
              <a:ext uri="{FF2B5EF4-FFF2-40B4-BE49-F238E27FC236}">
                <a16:creationId xmlns:a16="http://schemas.microsoft.com/office/drawing/2014/main" id="{3EB22C19-C4A8-ACB4-BD68-9111E4304D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55355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A21D74E-993A-D7B4-A360-BC1531796B59}"/>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1614793-515C-829C-57A5-F07AEF91ABAF}"/>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THERAPY VERSUS MEDICAL MANAGEMENT FOR LARGE ISCHEMIC CORE STROKE IDENTIFIED AT PRIMARY STROKE CENTERS: A SUBANALYSIS OF THE LASTE TRIAL</a:t>
            </a:r>
            <a:endParaRPr sz="2000"/>
          </a:p>
        </p:txBody>
      </p:sp>
      <p:sp>
        <p:nvSpPr>
          <p:cNvPr id="60" name="Google Shape;60;p3">
            <a:extLst>
              <a:ext uri="{FF2B5EF4-FFF2-40B4-BE49-F238E27FC236}">
                <a16:creationId xmlns:a16="http://schemas.microsoft.com/office/drawing/2014/main" id="{BC6BAD7B-CE03-741C-BABC-6033464ADC9B}"/>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US" sz="1400" dirty="0"/>
              <a:t>157 of 333 enrolled patients </a:t>
            </a:r>
            <a:r>
              <a:rPr lang="en-GB" sz="1400" dirty="0"/>
              <a:t>(80 MM alone; 77 EVT + MM).</a:t>
            </a:r>
          </a:p>
          <a:p>
            <a:r>
              <a:rPr lang="en-US" sz="1400" dirty="0"/>
              <a:t>Median age 73; NIHSS 20; onset-to-PSC imaging: 120 min.</a:t>
            </a:r>
          </a:p>
          <a:p>
            <a:r>
              <a:rPr lang="en-US" sz="1400" dirty="0"/>
              <a:t>Imaging: MRI in 99%; ASPECTS 0–2 (56%), 3–5 (44%).</a:t>
            </a:r>
          </a:p>
          <a:p>
            <a:r>
              <a:rPr lang="en-US" sz="1400" dirty="0"/>
              <a:t>Median PSC-to-comprehensive </a:t>
            </a:r>
            <a:r>
              <a:rPr lang="en-US" sz="1400" dirty="0" err="1"/>
              <a:t>centre</a:t>
            </a:r>
            <a:r>
              <a:rPr lang="en-US" sz="1400" dirty="0"/>
              <a:t> transfer time: 145 min.</a:t>
            </a:r>
          </a:p>
          <a:p>
            <a:endParaRPr lang="en-US" sz="1400" dirty="0"/>
          </a:p>
        </p:txBody>
      </p:sp>
      <p:sp>
        <p:nvSpPr>
          <p:cNvPr id="4" name="Google Shape;60;p3">
            <a:extLst>
              <a:ext uri="{FF2B5EF4-FFF2-40B4-BE49-F238E27FC236}">
                <a16:creationId xmlns:a16="http://schemas.microsoft.com/office/drawing/2014/main" id="{C6DB458B-70AB-A5A9-15D8-683573354B34}"/>
              </a:ext>
            </a:extLst>
          </p:cNvPr>
          <p:cNvSpPr txBox="1">
            <a:spLocks/>
          </p:cNvSpPr>
          <p:nvPr/>
        </p:nvSpPr>
        <p:spPr>
          <a:xfrm>
            <a:off x="6313716" y="1271451"/>
            <a:ext cx="5645203" cy="215754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dirty="0"/>
              <a:t>EVT improves functional outcomes in large-core AIS-LVO patients initially presenting to PSCs.</a:t>
            </a:r>
          </a:p>
          <a:p>
            <a:pPr>
              <a:buFont typeface="Arial" panose="020B0604020202020204" pitchFamily="34" charset="0"/>
              <a:buChar char="•"/>
            </a:pPr>
            <a:endParaRPr lang="en-GB" sz="1400" dirty="0"/>
          </a:p>
          <a:p>
            <a:pPr>
              <a:buFont typeface="Arial" panose="020B0604020202020204" pitchFamily="34" charset="0"/>
              <a:buChar char="•"/>
            </a:pPr>
            <a:r>
              <a:rPr lang="en-US" sz="1400" dirty="0"/>
              <a:t>These findings support consideration of inter-hospital transfer</a:t>
            </a:r>
            <a:r>
              <a:rPr lang="en-GB" sz="1400" dirty="0"/>
              <a:t> for EVT in the early time window despite large infarct core.</a:t>
            </a:r>
          </a:p>
        </p:txBody>
      </p:sp>
      <p:pic>
        <p:nvPicPr>
          <p:cNvPr id="8" name="Graphic 7" descr="Home outline">
            <a:hlinkClick r:id="rId3" action="ppaction://hlinksldjump"/>
            <a:extLst>
              <a:ext uri="{FF2B5EF4-FFF2-40B4-BE49-F238E27FC236}">
                <a16:creationId xmlns:a16="http://schemas.microsoft.com/office/drawing/2014/main" id="{602A30EF-A3D4-6162-BB7B-ADA593E1A8E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55CC2DB5-6AE8-AF40-9ED6-CE1B9E736E4F}"/>
              </a:ext>
            </a:extLst>
          </p:cNvPr>
          <p:cNvPicPr>
            <a:picLocks noChangeAspect="1"/>
          </p:cNvPicPr>
          <p:nvPr/>
        </p:nvPicPr>
        <p:blipFill rotWithShape="1">
          <a:blip r:embed="rId5">
            <a:extLst>
              <a:ext uri="{28A0092B-C50C-407E-A947-70E740481C1C}">
                <a14:useLocalDpi xmlns:a14="http://schemas.microsoft.com/office/drawing/2010/main" val="0"/>
              </a:ext>
            </a:extLst>
          </a:blip>
          <a:srcRect t="22795" b="20645"/>
          <a:stretch/>
        </p:blipFill>
        <p:spPr>
          <a:xfrm>
            <a:off x="0" y="3060290"/>
            <a:ext cx="6453819" cy="3650226"/>
          </a:xfrm>
          <a:prstGeom prst="rect">
            <a:avLst/>
          </a:prstGeom>
        </p:spPr>
      </p:pic>
    </p:spTree>
    <p:extLst>
      <p:ext uri="{BB962C8B-B14F-4D97-AF65-F5344CB8AC3E}">
        <p14:creationId xmlns:p14="http://schemas.microsoft.com/office/powerpoint/2010/main" val="192529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E4B6533B-7C9E-D34C-8B77-6116765B58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CC156E-1C0B-8E40-8353-62D9039C20BD}"/>
              </a:ext>
            </a:extLst>
          </p:cNvPr>
          <p:cNvPicPr>
            <a:picLocks noChangeAspect="1"/>
          </p:cNvPicPr>
          <p:nvPr/>
        </p:nvPicPr>
        <p:blipFill rotWithShape="1">
          <a:blip r:embed="rId3">
            <a:extLst>
              <a:ext uri="{28A0092B-C50C-407E-A947-70E740481C1C}">
                <a14:useLocalDpi xmlns:a14="http://schemas.microsoft.com/office/drawing/2010/main" val="0"/>
              </a:ext>
            </a:extLst>
          </a:blip>
          <a:srcRect l="11037" t="15111" r="10741" b="16000"/>
          <a:stretch/>
        </p:blipFill>
        <p:spPr>
          <a:xfrm>
            <a:off x="6653217" y="1536543"/>
            <a:ext cx="5105934" cy="4496704"/>
          </a:xfrm>
          <a:prstGeom prst="rect">
            <a:avLst/>
          </a:prstGeom>
        </p:spPr>
      </p:pic>
      <p:sp>
        <p:nvSpPr>
          <p:cNvPr id="59" name="Google Shape;59;p3">
            <a:extLst>
              <a:ext uri="{FF2B5EF4-FFF2-40B4-BE49-F238E27FC236}">
                <a16:creationId xmlns:a16="http://schemas.microsoft.com/office/drawing/2014/main" id="{ADCC57EC-58AF-96AA-FE81-F0685AC09699}"/>
              </a:ext>
            </a:extLst>
          </p:cNvPr>
          <p:cNvSpPr txBox="1">
            <a:spLocks noGrp="1"/>
          </p:cNvSpPr>
          <p:nvPr>
            <p:ph type="title"/>
          </p:nvPr>
        </p:nvSpPr>
        <p:spPr>
          <a:xfrm>
            <a:off x="233083" y="138003"/>
            <a:ext cx="71392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PHASE II ARG-007-002 SEANCON TRIAL OF ARG-007 IN ACUTE ISCHAEMIC STROKE PATIENTS UNDERGOING ENDOVASCULAR THROMBECTOMY</a:t>
            </a:r>
            <a:endParaRPr sz="2000"/>
          </a:p>
        </p:txBody>
      </p:sp>
      <p:sp>
        <p:nvSpPr>
          <p:cNvPr id="60" name="Google Shape;60;p3">
            <a:extLst>
              <a:ext uri="{FF2B5EF4-FFF2-40B4-BE49-F238E27FC236}">
                <a16:creationId xmlns:a16="http://schemas.microsoft.com/office/drawing/2014/main" id="{88243A08-884D-F8FC-AF7A-8CA4131D2ECF}"/>
              </a:ext>
            </a:extLst>
          </p:cNvPr>
          <p:cNvSpPr txBox="1">
            <a:spLocks noGrp="1"/>
          </p:cNvSpPr>
          <p:nvPr>
            <p:ph type="body" idx="1"/>
          </p:nvPr>
        </p:nvSpPr>
        <p:spPr>
          <a:xfrm>
            <a:off x="233083" y="1271451"/>
            <a:ext cx="5990736"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ARG-007, a cationic poly-arginine peptide, has demonstrated </a:t>
            </a:r>
            <a:r>
              <a:rPr lang="en-GB" sz="1400" dirty="0" err="1"/>
              <a:t>cerebro</a:t>
            </a:r>
            <a:r>
              <a:rPr lang="en-GB" sz="1400" dirty="0"/>
              <a:t>-protective effects in preclinical stroke models.</a:t>
            </a:r>
          </a:p>
          <a:p>
            <a:pPr>
              <a:buFont typeface="Arial" panose="020B0604020202020204" pitchFamily="34" charset="0"/>
              <a:buChar char="•"/>
            </a:pPr>
            <a:endParaRPr lang="en-GB" sz="1400" dirty="0"/>
          </a:p>
          <a:p>
            <a:pPr>
              <a:buFont typeface="Arial" panose="020B0604020202020204" pitchFamily="34" charset="0"/>
              <a:buChar char="•"/>
            </a:pPr>
            <a:r>
              <a:rPr lang="en-GB" sz="1400" dirty="0"/>
              <a:t>Its safety and potential efficacy in acute ischaemic stroke (AIS) patients undergoing thrombectomy remain to be established.</a:t>
            </a:r>
          </a:p>
          <a:p>
            <a:pPr marL="360000" indent="-360000">
              <a:spcBef>
                <a:spcPts val="0"/>
              </a:spcBef>
              <a:spcAft>
                <a:spcPts val="1200"/>
              </a:spcAft>
              <a:buSzPct val="100000"/>
              <a:buFont typeface="Arial" panose="020B0604020202020204" pitchFamily="34" charset="0"/>
              <a:buChar char="•"/>
            </a:pPr>
            <a:endParaRPr lang="en-GB" sz="1400" dirty="0"/>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evaluate the safety, tolerability, and preliminary efficacy of a single intravenous dose of ARG-007 in AIS patients undergoing endovascular thrombectomy (EVT).</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marL="135464" lvl="0" indent="0">
              <a:spcBef>
                <a:spcPts val="0"/>
              </a:spcBef>
              <a:spcAft>
                <a:spcPts val="1200"/>
              </a:spcAft>
              <a:buNone/>
              <a:defRPr/>
            </a:pPr>
            <a:r>
              <a:rPr lang="en-GB" sz="1600" b="1" dirty="0"/>
              <a:t>Methods</a:t>
            </a:r>
          </a:p>
          <a:p>
            <a:pPr>
              <a:buFont typeface="Arial" panose="020B0604020202020204" pitchFamily="34" charset="0"/>
              <a:buChar char="•"/>
            </a:pPr>
            <a:r>
              <a:rPr lang="en-US" sz="1400" dirty="0"/>
              <a:t>Phase II, </a:t>
            </a:r>
            <a:r>
              <a:rPr lang="en-US" sz="1400" dirty="0" err="1"/>
              <a:t>multicentre</a:t>
            </a:r>
            <a:r>
              <a:rPr lang="en-US" sz="1400" dirty="0"/>
              <a:t>, </a:t>
            </a:r>
            <a:r>
              <a:rPr lang="en-US" sz="1400" dirty="0" err="1"/>
              <a:t>randomised</a:t>
            </a:r>
            <a:r>
              <a:rPr lang="en-US" sz="1400" dirty="0"/>
              <a:t>, double-blind, placebo-controlled trial (SEANCON) conducted at 10 Australian stroke </a:t>
            </a:r>
            <a:r>
              <a:rPr lang="en-US" sz="1400" dirty="0" err="1"/>
              <a:t>centres</a:t>
            </a:r>
            <a:r>
              <a:rPr lang="en-US" sz="1400" dirty="0"/>
              <a:t>. Patients with AIS-LVO eligible for EVT within 24 hours (NIHSS &gt;5; </a:t>
            </a:r>
            <a:r>
              <a:rPr lang="en-US" sz="1400" dirty="0" err="1"/>
              <a:t>prestroke</a:t>
            </a:r>
            <a:r>
              <a:rPr lang="en-US" sz="1400" dirty="0"/>
              <a:t> </a:t>
            </a:r>
            <a:r>
              <a:rPr lang="en-US" sz="1400" dirty="0" err="1"/>
              <a:t>mRS</a:t>
            </a:r>
            <a:r>
              <a:rPr lang="en-US" sz="1400" dirty="0"/>
              <a:t> 0–3; ASPECTS 0–5 excluded).</a:t>
            </a:r>
            <a:endParaRPr lang="en-GB" sz="1400" dirty="0"/>
          </a:p>
          <a:p>
            <a:pPr marL="135464" indent="0">
              <a:buNone/>
            </a:pPr>
            <a:endParaRPr lang="en-GB" sz="1400" dirty="0"/>
          </a:p>
          <a:p>
            <a:pPr marL="0" indent="0">
              <a:spcBef>
                <a:spcPts val="0"/>
              </a:spcBef>
              <a:spcAft>
                <a:spcPts val="1200"/>
              </a:spcAft>
              <a:buSzPct val="100000"/>
              <a:buNone/>
            </a:pPr>
            <a:endParaRPr lang="en-GB" sz="1400" dirty="0">
              <a:highlight>
                <a:srgbClr val="FFFF00"/>
              </a:highlight>
            </a:endParaRPr>
          </a:p>
          <a:p>
            <a:pPr marL="360000" indent="-360000">
              <a:spcBef>
                <a:spcPts val="0"/>
              </a:spcBef>
              <a:spcAft>
                <a:spcPts val="600"/>
              </a:spcAft>
              <a:buSzPct val="100000"/>
              <a:buFont typeface="Arial" panose="020B0604020202020204" pitchFamily="34" charset="0"/>
              <a:buChar char="•"/>
            </a:pPr>
            <a:endParaRPr lang="en-GB" sz="1400" dirty="0">
              <a:highlight>
                <a:srgbClr val="FFFF00"/>
              </a:highlight>
            </a:endParaRPr>
          </a:p>
          <a:p>
            <a:pPr marL="0" indent="0">
              <a:spcBef>
                <a:spcPts val="0"/>
              </a:spcBef>
              <a:spcAft>
                <a:spcPts val="600"/>
              </a:spcAft>
              <a:buSzPct val="100000"/>
              <a:buNone/>
            </a:pPr>
            <a:endParaRPr dirty="0">
              <a:highlight>
                <a:srgbClr val="FFFF00"/>
              </a:highlight>
            </a:endParaRPr>
          </a:p>
        </p:txBody>
      </p:sp>
      <p:pic>
        <p:nvPicPr>
          <p:cNvPr id="8" name="Graphic 7" descr="Home outline">
            <a:hlinkClick r:id="rId4" action="ppaction://hlinksldjump"/>
            <a:extLst>
              <a:ext uri="{FF2B5EF4-FFF2-40B4-BE49-F238E27FC236}">
                <a16:creationId xmlns:a16="http://schemas.microsoft.com/office/drawing/2014/main" id="{CBA48424-F9ED-0AD2-01A8-4F1844CA6C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02170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1E47713-618D-3727-E819-FA8CB4D937EB}"/>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18B5B0BB-A0BB-BFA5-7F01-545B2E36FEC3}"/>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FINAL RESULTS OF THE PHASE II ARG-007-002 SEANCON TRIAL OF ARG-007 IN ACUTE ISCHAEMIC STROKE PATIENTS UNDERGOING ENDOVASCULAR THROMBECTOMY</a:t>
            </a:r>
            <a:endParaRPr sz="2000"/>
          </a:p>
        </p:txBody>
      </p:sp>
      <p:sp>
        <p:nvSpPr>
          <p:cNvPr id="60" name="Google Shape;60;p3">
            <a:extLst>
              <a:ext uri="{FF2B5EF4-FFF2-40B4-BE49-F238E27FC236}">
                <a16:creationId xmlns:a16="http://schemas.microsoft.com/office/drawing/2014/main" id="{B36C0500-40B7-392C-3CF3-07BEABF970E9}"/>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r>
              <a:rPr lang="en-GB" sz="1400" dirty="0"/>
              <a:t>Infarct volume at 48h: no significant difference (Adjusted ratio: 1.65, 95% CI 0.97-2.81; p=0.065).</a:t>
            </a:r>
          </a:p>
          <a:p>
            <a:pPr>
              <a:buFont typeface="Arial" panose="020B0604020202020204" pitchFamily="34" charset="0"/>
              <a:buChar char="•"/>
            </a:pPr>
            <a:r>
              <a:rPr lang="en-GB" sz="1400" dirty="0"/>
              <a:t>Exploratory subgroup: signal favouring ARG-007 in patients with poor collateral circulation.</a:t>
            </a:r>
          </a:p>
        </p:txBody>
      </p:sp>
      <p:sp>
        <p:nvSpPr>
          <p:cNvPr id="4" name="Google Shape;60;p3">
            <a:extLst>
              <a:ext uri="{FF2B5EF4-FFF2-40B4-BE49-F238E27FC236}">
                <a16:creationId xmlns:a16="http://schemas.microsoft.com/office/drawing/2014/main" id="{16CBD805-4AED-DFAF-2DC2-A451B58203AF}"/>
              </a:ext>
            </a:extLst>
          </p:cNvPr>
          <p:cNvSpPr txBox="1">
            <a:spLocks/>
          </p:cNvSpPr>
          <p:nvPr/>
        </p:nvSpPr>
        <p:spPr>
          <a:xfrm>
            <a:off x="6313716" y="1271451"/>
            <a:ext cx="5645203" cy="92605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In AIS patients, ARG-007 was safe and well tolerated.</a:t>
            </a:r>
            <a:r>
              <a:rPr lang="en-US" sz="1800" b="1">
                <a:effectLst/>
                <a:latin typeface="Aptos" panose="020B0004020202020204" pitchFamily="34" charset="0"/>
                <a:ea typeface="Aptos" panose="020B0004020202020204" pitchFamily="34" charset="0"/>
                <a:cs typeface="Times New Roman" panose="02020603050405020304" pitchFamily="18" charset="0"/>
              </a:rPr>
              <a:t> </a:t>
            </a:r>
            <a:r>
              <a:rPr lang="en-GB" sz="1400"/>
              <a:t> </a:t>
            </a:r>
          </a:p>
        </p:txBody>
      </p:sp>
      <p:pic>
        <p:nvPicPr>
          <p:cNvPr id="8" name="Graphic 7" descr="Home outline">
            <a:hlinkClick r:id="rId3" action="ppaction://hlinksldjump"/>
            <a:extLst>
              <a:ext uri="{FF2B5EF4-FFF2-40B4-BE49-F238E27FC236}">
                <a16:creationId xmlns:a16="http://schemas.microsoft.com/office/drawing/2014/main" id="{E6F1A051-BD55-CD80-ACFB-5BC12F9B3B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9F4491CA-D50F-1941-88CB-B0173A5F32CB}"/>
              </a:ext>
            </a:extLst>
          </p:cNvPr>
          <p:cNvPicPr>
            <a:picLocks noChangeAspect="1"/>
          </p:cNvPicPr>
          <p:nvPr/>
        </p:nvPicPr>
        <p:blipFill rotWithShape="1">
          <a:blip r:embed="rId5">
            <a:extLst>
              <a:ext uri="{28A0092B-C50C-407E-A947-70E740481C1C}">
                <a14:useLocalDpi xmlns:a14="http://schemas.microsoft.com/office/drawing/2010/main" val="0"/>
              </a:ext>
            </a:extLst>
          </a:blip>
          <a:srcRect t="24408" b="13226"/>
          <a:stretch/>
        </p:blipFill>
        <p:spPr>
          <a:xfrm>
            <a:off x="57590" y="1681316"/>
            <a:ext cx="5820695" cy="3630110"/>
          </a:xfrm>
          <a:prstGeom prst="rect">
            <a:avLst/>
          </a:prstGeom>
        </p:spPr>
      </p:pic>
    </p:spTree>
    <p:extLst>
      <p:ext uri="{BB962C8B-B14F-4D97-AF65-F5344CB8AC3E}">
        <p14:creationId xmlns:p14="http://schemas.microsoft.com/office/powerpoint/2010/main" val="301477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823AA9C6-8467-0211-B115-B5E35965954D}"/>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7003A05A-59C7-2444-5690-0489A94D567D}"/>
              </a:ext>
            </a:extLst>
          </p:cNvPr>
          <p:cNvSpPr txBox="1">
            <a:spLocks noGrp="1"/>
          </p:cNvSpPr>
          <p:nvPr>
            <p:ph type="title"/>
          </p:nvPr>
        </p:nvSpPr>
        <p:spPr>
          <a:xfrm>
            <a:off x="233084" y="138003"/>
            <a:ext cx="72916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MEDICAL MANAGEMENT AND REVASCULARIZATION FOR ASYMPTOMATIC CAROTID STENOSIS: A META-ANALYSIS OF RANDOMIZED CONTROLLED TRIALS</a:t>
            </a:r>
            <a:endParaRPr sz="2000"/>
          </a:p>
        </p:txBody>
      </p:sp>
      <p:sp>
        <p:nvSpPr>
          <p:cNvPr id="60" name="Google Shape;60;p3">
            <a:extLst>
              <a:ext uri="{FF2B5EF4-FFF2-40B4-BE49-F238E27FC236}">
                <a16:creationId xmlns:a16="http://schemas.microsoft.com/office/drawing/2014/main" id="{8C327B68-6D7B-0A9D-B22A-E9ACE760A604}"/>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US" sz="1400"/>
              <a:t>Early trials (ACAS/ACST) supported </a:t>
            </a:r>
            <a:r>
              <a:rPr lang="en-US" sz="1400" err="1"/>
              <a:t>revascularisation</a:t>
            </a:r>
            <a:r>
              <a:rPr lang="en-US" sz="1400"/>
              <a:t> for asymptomatic carotid stenosis.</a:t>
            </a:r>
          </a:p>
          <a:p>
            <a:pPr>
              <a:buFont typeface="Arial" panose="020B0604020202020204" pitchFamily="34" charset="0"/>
              <a:buChar char="•"/>
            </a:pPr>
            <a:endParaRPr lang="en-GB" sz="1400"/>
          </a:p>
          <a:p>
            <a:pPr>
              <a:buFont typeface="Arial" panose="020B0604020202020204" pitchFamily="34" charset="0"/>
              <a:buChar char="•"/>
            </a:pPr>
            <a:r>
              <a:rPr lang="en-US" sz="1400"/>
              <a:t>Contemporary medical therapy, such as statins, </a:t>
            </a:r>
            <a:r>
              <a:rPr lang="en-US" sz="1400" err="1"/>
              <a:t>antithrombotics</a:t>
            </a:r>
            <a:r>
              <a:rPr lang="en-US" sz="1400"/>
              <a:t>, and blood pressure control, may reduce stroke risk and challenge this approach.</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endParaRPr lang="en-GB" sz="1400" b="1"/>
          </a:p>
          <a:p>
            <a:pPr>
              <a:buFont typeface="Arial" panose="020B0604020202020204" pitchFamily="34" charset="0"/>
              <a:buChar char="•"/>
            </a:pPr>
            <a:r>
              <a:rPr lang="en-US" sz="1400"/>
              <a:t>To compare outcomes of medical management versus </a:t>
            </a:r>
            <a:r>
              <a:rPr lang="en-US" sz="1400" err="1"/>
              <a:t>revascularisation</a:t>
            </a:r>
            <a:r>
              <a:rPr lang="en-US" sz="1400"/>
              <a:t> (carotid endarterectomy [CEA] or carotid artery stenting [CAS]) in patients with asymptomatic carotid stenosis.</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FBB9B6A-DA69-BB80-B08A-BE8DFCCF38E2}"/>
              </a:ext>
            </a:extLst>
          </p:cNvPr>
          <p:cNvSpPr txBox="1">
            <a:spLocks/>
          </p:cNvSpPr>
          <p:nvPr/>
        </p:nvSpPr>
        <p:spPr>
          <a:xfrm>
            <a:off x="6313716" y="1271451"/>
            <a:ext cx="5645203" cy="37759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p:txBody>
      </p:sp>
      <p:pic>
        <p:nvPicPr>
          <p:cNvPr id="8" name="Graphic 7" descr="Home outline">
            <a:hlinkClick r:id="rId3" action="ppaction://hlinksldjump"/>
            <a:extLst>
              <a:ext uri="{FF2B5EF4-FFF2-40B4-BE49-F238E27FC236}">
                <a16:creationId xmlns:a16="http://schemas.microsoft.com/office/drawing/2014/main" id="{0E542E85-F76E-1361-7790-A9529CEB18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83FF8F60-224D-E744-BB50-A25C5DED5B17}"/>
              </a:ext>
            </a:extLst>
          </p:cNvPr>
          <p:cNvPicPr>
            <a:picLocks noChangeAspect="1"/>
          </p:cNvPicPr>
          <p:nvPr/>
        </p:nvPicPr>
        <p:blipFill rotWithShape="1">
          <a:blip r:embed="rId5">
            <a:extLst>
              <a:ext uri="{28A0092B-C50C-407E-A947-70E740481C1C}">
                <a14:useLocalDpi xmlns:a14="http://schemas.microsoft.com/office/drawing/2010/main" val="0"/>
              </a:ext>
            </a:extLst>
          </a:blip>
          <a:srcRect l="25520" t="24046" r="25125" b="25484"/>
          <a:stretch/>
        </p:blipFill>
        <p:spPr>
          <a:xfrm>
            <a:off x="6459793" y="1781782"/>
            <a:ext cx="4144297" cy="4237982"/>
          </a:xfrm>
          <a:prstGeom prst="rect">
            <a:avLst/>
          </a:prstGeom>
        </p:spPr>
      </p:pic>
    </p:spTree>
    <p:extLst>
      <p:ext uri="{BB962C8B-B14F-4D97-AF65-F5344CB8AC3E}">
        <p14:creationId xmlns:p14="http://schemas.microsoft.com/office/powerpoint/2010/main" val="289711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59BB620-084A-725D-555B-9A8101BDD089}"/>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E4B06540-BE94-C0BC-7392-AD5AFFB8441E}"/>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MEDICAL MANAGEMENT AND REVASCULARIZATION FOR ASYMPTOMATIC CAROTID STENOSIS: A META-ANALYSIS OF RANDOMIZED CONTROLLED TRIALS</a:t>
            </a:r>
            <a:endParaRPr sz="2000"/>
          </a:p>
        </p:txBody>
      </p:sp>
      <p:sp>
        <p:nvSpPr>
          <p:cNvPr id="60" name="Google Shape;60;p3">
            <a:extLst>
              <a:ext uri="{FF2B5EF4-FFF2-40B4-BE49-F238E27FC236}">
                <a16:creationId xmlns:a16="http://schemas.microsoft.com/office/drawing/2014/main" id="{979DB714-D023-3CDA-BE59-19FF91EE7DAE}"/>
              </a:ext>
            </a:extLst>
          </p:cNvPr>
          <p:cNvSpPr txBox="1">
            <a:spLocks noGrp="1"/>
          </p:cNvSpPr>
          <p:nvPr>
            <p:ph type="body" idx="1"/>
          </p:nvPr>
        </p:nvSpPr>
        <p:spPr>
          <a:xfrm>
            <a:off x="233083" y="1271451"/>
            <a:ext cx="5645203" cy="862149"/>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3 RCTs included (SPACE-2, ECST-2, CREST-2); n=3,426 patients.</a:t>
            </a:r>
          </a:p>
          <a:p>
            <a:pPr>
              <a:buFont typeface="Arial" panose="020B0604020202020204" pitchFamily="34" charset="0"/>
              <a:buChar char="•"/>
            </a:pPr>
            <a:endParaRPr lang="en-GB" sz="1400" dirty="0"/>
          </a:p>
        </p:txBody>
      </p:sp>
      <p:sp>
        <p:nvSpPr>
          <p:cNvPr id="4" name="Google Shape;60;p3">
            <a:extLst>
              <a:ext uri="{FF2B5EF4-FFF2-40B4-BE49-F238E27FC236}">
                <a16:creationId xmlns:a16="http://schemas.microsoft.com/office/drawing/2014/main" id="{D5CA405F-7E0E-F75A-0DC8-7DAF9623DBE5}"/>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In asymptomatic carotid stenosis, the risk of stroke and mortality with contemporary medical management is comparable to that with </a:t>
            </a:r>
            <a:r>
              <a:rPr lang="en-US" sz="1400" err="1"/>
              <a:t>revascularisation</a:t>
            </a:r>
            <a:r>
              <a:rPr lang="en-US" sz="1400"/>
              <a:t>.</a:t>
            </a:r>
          </a:p>
          <a:p>
            <a:pPr>
              <a:buFont typeface="Arial" panose="020B0604020202020204" pitchFamily="34" charset="0"/>
              <a:buChar char="•"/>
            </a:pPr>
            <a:br>
              <a:rPr lang="en-US" sz="1400"/>
            </a:br>
            <a:r>
              <a:rPr lang="en-US" sz="1400"/>
              <a:t>These findings validate current guideline recommendations </a:t>
            </a:r>
            <a:r>
              <a:rPr lang="en-US" sz="1400" err="1"/>
              <a:t>emphasising</a:t>
            </a:r>
            <a:r>
              <a:rPr lang="en-US" sz="1400"/>
              <a:t> optimal medical therapy and careful patient selection prior to considering CEA or CAS.</a:t>
            </a:r>
            <a:endParaRPr lang="en-GB" sz="1400"/>
          </a:p>
        </p:txBody>
      </p:sp>
      <p:pic>
        <p:nvPicPr>
          <p:cNvPr id="8" name="Graphic 7" descr="Home outline">
            <a:hlinkClick r:id="rId3" action="ppaction://hlinksldjump"/>
            <a:extLst>
              <a:ext uri="{FF2B5EF4-FFF2-40B4-BE49-F238E27FC236}">
                <a16:creationId xmlns:a16="http://schemas.microsoft.com/office/drawing/2014/main" id="{96D117B4-CF5A-192F-585E-B9E84DB048E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CC891D6C-B94B-4C44-B4B5-2F8F1BE6B2C1}"/>
              </a:ext>
            </a:extLst>
          </p:cNvPr>
          <p:cNvPicPr>
            <a:picLocks noChangeAspect="1"/>
          </p:cNvPicPr>
          <p:nvPr/>
        </p:nvPicPr>
        <p:blipFill rotWithShape="1">
          <a:blip r:embed="rId5">
            <a:extLst>
              <a:ext uri="{28A0092B-C50C-407E-A947-70E740481C1C}">
                <a14:useLocalDpi xmlns:a14="http://schemas.microsoft.com/office/drawing/2010/main" val="0"/>
              </a:ext>
            </a:extLst>
          </a:blip>
          <a:srcRect l="8963" t="24889" r="14592" b="16888"/>
          <a:stretch/>
        </p:blipFill>
        <p:spPr>
          <a:xfrm>
            <a:off x="351246" y="2331824"/>
            <a:ext cx="5652300" cy="4304950"/>
          </a:xfrm>
          <a:prstGeom prst="rect">
            <a:avLst/>
          </a:prstGeom>
        </p:spPr>
      </p:pic>
    </p:spTree>
    <p:extLst>
      <p:ext uri="{BB962C8B-B14F-4D97-AF65-F5344CB8AC3E}">
        <p14:creationId xmlns:p14="http://schemas.microsoft.com/office/powerpoint/2010/main" val="1083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9;p3">
            <a:extLst>
              <a:ext uri="{FF2B5EF4-FFF2-40B4-BE49-F238E27FC236}">
                <a16:creationId xmlns:a16="http://schemas.microsoft.com/office/drawing/2014/main" id="{A88CF3F0-A11D-73EC-2EEA-5E00EB3A9A40}"/>
              </a:ext>
            </a:extLst>
          </p:cNvPr>
          <p:cNvSpPr txBox="1">
            <a:spLocks/>
          </p:cNvSpPr>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SzPts val="2800"/>
            </a:pPr>
            <a:r>
              <a:rPr lang="en-GB" sz="2000" b="1" dirty="0">
                <a:solidFill>
                  <a:schemeClr val="lt1"/>
                </a:solidFill>
                <a:latin typeface="Overpass"/>
                <a:sym typeface="Overpass"/>
              </a:rPr>
              <a:t>Disclaimer</a:t>
            </a:r>
            <a:r>
              <a:rPr lang="en-GB" sz="2000" kern="0" dirty="0"/>
              <a:t> </a:t>
            </a:r>
          </a:p>
        </p:txBody>
      </p:sp>
      <p:sp>
        <p:nvSpPr>
          <p:cNvPr id="7" name="Google Shape;60;p3">
            <a:extLst>
              <a:ext uri="{FF2B5EF4-FFF2-40B4-BE49-F238E27FC236}">
                <a16:creationId xmlns:a16="http://schemas.microsoft.com/office/drawing/2014/main" id="{9F0ABB60-D0C6-7B0D-9E8D-72708B8864D0}"/>
              </a:ext>
            </a:extLst>
          </p:cNvPr>
          <p:cNvSpPr txBox="1">
            <a:spLocks/>
          </p:cNvSpPr>
          <p:nvPr/>
        </p:nvSpPr>
        <p:spPr>
          <a:xfrm>
            <a:off x="233083" y="1271451"/>
            <a:ext cx="11645408"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lnSpc>
                <a:spcPct val="150000"/>
              </a:lnSpc>
              <a:spcBef>
                <a:spcPts val="1000"/>
              </a:spcBef>
              <a:buClrTx/>
              <a:buFont typeface="Arial" panose="020B0604020202020204" pitchFamily="34" charset="0"/>
              <a:buNone/>
              <a:defRPr/>
            </a:pPr>
            <a:r>
              <a:rPr lang="en-US" sz="2200" dirty="0">
                <a:solidFill>
                  <a:srgbClr val="15275E"/>
                </a:solidFill>
                <a:latin typeface="Overpass"/>
                <a:sym typeface="Overpass"/>
              </a:rPr>
              <a:t>This slide deck is designed for personal educational purposes only and should not be utilised for making patient management decisions. It is important to verify all information provided before treating patients or applying any therapies mentioned in these materials.</a:t>
            </a:r>
          </a:p>
          <a:p>
            <a:pPr>
              <a:spcAft>
                <a:spcPts val="1200"/>
              </a:spcAft>
              <a:buSzPct val="100000"/>
            </a:pPr>
            <a:endParaRPr lang="en-US" sz="1400" kern="0" dirty="0"/>
          </a:p>
          <a:p>
            <a:pPr marL="360000" indent="-360000">
              <a:spcAft>
                <a:spcPts val="600"/>
              </a:spcAft>
              <a:buSzPct val="100000"/>
              <a:buFont typeface="Arial" panose="020B0604020202020204" pitchFamily="34" charset="0"/>
              <a:buChar char="•"/>
            </a:pPr>
            <a:endParaRPr lang="en-US" sz="1400" kern="0" dirty="0"/>
          </a:p>
          <a:p>
            <a:pPr>
              <a:spcAft>
                <a:spcPts val="600"/>
              </a:spcAft>
              <a:buSzPct val="100000"/>
            </a:pPr>
            <a:endParaRPr lang="en-US" kern="0" dirty="0"/>
          </a:p>
        </p:txBody>
      </p:sp>
    </p:spTree>
    <p:extLst>
      <p:ext uri="{BB962C8B-B14F-4D97-AF65-F5344CB8AC3E}">
        <p14:creationId xmlns:p14="http://schemas.microsoft.com/office/powerpoint/2010/main" val="6935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47DD3B2-774E-DE4F-CE04-CA0AEC66E4CA}"/>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55F4E3E8-03C5-D868-A401-2F03693023E4}"/>
              </a:ext>
            </a:extLst>
          </p:cNvPr>
          <p:cNvSpPr txBox="1">
            <a:spLocks noGrp="1"/>
          </p:cNvSpPr>
          <p:nvPr>
            <p:ph type="title"/>
          </p:nvPr>
        </p:nvSpPr>
        <p:spPr>
          <a:xfrm>
            <a:off x="216755" y="138003"/>
            <a:ext cx="72249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ANTITHROMBOTIC REGIMEN AFTER EMERGENT CAROTID ARTERY STENTING AND RISK OF EARLY COMPLICATIONS: RESULTS FROM A POPULATION-BASED STUDY</a:t>
            </a:r>
            <a:endParaRPr sz="2000"/>
          </a:p>
        </p:txBody>
      </p:sp>
      <p:sp>
        <p:nvSpPr>
          <p:cNvPr id="60" name="Google Shape;60;p3">
            <a:extLst>
              <a:ext uri="{FF2B5EF4-FFF2-40B4-BE49-F238E27FC236}">
                <a16:creationId xmlns:a16="http://schemas.microsoft.com/office/drawing/2014/main" id="{26231AA4-D5F1-6BED-1267-3FB4B59B4938}"/>
              </a:ext>
            </a:extLst>
          </p:cNvPr>
          <p:cNvSpPr txBox="1">
            <a:spLocks noGrp="1"/>
          </p:cNvSpPr>
          <p:nvPr>
            <p:ph type="body" idx="1"/>
          </p:nvPr>
        </p:nvSpPr>
        <p:spPr>
          <a:xfrm>
            <a:off x="233082"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Optimal periprocedural antithrombotic management during emergent carotid artery stenting (</a:t>
            </a:r>
            <a:r>
              <a:rPr lang="en-GB" sz="1400" dirty="0" err="1"/>
              <a:t>eCAS</a:t>
            </a:r>
            <a:r>
              <a:rPr lang="en-GB" sz="1400" dirty="0"/>
              <a:t>) for tandem lesions (TL) in acute ischaemic stroke </a:t>
            </a:r>
            <a:r>
              <a:rPr lang="en-US" sz="1400" dirty="0"/>
              <a:t>remains controversial.</a:t>
            </a:r>
            <a:endParaRPr lang="en-GB" sz="1400" dirty="0"/>
          </a:p>
          <a:p>
            <a:pPr marL="360000" indent="-360000">
              <a:spcBef>
                <a:spcPts val="0"/>
              </a:spcBef>
              <a:spcAft>
                <a:spcPts val="1200"/>
              </a:spcAft>
              <a:buSzPct val="100000"/>
              <a:buFont typeface="Arial" panose="020B0604020202020204" pitchFamily="34" charset="0"/>
              <a:buChar char="•"/>
            </a:pPr>
            <a:endParaRPr lang="en-GB" sz="1400" dirty="0"/>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assess the safety and outcomes of high- versus low-intensity antithrombotic regimens initiated during </a:t>
            </a:r>
            <a:r>
              <a:rPr lang="en-GB" sz="1400" dirty="0" err="1"/>
              <a:t>eCAS</a:t>
            </a:r>
            <a:r>
              <a:rPr lang="en-GB" sz="1400" dirty="0"/>
              <a:t> in patients with TL undergoing endovascular therapy (EVT).</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C1EFB974-67B5-1FB0-FBBE-C022D859CCFA}"/>
              </a:ext>
            </a:extLst>
          </p:cNvPr>
          <p:cNvSpPr txBox="1">
            <a:spLocks/>
          </p:cNvSpPr>
          <p:nvPr/>
        </p:nvSpPr>
        <p:spPr>
          <a:xfrm>
            <a:off x="6313716" y="1271451"/>
            <a:ext cx="5645203" cy="83088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r>
              <a:rPr lang="en-US" sz="1400"/>
              <a:t>Population-based observational study:</a:t>
            </a:r>
          </a:p>
        </p:txBody>
      </p:sp>
      <p:pic>
        <p:nvPicPr>
          <p:cNvPr id="8" name="Graphic 7" descr="Home outline">
            <a:hlinkClick r:id="rId3" action="ppaction://hlinksldjump"/>
            <a:extLst>
              <a:ext uri="{FF2B5EF4-FFF2-40B4-BE49-F238E27FC236}">
                <a16:creationId xmlns:a16="http://schemas.microsoft.com/office/drawing/2014/main" id="{40F02282-78BD-DEC6-E27E-E199208F7E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3B788D89-7536-C94A-9FC4-11B71FE6A23E}"/>
              </a:ext>
            </a:extLst>
          </p:cNvPr>
          <p:cNvPicPr>
            <a:picLocks noChangeAspect="1"/>
          </p:cNvPicPr>
          <p:nvPr/>
        </p:nvPicPr>
        <p:blipFill rotWithShape="1">
          <a:blip r:embed="rId5">
            <a:extLst>
              <a:ext uri="{28A0092B-C50C-407E-A947-70E740481C1C}">
                <a14:useLocalDpi xmlns:a14="http://schemas.microsoft.com/office/drawing/2010/main" val="0"/>
              </a:ext>
            </a:extLst>
          </a:blip>
          <a:srcRect l="11026" t="20284" r="9886" b="17038"/>
          <a:stretch/>
        </p:blipFill>
        <p:spPr>
          <a:xfrm>
            <a:off x="6313714" y="2191145"/>
            <a:ext cx="5588462" cy="4428896"/>
          </a:xfrm>
          <a:prstGeom prst="rect">
            <a:avLst/>
          </a:prstGeom>
        </p:spPr>
      </p:pic>
    </p:spTree>
    <p:extLst>
      <p:ext uri="{BB962C8B-B14F-4D97-AF65-F5344CB8AC3E}">
        <p14:creationId xmlns:p14="http://schemas.microsoft.com/office/powerpoint/2010/main" val="232713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C75EAB1-2329-301A-7E77-AD5F34EFFC8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D383B45-A0E1-8043-B92F-7BC807EEA91D}"/>
              </a:ext>
            </a:extLst>
          </p:cNvPr>
          <p:cNvPicPr>
            <a:picLocks noChangeAspect="1"/>
          </p:cNvPicPr>
          <p:nvPr/>
        </p:nvPicPr>
        <p:blipFill rotWithShape="1">
          <a:blip r:embed="rId3">
            <a:extLst>
              <a:ext uri="{28A0092B-C50C-407E-A947-70E740481C1C}">
                <a14:useLocalDpi xmlns:a14="http://schemas.microsoft.com/office/drawing/2010/main" val="0"/>
              </a:ext>
            </a:extLst>
          </a:blip>
          <a:srcRect l="15333" t="14370" r="11481" b="17926"/>
          <a:stretch/>
        </p:blipFill>
        <p:spPr>
          <a:xfrm>
            <a:off x="233083" y="1594338"/>
            <a:ext cx="5540647" cy="5125659"/>
          </a:xfrm>
          <a:prstGeom prst="rect">
            <a:avLst/>
          </a:prstGeom>
        </p:spPr>
      </p:pic>
      <p:sp>
        <p:nvSpPr>
          <p:cNvPr id="59" name="Google Shape;59;p3">
            <a:extLst>
              <a:ext uri="{FF2B5EF4-FFF2-40B4-BE49-F238E27FC236}">
                <a16:creationId xmlns:a16="http://schemas.microsoft.com/office/drawing/2014/main" id="{AF0F767D-4335-2CF8-D87D-79390F85155E}"/>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ANTITHROMBOTIC REGIMEN AFTER EMERGENT CAROTID ARTERY STENTING AND RISK OF EARLY COMPLICATIONS: RESULTS FROM A POPULATION-BASED STUDY</a:t>
            </a:r>
            <a:endParaRPr sz="2000"/>
          </a:p>
        </p:txBody>
      </p:sp>
      <p:sp>
        <p:nvSpPr>
          <p:cNvPr id="60" name="Google Shape;60;p3">
            <a:extLst>
              <a:ext uri="{FF2B5EF4-FFF2-40B4-BE49-F238E27FC236}">
                <a16:creationId xmlns:a16="http://schemas.microsoft.com/office/drawing/2014/main" id="{D8C72E0E-6CAA-ECFE-492B-A80F27A43BDC}"/>
              </a:ext>
            </a:extLst>
          </p:cNvPr>
          <p:cNvSpPr txBox="1">
            <a:spLocks noGrp="1"/>
          </p:cNvSpPr>
          <p:nvPr>
            <p:ph type="body" idx="1"/>
          </p:nvPr>
        </p:nvSpPr>
        <p:spPr>
          <a:xfrm>
            <a:off x="233083" y="1271451"/>
            <a:ext cx="5645203" cy="322887"/>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p:txBody>
      </p:sp>
      <p:sp>
        <p:nvSpPr>
          <p:cNvPr id="4" name="Google Shape;60;p3">
            <a:extLst>
              <a:ext uri="{FF2B5EF4-FFF2-40B4-BE49-F238E27FC236}">
                <a16:creationId xmlns:a16="http://schemas.microsoft.com/office/drawing/2014/main" id="{CCF1C6D5-4827-1BA2-5672-0E17EBCB9151}"/>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Emergent initiation of high-intensity antithrombotic therapy during </a:t>
            </a:r>
            <a:r>
              <a:rPr lang="en-US" sz="1400" err="1"/>
              <a:t>eCAS</a:t>
            </a:r>
            <a:r>
              <a:rPr lang="en-US" sz="1400"/>
              <a:t> </a:t>
            </a:r>
            <a:r>
              <a:rPr lang="en-GB" sz="1400"/>
              <a:t>was not associated with increased haemorrhagic transformation risk.</a:t>
            </a:r>
          </a:p>
          <a:p>
            <a:pPr>
              <a:buFont typeface="Arial" panose="020B0604020202020204" pitchFamily="34" charset="0"/>
              <a:buChar char="•"/>
            </a:pPr>
            <a:endParaRPr lang="en-GB" sz="1400"/>
          </a:p>
          <a:p>
            <a:pPr>
              <a:buFont typeface="Arial" panose="020B0604020202020204" pitchFamily="34" charset="0"/>
              <a:buChar char="•"/>
            </a:pPr>
            <a:r>
              <a:rPr lang="en-GB" sz="1400"/>
              <a:t>Both strategies (early high-intensity vs. deferred initiation) presented similar outcomes.</a:t>
            </a:r>
          </a:p>
        </p:txBody>
      </p:sp>
      <p:pic>
        <p:nvPicPr>
          <p:cNvPr id="8" name="Graphic 7" descr="Home outline">
            <a:hlinkClick r:id="rId4" action="ppaction://hlinksldjump"/>
            <a:extLst>
              <a:ext uri="{FF2B5EF4-FFF2-40B4-BE49-F238E27FC236}">
                <a16:creationId xmlns:a16="http://schemas.microsoft.com/office/drawing/2014/main" id="{862407DF-DA7B-34C4-2AB7-D2B7CEA016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389951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4096136-D948-C05F-5CFF-88EB821E7F28}"/>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1A50CAB4-833F-6982-D1C1-00CC671F501D}"/>
              </a:ext>
            </a:extLst>
          </p:cNvPr>
          <p:cNvSpPr txBox="1">
            <a:spLocks noGrp="1"/>
          </p:cNvSpPr>
          <p:nvPr>
            <p:ph type="title"/>
          </p:nvPr>
        </p:nvSpPr>
        <p:spPr>
          <a:xfrm>
            <a:off x="233083" y="138003"/>
            <a:ext cx="7186892"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STROKE TREATMENT PERFORMED BY INTERVENTIONAL CARDIOLOGISTS: A SYSTEMATIC REVIEW AND META-ANALYSIS</a:t>
            </a:r>
            <a:endParaRPr sz="2000"/>
          </a:p>
        </p:txBody>
      </p:sp>
      <p:sp>
        <p:nvSpPr>
          <p:cNvPr id="60" name="Google Shape;60;p3">
            <a:extLst>
              <a:ext uri="{FF2B5EF4-FFF2-40B4-BE49-F238E27FC236}">
                <a16:creationId xmlns:a16="http://schemas.microsoft.com/office/drawing/2014/main" id="{7B65D94F-B19C-4CC6-3FCB-3A1F9F9B9E87}"/>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stroke therapy (EST) is a level 1A, time-critical treatment for acute ischaemic stroke (AIS).</a:t>
            </a:r>
          </a:p>
          <a:p>
            <a:pPr>
              <a:buFont typeface="Arial" panose="020B0604020202020204" pitchFamily="34" charset="0"/>
              <a:buChar char="•"/>
            </a:pPr>
            <a:endParaRPr lang="en-GB" sz="1400"/>
          </a:p>
          <a:p>
            <a:pPr>
              <a:buFont typeface="Arial" panose="020B0604020202020204" pitchFamily="34" charset="0"/>
              <a:buChar char="•"/>
            </a:pPr>
            <a:r>
              <a:rPr lang="en-US" sz="1400"/>
              <a:t>Global access remains limited (&lt;5% of eligible patients), driving increasing involvement of interventional cardiologists (ICs).</a:t>
            </a:r>
          </a:p>
          <a:p>
            <a:pPr marL="135464" indent="0">
              <a:buNone/>
            </a:pPr>
            <a:endParaRPr lang="en-US" sz="1400"/>
          </a:p>
          <a:p>
            <a:pPr marL="135464" indent="0">
              <a:buNone/>
            </a:pPr>
            <a:endParaRPr lang="en-US" sz="1400"/>
          </a:p>
          <a:p>
            <a:pPr marL="135464" indent="0">
              <a:buNone/>
            </a:pPr>
            <a:r>
              <a:rPr lang="en-GB" sz="1600" b="1"/>
              <a:t>Aim</a:t>
            </a:r>
            <a:endParaRPr lang="en-US" sz="1600" b="1"/>
          </a:p>
          <a:p>
            <a:pPr>
              <a:buFont typeface="Arial" panose="020B0604020202020204" pitchFamily="34" charset="0"/>
              <a:buChar char="•"/>
            </a:pPr>
            <a:endParaRPr lang="en-US" sz="1400"/>
          </a:p>
          <a:p>
            <a:pPr>
              <a:buFont typeface="Arial" panose="020B0604020202020204" pitchFamily="34" charset="0"/>
              <a:buChar char="•"/>
            </a:pPr>
            <a:r>
              <a:rPr lang="en-US" sz="1400"/>
              <a:t>To evaluate the efficacy and safety of EST performed by ICs against established guideline benchmarks. </a:t>
            </a: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F58CC4B1-C8AA-0CBE-0078-0FB3CC030299}"/>
              </a:ext>
            </a:extLst>
          </p:cNvPr>
          <p:cNvSpPr txBox="1">
            <a:spLocks/>
          </p:cNvSpPr>
          <p:nvPr/>
        </p:nvSpPr>
        <p:spPr>
          <a:xfrm>
            <a:off x="6313716" y="1271451"/>
            <a:ext cx="5645203" cy="78399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r>
              <a:rPr lang="en-US" sz="1400" dirty="0"/>
              <a:t>Systematic review and meta-analysis following PRISMA guidelines.</a:t>
            </a:r>
          </a:p>
          <a:p>
            <a:endParaRPr lang="en-US" sz="1400" dirty="0"/>
          </a:p>
        </p:txBody>
      </p:sp>
      <p:pic>
        <p:nvPicPr>
          <p:cNvPr id="8" name="Graphic 7" descr="Home outline">
            <a:hlinkClick r:id="rId3" action="ppaction://hlinksldjump"/>
            <a:extLst>
              <a:ext uri="{FF2B5EF4-FFF2-40B4-BE49-F238E27FC236}">
                <a16:creationId xmlns:a16="http://schemas.microsoft.com/office/drawing/2014/main" id="{6132FD8F-DA6A-2A3C-5938-99B0C3A6B3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2EDC2D48-7FC8-414D-BEDF-B7A2E40CC297}"/>
              </a:ext>
            </a:extLst>
          </p:cNvPr>
          <p:cNvPicPr>
            <a:picLocks noChangeAspect="1"/>
          </p:cNvPicPr>
          <p:nvPr/>
        </p:nvPicPr>
        <p:blipFill rotWithShape="1">
          <a:blip r:embed="rId5">
            <a:extLst>
              <a:ext uri="{28A0092B-C50C-407E-A947-70E740481C1C}">
                <a14:useLocalDpi xmlns:a14="http://schemas.microsoft.com/office/drawing/2010/main" val="0"/>
              </a:ext>
            </a:extLst>
          </a:blip>
          <a:srcRect l="25555" t="21766" r="19926" b="19704"/>
          <a:stretch/>
        </p:blipFill>
        <p:spPr>
          <a:xfrm>
            <a:off x="7127747" y="2253670"/>
            <a:ext cx="4017140" cy="4312688"/>
          </a:xfrm>
          <a:prstGeom prst="rect">
            <a:avLst/>
          </a:prstGeom>
        </p:spPr>
      </p:pic>
    </p:spTree>
    <p:extLst>
      <p:ext uri="{BB962C8B-B14F-4D97-AF65-F5344CB8AC3E}">
        <p14:creationId xmlns:p14="http://schemas.microsoft.com/office/powerpoint/2010/main" val="213043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1BC033A6-5288-0D7B-F672-CE287BCA3A1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9E5C165E-D3FE-C8C8-CF75-F49D2ED62C7C}"/>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ENDOVASCULAR STROKE TREATMENT PERFORMED BY INTERVENTIONAL CARDIOLOGISTS: A SYSTEMATIC REVIEW AND META-ANALYSIS</a:t>
            </a:r>
            <a:endParaRPr sz="2000"/>
          </a:p>
        </p:txBody>
      </p:sp>
      <p:sp>
        <p:nvSpPr>
          <p:cNvPr id="60" name="Google Shape;60;p3">
            <a:extLst>
              <a:ext uri="{FF2B5EF4-FFF2-40B4-BE49-F238E27FC236}">
                <a16:creationId xmlns:a16="http://schemas.microsoft.com/office/drawing/2014/main" id="{B352EC4B-2420-9067-46D7-45081890D56C}"/>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US" sz="1400" dirty="0"/>
              <a:t>Outcomes were within established guideline benchmarks.</a:t>
            </a:r>
          </a:p>
          <a:p>
            <a:pPr>
              <a:buFont typeface="Arial" panose="020B0604020202020204" pitchFamily="34" charset="0"/>
              <a:buChar char="•"/>
            </a:pPr>
            <a:r>
              <a:rPr lang="en-GB" sz="1400" dirty="0"/>
              <a:t>28 studies; n=1,846 patients.</a:t>
            </a:r>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endParaRPr lang="en-GB" sz="1400" dirty="0"/>
          </a:p>
          <a:p>
            <a:pPr>
              <a:buFont typeface="Arial" panose="020B0604020202020204" pitchFamily="34" charset="0"/>
              <a:buChar char="•"/>
            </a:pPr>
            <a:r>
              <a:rPr lang="en-GB" sz="1400" dirty="0"/>
              <a:t>Safety outcomes:</a:t>
            </a:r>
          </a:p>
          <a:p>
            <a:pPr lvl="1">
              <a:buFont typeface="Arial" panose="020B0604020202020204" pitchFamily="34" charset="0"/>
              <a:buChar char="•"/>
            </a:pPr>
            <a:r>
              <a:rPr lang="en-GB" sz="1400" dirty="0"/>
              <a:t>Symptomatic ICH: 8.0% (95% CI 6.5-9.7)</a:t>
            </a:r>
          </a:p>
          <a:p>
            <a:pPr lvl="1">
              <a:buFont typeface="Arial" panose="020B0604020202020204" pitchFamily="34" charset="0"/>
              <a:buChar char="•"/>
            </a:pPr>
            <a:r>
              <a:rPr lang="en-GB" sz="1400" dirty="0" err="1"/>
              <a:t>Embolisation</a:t>
            </a:r>
            <a:r>
              <a:rPr lang="en-GB" sz="1400" dirty="0"/>
              <a:t> to new territory: 3.4% (95% CI 2.2-4.9)</a:t>
            </a:r>
          </a:p>
          <a:p>
            <a:pPr lvl="1">
              <a:buFont typeface="Arial" panose="020B0604020202020204" pitchFamily="34" charset="0"/>
              <a:buChar char="•"/>
            </a:pPr>
            <a:r>
              <a:rPr lang="en-GB" sz="1400" dirty="0"/>
              <a:t>90-day mortality: 22.1% (95% CI 17.9–26.6)</a:t>
            </a:r>
          </a:p>
        </p:txBody>
      </p:sp>
      <p:sp>
        <p:nvSpPr>
          <p:cNvPr id="4" name="Google Shape;60;p3">
            <a:extLst>
              <a:ext uri="{FF2B5EF4-FFF2-40B4-BE49-F238E27FC236}">
                <a16:creationId xmlns:a16="http://schemas.microsoft.com/office/drawing/2014/main" id="{701BD62C-C01B-DA0E-4061-3CBC87773BA0}"/>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ICs can deliver EST with efficacy and safety outcomes within guideline standards.</a:t>
            </a:r>
          </a:p>
          <a:p>
            <a:pPr>
              <a:buFont typeface="Arial" panose="020B0604020202020204" pitchFamily="34" charset="0"/>
              <a:buChar char="•"/>
            </a:pPr>
            <a:endParaRPr lang="en-US" sz="1400"/>
          </a:p>
          <a:p>
            <a:pPr>
              <a:buFont typeface="Arial" panose="020B0604020202020204" pitchFamily="34" charset="0"/>
              <a:buChar char="•"/>
            </a:pPr>
            <a:r>
              <a:rPr lang="en-US" sz="1400"/>
              <a:t>This collaborative model offers a pragmatic strategy to expand access to reperfusion therapies, particularly in regions with limited neurointerventional capacity.</a:t>
            </a:r>
            <a:endParaRPr lang="en-GB" sz="1400"/>
          </a:p>
        </p:txBody>
      </p:sp>
      <p:pic>
        <p:nvPicPr>
          <p:cNvPr id="8" name="Graphic 7" descr="Home outline">
            <a:hlinkClick r:id="rId3" action="ppaction://hlinksldjump"/>
            <a:extLst>
              <a:ext uri="{FF2B5EF4-FFF2-40B4-BE49-F238E27FC236}">
                <a16:creationId xmlns:a16="http://schemas.microsoft.com/office/drawing/2014/main" id="{8B50025B-1028-D03E-483C-B4986E123F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7" name="Picture 6">
            <a:extLst>
              <a:ext uri="{FF2B5EF4-FFF2-40B4-BE49-F238E27FC236}">
                <a16:creationId xmlns:a16="http://schemas.microsoft.com/office/drawing/2014/main" id="{C00820C2-7813-0E46-BF98-9DEC4DA2C274}"/>
              </a:ext>
            </a:extLst>
          </p:cNvPr>
          <p:cNvPicPr>
            <a:picLocks noChangeAspect="1"/>
          </p:cNvPicPr>
          <p:nvPr/>
        </p:nvPicPr>
        <p:blipFill rotWithShape="1">
          <a:blip r:embed="rId5">
            <a:extLst>
              <a:ext uri="{28A0092B-C50C-407E-A947-70E740481C1C}">
                <a14:useLocalDpi xmlns:a14="http://schemas.microsoft.com/office/drawing/2010/main" val="0"/>
              </a:ext>
            </a:extLst>
          </a:blip>
          <a:srcRect l="14857" t="42337" r="20126" b="43780"/>
          <a:stretch/>
        </p:blipFill>
        <p:spPr>
          <a:xfrm>
            <a:off x="433633" y="2700242"/>
            <a:ext cx="5189828" cy="1108187"/>
          </a:xfrm>
          <a:prstGeom prst="rect">
            <a:avLst/>
          </a:prstGeom>
        </p:spPr>
      </p:pic>
    </p:spTree>
    <p:extLst>
      <p:ext uri="{BB962C8B-B14F-4D97-AF65-F5344CB8AC3E}">
        <p14:creationId xmlns:p14="http://schemas.microsoft.com/office/powerpoint/2010/main" val="238954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360E981F-12AC-1A99-D734-7E4130D68C6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42040C-A655-804B-BBD2-3AA92F7FC09F}"/>
              </a:ext>
            </a:extLst>
          </p:cNvPr>
          <p:cNvPicPr>
            <a:picLocks noChangeAspect="1"/>
          </p:cNvPicPr>
          <p:nvPr/>
        </p:nvPicPr>
        <p:blipFill rotWithShape="1">
          <a:blip r:embed="rId3">
            <a:extLst>
              <a:ext uri="{28A0092B-C50C-407E-A947-70E740481C1C}">
                <a14:useLocalDpi xmlns:a14="http://schemas.microsoft.com/office/drawing/2010/main" val="0"/>
              </a:ext>
            </a:extLst>
          </a:blip>
          <a:srcRect t="24730" b="21925"/>
          <a:stretch/>
        </p:blipFill>
        <p:spPr>
          <a:xfrm>
            <a:off x="5633882" y="2284360"/>
            <a:ext cx="6325035" cy="3374073"/>
          </a:xfrm>
          <a:prstGeom prst="rect">
            <a:avLst/>
          </a:prstGeom>
        </p:spPr>
      </p:pic>
      <p:sp>
        <p:nvSpPr>
          <p:cNvPr id="59" name="Google Shape;59;p3">
            <a:extLst>
              <a:ext uri="{FF2B5EF4-FFF2-40B4-BE49-F238E27FC236}">
                <a16:creationId xmlns:a16="http://schemas.microsoft.com/office/drawing/2014/main" id="{B8F7675E-CF1E-0042-77C1-B77036851FF3}"/>
              </a:ext>
            </a:extLst>
          </p:cNvPr>
          <p:cNvSpPr txBox="1">
            <a:spLocks noGrp="1"/>
          </p:cNvSpPr>
          <p:nvPr>
            <p:ph type="title"/>
          </p:nvPr>
        </p:nvSpPr>
        <p:spPr>
          <a:xfrm>
            <a:off x="233083" y="138003"/>
            <a:ext cx="69487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MICROSURGICAL REVASCULARIZATION AS SALVAGE TREATMENT AFTER FAILED ENDOVASCULAR THERAPY IN ACUTE INTRACRANIAL ARTERIAL OCCLUSION</a:t>
            </a:r>
            <a:endParaRPr sz="2000"/>
          </a:p>
        </p:txBody>
      </p:sp>
      <p:sp>
        <p:nvSpPr>
          <p:cNvPr id="60" name="Google Shape;60;p3">
            <a:extLst>
              <a:ext uri="{FF2B5EF4-FFF2-40B4-BE49-F238E27FC236}">
                <a16:creationId xmlns:a16="http://schemas.microsoft.com/office/drawing/2014/main" id="{AEDA7EBE-6105-6BD2-6AB7-125CF0ABCA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reperfusion is the first-line treatment for acute intracranial arterial occlusion.</a:t>
            </a:r>
          </a:p>
          <a:p>
            <a:pPr>
              <a:buFont typeface="Arial" panose="020B0604020202020204" pitchFamily="34" charset="0"/>
              <a:buChar char="•"/>
            </a:pPr>
            <a:endParaRPr lang="en-GB" sz="1400"/>
          </a:p>
          <a:p>
            <a:pPr>
              <a:buFont typeface="Arial" panose="020B0604020202020204" pitchFamily="34" charset="0"/>
              <a:buChar char="•"/>
            </a:pPr>
            <a:r>
              <a:rPr lang="en-US" sz="1400" err="1"/>
              <a:t>Recanalisation</a:t>
            </a:r>
            <a:r>
              <a:rPr lang="en-US" sz="1400"/>
              <a:t> fails in up to 15% of cases and is associated with poor outcomes. </a:t>
            </a:r>
          </a:p>
          <a:p>
            <a:pPr>
              <a:buFont typeface="Arial" panose="020B0604020202020204" pitchFamily="34" charset="0"/>
              <a:buChar char="•"/>
            </a:pPr>
            <a:endParaRPr lang="en-US" sz="1400"/>
          </a:p>
          <a:p>
            <a:pPr>
              <a:buFont typeface="Arial" panose="020B0604020202020204" pitchFamily="34" charset="0"/>
              <a:buChar char="•"/>
            </a:pPr>
            <a:r>
              <a:rPr lang="en-US" sz="1400"/>
              <a:t>Evidence for rescue surgical strategies remains limited.</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GB" sz="1400"/>
              <a:t>To evaluate the feasibility, safety, and short-term outcomes of emergency extracranial-intracranial (EC-IC) bypass after failed endovascular therapy.</a:t>
            </a:r>
          </a:p>
          <a:p>
            <a:pPr marL="0" indent="0">
              <a:spcBef>
                <a:spcPts val="0"/>
              </a:spcBef>
              <a:spcAft>
                <a:spcPts val="1200"/>
              </a:spcAft>
              <a:buSzPct val="100000"/>
              <a:buNone/>
            </a:pP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C18C9930-70C0-4EB0-2D3D-8AD86B078E38}"/>
              </a:ext>
            </a:extLst>
          </p:cNvPr>
          <p:cNvSpPr txBox="1">
            <a:spLocks/>
          </p:cNvSpPr>
          <p:nvPr/>
        </p:nvSpPr>
        <p:spPr>
          <a:xfrm>
            <a:off x="6313716" y="1271451"/>
            <a:ext cx="5645203" cy="424487"/>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p:txBody>
      </p:sp>
      <p:pic>
        <p:nvPicPr>
          <p:cNvPr id="8" name="Graphic 7" descr="Home outline">
            <a:hlinkClick r:id="rId4" action="ppaction://hlinksldjump"/>
            <a:extLst>
              <a:ext uri="{FF2B5EF4-FFF2-40B4-BE49-F238E27FC236}">
                <a16:creationId xmlns:a16="http://schemas.microsoft.com/office/drawing/2014/main" id="{8EAD8B8D-31F6-3EF7-C292-2C50411F000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81611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E49E35A-DDFA-6E55-E7DD-A9E94BCBD987}"/>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383482E1-7EAF-87F1-B042-CAB780B9844A}"/>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MICROSURGICAL REVASCULARIZATION AS SALVAGE TREATMENT AFTER FAILED ENDOVASCULAR THERAPY IN ACUTE INTRACRANIAL ARTERIAL OCCLUSION</a:t>
            </a:r>
            <a:endParaRPr sz="2000"/>
          </a:p>
        </p:txBody>
      </p:sp>
      <p:sp>
        <p:nvSpPr>
          <p:cNvPr id="60" name="Google Shape;60;p3">
            <a:extLst>
              <a:ext uri="{FF2B5EF4-FFF2-40B4-BE49-F238E27FC236}">
                <a16:creationId xmlns:a16="http://schemas.microsoft.com/office/drawing/2014/main" id="{F78B4C12-4829-6660-07EF-24A227FB0A1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pPr>
              <a:buFont typeface="Arial" panose="020B0604020202020204" pitchFamily="34" charset="0"/>
              <a:buChar char="•"/>
            </a:pPr>
            <a:r>
              <a:rPr lang="en-GB" sz="1400"/>
              <a:t>100% bypass patency on postoperative angiography.</a:t>
            </a:r>
          </a:p>
          <a:p>
            <a:pPr>
              <a:buFont typeface="Arial" panose="020B0604020202020204" pitchFamily="34" charset="0"/>
              <a:buChar char="•"/>
            </a:pPr>
            <a:r>
              <a:rPr lang="en-GB" sz="1400"/>
              <a:t>Favourable neurological outcomes:</a:t>
            </a:r>
          </a:p>
          <a:p>
            <a:pPr lvl="1">
              <a:buFont typeface="Arial" panose="020B0604020202020204" pitchFamily="34" charset="0"/>
              <a:buChar char="•"/>
            </a:pPr>
            <a:r>
              <a:rPr lang="en-GB" sz="1400" err="1"/>
              <a:t>mRS</a:t>
            </a:r>
            <a:r>
              <a:rPr lang="en-GB" sz="1400"/>
              <a:t> 1: 63.6% (7/11)</a:t>
            </a:r>
          </a:p>
          <a:p>
            <a:pPr lvl="1">
              <a:buFont typeface="Arial" panose="020B0604020202020204" pitchFamily="34" charset="0"/>
              <a:buChar char="•"/>
            </a:pPr>
            <a:r>
              <a:rPr lang="en-GB" sz="1400" err="1"/>
              <a:t>mRS</a:t>
            </a:r>
            <a:r>
              <a:rPr lang="en-GB" sz="1400"/>
              <a:t> 2: 18.2% (2/11)</a:t>
            </a:r>
          </a:p>
          <a:p>
            <a:pPr lvl="1">
              <a:buFont typeface="Arial" panose="020B0604020202020204" pitchFamily="34" charset="0"/>
              <a:buChar char="•"/>
            </a:pPr>
            <a:r>
              <a:rPr lang="en-GB" sz="1400" err="1"/>
              <a:t>mRS</a:t>
            </a:r>
            <a:r>
              <a:rPr lang="en-GB" sz="1400"/>
              <a:t> 3: 18.2% (2/11)</a:t>
            </a:r>
          </a:p>
          <a:p>
            <a:pPr>
              <a:buFont typeface="Arial" panose="020B0604020202020204" pitchFamily="34" charset="0"/>
              <a:buChar char="•"/>
            </a:pPr>
            <a:r>
              <a:rPr lang="en-GB" sz="1400"/>
              <a:t>No bypass-related complications reported.</a:t>
            </a:r>
          </a:p>
          <a:p>
            <a:pPr>
              <a:buFont typeface="Arial" panose="020B0604020202020204" pitchFamily="34" charset="0"/>
              <a:buChar char="•"/>
            </a:pPr>
            <a:r>
              <a:rPr lang="en-US" sz="1400"/>
              <a:t>Follow-up MRI showed no progression of infarction</a:t>
            </a:r>
            <a:endParaRPr lang="en-GB" sz="1400"/>
          </a:p>
        </p:txBody>
      </p:sp>
      <p:sp>
        <p:nvSpPr>
          <p:cNvPr id="4" name="Google Shape;60;p3">
            <a:extLst>
              <a:ext uri="{FF2B5EF4-FFF2-40B4-BE49-F238E27FC236}">
                <a16:creationId xmlns:a16="http://schemas.microsoft.com/office/drawing/2014/main" id="{B4A1426C-F3D7-1AFA-D1EF-7DFFE08D8C02}"/>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kumimoji="0" lang="en-GB" sz="1600" b="1" i="0" u="none" strike="noStrike" kern="0" cap="none" spc="0" normalizeH="0" baseline="0" noProof="0">
              <a:ln>
                <a:noFill/>
              </a:ln>
              <a:solidFill>
                <a:srgbClr val="15275E"/>
              </a:solidFill>
              <a:effectLst/>
              <a:uLnTx/>
              <a:uFillTx/>
              <a:latin typeface="Overpass"/>
              <a:sym typeface="Overpass"/>
            </a:endParaRPr>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endParaRPr lang="en-GB" sz="1600" b="1" kern="0"/>
          </a:p>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a:t>Emergency EC–IC bypass is a feasible and safe salvage option in selected patients with failed endovascular reperfusion, supporting its role in comprehensive acute stroke management.</a:t>
            </a:r>
          </a:p>
          <a:p>
            <a:pPr marL="135464" indent="0">
              <a:buNone/>
            </a:pPr>
            <a:endParaRPr lang="en-GB" sz="1400">
              <a:highlight>
                <a:srgbClr val="FFFF00"/>
              </a:highlight>
            </a:endParaRPr>
          </a:p>
        </p:txBody>
      </p:sp>
      <p:pic>
        <p:nvPicPr>
          <p:cNvPr id="8" name="Graphic 7" descr="Home outline">
            <a:hlinkClick r:id="rId3" action="ppaction://hlinksldjump"/>
            <a:extLst>
              <a:ext uri="{FF2B5EF4-FFF2-40B4-BE49-F238E27FC236}">
                <a16:creationId xmlns:a16="http://schemas.microsoft.com/office/drawing/2014/main" id="{A95A88A4-49E5-BFD5-5D7C-EEC1BF17A8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descr="A collage of medical images&#10;&#10;Description automatically generated">
            <a:extLst>
              <a:ext uri="{FF2B5EF4-FFF2-40B4-BE49-F238E27FC236}">
                <a16:creationId xmlns:a16="http://schemas.microsoft.com/office/drawing/2014/main" id="{BAED3FCD-6B79-2A1A-DA52-44BC517B4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042" y="1492764"/>
            <a:ext cx="5376183" cy="2744939"/>
          </a:xfrm>
          <a:prstGeom prst="rect">
            <a:avLst/>
          </a:prstGeom>
        </p:spPr>
      </p:pic>
      <p:pic>
        <p:nvPicPr>
          <p:cNvPr id="6" name="Picture 5" descr="A collage of images of the veins&#10;&#10;Description automatically generated">
            <a:extLst>
              <a:ext uri="{FF2B5EF4-FFF2-40B4-BE49-F238E27FC236}">
                <a16:creationId xmlns:a16="http://schemas.microsoft.com/office/drawing/2014/main" id="{2979A6A5-C0C5-9E8B-2BB2-5E670F95C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365" y="3927798"/>
            <a:ext cx="5405920" cy="2551659"/>
          </a:xfrm>
          <a:prstGeom prst="rect">
            <a:avLst/>
          </a:prstGeom>
        </p:spPr>
      </p:pic>
    </p:spTree>
    <p:extLst>
      <p:ext uri="{BB962C8B-B14F-4D97-AF65-F5344CB8AC3E}">
        <p14:creationId xmlns:p14="http://schemas.microsoft.com/office/powerpoint/2010/main" val="335563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5A12290-FB97-2C7F-3253-1CC5B59BCD7F}"/>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FCA63D55-34B6-528C-AE50-D3B594002240}"/>
              </a:ext>
            </a:extLst>
          </p:cNvPr>
          <p:cNvSpPr txBox="1">
            <a:spLocks noGrp="1"/>
          </p:cNvSpPr>
          <p:nvPr>
            <p:ph type="title"/>
          </p:nvPr>
        </p:nvSpPr>
        <p:spPr>
          <a:xfrm>
            <a:off x="233084" y="138003"/>
            <a:ext cx="6958292" cy="935224"/>
          </a:xfrm>
          <a:prstGeom prst="rect">
            <a:avLst/>
          </a:prstGeom>
          <a:noFill/>
          <a:ln>
            <a:noFill/>
          </a:ln>
        </p:spPr>
        <p:txBody>
          <a:bodyPr spcFirstLastPara="1" wrap="square" lIns="121900" tIns="60933" rIns="121900" bIns="60933" anchor="ctr" anchorCtr="0">
            <a:normAutofit/>
          </a:bodyPr>
          <a:lstStyle/>
          <a:p>
            <a:pPr>
              <a:buSzPts val="2800"/>
            </a:pPr>
            <a:r>
              <a:rPr lang="en-US" sz="1800"/>
              <a:t>EVT IN PATIENTS WITH TANDEM LESIONS: EFFECT OF CAS AND EVT DEVICES</a:t>
            </a:r>
            <a:endParaRPr sz="1800"/>
          </a:p>
        </p:txBody>
      </p:sp>
      <p:sp>
        <p:nvSpPr>
          <p:cNvPr id="60" name="Google Shape;60;p3">
            <a:extLst>
              <a:ext uri="{FF2B5EF4-FFF2-40B4-BE49-F238E27FC236}">
                <a16:creationId xmlns:a16="http://schemas.microsoft.com/office/drawing/2014/main" id="{0183E4A8-3CB5-3C17-1059-AD814574EC81}"/>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US" sz="1400"/>
              <a:t>15–20% of patients with acute ischemic stroke due to anterior large vessel occlusion present with tandem lesions (TLs).</a:t>
            </a:r>
          </a:p>
          <a:p>
            <a:pPr>
              <a:buFont typeface="Arial" panose="020B0604020202020204" pitchFamily="34" charset="0"/>
              <a:buChar char="•"/>
            </a:pPr>
            <a:endParaRPr lang="en-US" sz="1400"/>
          </a:p>
          <a:p>
            <a:pPr>
              <a:buFont typeface="Arial" panose="020B0604020202020204" pitchFamily="34" charset="0"/>
              <a:buChar char="•"/>
            </a:pPr>
            <a:r>
              <a:rPr lang="en-US" sz="1400"/>
              <a:t>The optimal endovascular treatment (EVT) strategy for tandem lesions (TLs) remains uncertain, particularly regarding carotid artery stenting (CAS) and thrombectomy technique.</a:t>
            </a:r>
            <a:endParaRPr lang="en-GB" sz="1400"/>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compare outcomes in TL patients treated with or without CAS, and to evaluate the impact of thrombectomy technique:</a:t>
            </a:r>
          </a:p>
          <a:p>
            <a:pPr lvl="1">
              <a:buFont typeface="Arial" panose="020B0604020202020204" pitchFamily="34" charset="0"/>
              <a:buChar char="•"/>
            </a:pPr>
            <a:r>
              <a:rPr lang="en-US" sz="1400"/>
              <a:t>Aspiration alone (AA)</a:t>
            </a:r>
          </a:p>
          <a:p>
            <a:pPr lvl="1">
              <a:buFont typeface="Arial" panose="020B0604020202020204" pitchFamily="34" charset="0"/>
              <a:buChar char="•"/>
            </a:pPr>
            <a:r>
              <a:rPr lang="en-US" sz="1400"/>
              <a:t>Stent retriever alone (SRA)</a:t>
            </a:r>
          </a:p>
          <a:p>
            <a:pPr lvl="1">
              <a:buFont typeface="Arial" panose="020B0604020202020204" pitchFamily="34" charset="0"/>
              <a:buChar char="•"/>
            </a:pPr>
            <a:r>
              <a:rPr lang="en-US" sz="1400"/>
              <a:t>Combined approach (CA)</a:t>
            </a: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B1F99741-72E5-3B09-484D-1714A2A82669}"/>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Methods</a:t>
            </a:r>
          </a:p>
          <a:p>
            <a:pPr>
              <a:buFont typeface="Arial" panose="020B0604020202020204" pitchFamily="34" charset="0"/>
              <a:buChar char="•"/>
            </a:pPr>
            <a:r>
              <a:rPr lang="en-US" sz="1400"/>
              <a:t>EVA-TRISP is an international </a:t>
            </a:r>
            <a:r>
              <a:rPr lang="en-US" sz="1400" err="1"/>
              <a:t>multicentre</a:t>
            </a:r>
            <a:r>
              <a:rPr lang="en-US" sz="1400"/>
              <a:t> cohort (2016–2023) including consecutive AIS patients treated with EVT. </a:t>
            </a:r>
          </a:p>
          <a:p>
            <a:pPr>
              <a:buFont typeface="Arial" panose="020B0604020202020204" pitchFamily="34" charset="0"/>
              <a:buChar char="•"/>
            </a:pPr>
            <a:r>
              <a:rPr lang="en-GB" sz="1400"/>
              <a:t>Outcomes: </a:t>
            </a:r>
          </a:p>
          <a:p>
            <a:pPr lvl="1">
              <a:buFont typeface="Arial" panose="020B0604020202020204" pitchFamily="34" charset="0"/>
              <a:buChar char="•"/>
            </a:pPr>
            <a:r>
              <a:rPr lang="en-GB" sz="1400"/>
              <a:t>3-month </a:t>
            </a:r>
            <a:r>
              <a:rPr lang="en-GB" sz="1400" err="1"/>
              <a:t>mRS</a:t>
            </a:r>
            <a:endParaRPr lang="en-GB" sz="1400"/>
          </a:p>
          <a:p>
            <a:pPr lvl="1">
              <a:buFont typeface="Arial" panose="020B0604020202020204" pitchFamily="34" charset="0"/>
              <a:buChar char="•"/>
            </a:pPr>
            <a:r>
              <a:rPr lang="en-GB" sz="1400"/>
              <a:t>Good functional outcome (</a:t>
            </a:r>
            <a:r>
              <a:rPr lang="en-GB" sz="1400" err="1"/>
              <a:t>mRS</a:t>
            </a:r>
            <a:r>
              <a:rPr lang="en-GB" sz="1400"/>
              <a:t> 0-2)</a:t>
            </a:r>
          </a:p>
          <a:p>
            <a:pPr lvl="1">
              <a:buFont typeface="Arial" panose="020B0604020202020204" pitchFamily="34" charset="0"/>
              <a:buChar char="•"/>
            </a:pPr>
            <a:r>
              <a:rPr lang="en-GB" sz="1400"/>
              <a:t>Complete </a:t>
            </a:r>
            <a:r>
              <a:rPr lang="en-GB" sz="1400" err="1"/>
              <a:t>recanalisation</a:t>
            </a:r>
            <a:endParaRPr lang="en-GB" sz="1400"/>
          </a:p>
          <a:p>
            <a:pPr lvl="1">
              <a:buFont typeface="Arial" panose="020B0604020202020204" pitchFamily="34" charset="0"/>
              <a:buChar char="•"/>
            </a:pPr>
            <a:r>
              <a:rPr lang="en-GB" sz="1400"/>
              <a:t>Symptomatic intracranial haemorrhage (</a:t>
            </a:r>
            <a:r>
              <a:rPr lang="en-GB" sz="1400" err="1"/>
              <a:t>sICH</a:t>
            </a:r>
            <a:r>
              <a:rPr lang="en-GB" sz="1400"/>
              <a:t>)</a:t>
            </a:r>
          </a:p>
          <a:p>
            <a:pPr lvl="1">
              <a:buFont typeface="Arial" panose="020B0604020202020204" pitchFamily="34" charset="0"/>
              <a:buChar char="•"/>
            </a:pPr>
            <a:r>
              <a:rPr lang="en-GB" sz="1400"/>
              <a:t>All-cause mortality</a:t>
            </a:r>
          </a:p>
        </p:txBody>
      </p:sp>
      <p:pic>
        <p:nvPicPr>
          <p:cNvPr id="8" name="Graphic 7" descr="Home outline">
            <a:hlinkClick r:id="rId3" action="ppaction://hlinksldjump"/>
            <a:extLst>
              <a:ext uri="{FF2B5EF4-FFF2-40B4-BE49-F238E27FC236}">
                <a16:creationId xmlns:a16="http://schemas.microsoft.com/office/drawing/2014/main" id="{3F8B144E-E0AF-596C-D5D6-65613A6F3B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169140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266D7BDD-37ED-2E67-8141-4E1321148BCE}"/>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2EAE846A-6D46-E3AD-1600-94EC4E114EE9}"/>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a:bodyPr>
          <a:lstStyle/>
          <a:p>
            <a:pPr>
              <a:buSzPts val="2800"/>
            </a:pPr>
            <a:r>
              <a:rPr kumimoji="0" lang="en-US" sz="1800" b="1" i="0" u="none" strike="noStrike" kern="0" cap="none" spc="0" normalizeH="0" baseline="0" noProof="0">
                <a:ln>
                  <a:noFill/>
                </a:ln>
                <a:solidFill>
                  <a:srgbClr val="FFFFFF"/>
                </a:solidFill>
                <a:effectLst/>
                <a:uLnTx/>
                <a:uFillTx/>
                <a:latin typeface="Overpass"/>
                <a:sym typeface="Overpass"/>
              </a:rPr>
              <a:t>EVT IN PATIENTS WITH TANDEM LESIONS: EFFECT OF CAS AND EVT DEVICES</a:t>
            </a:r>
            <a:endParaRPr sz="2000"/>
          </a:p>
        </p:txBody>
      </p:sp>
      <p:sp>
        <p:nvSpPr>
          <p:cNvPr id="60" name="Google Shape;60;p3">
            <a:extLst>
              <a:ext uri="{FF2B5EF4-FFF2-40B4-BE49-F238E27FC236}">
                <a16:creationId xmlns:a16="http://schemas.microsoft.com/office/drawing/2014/main" id="{8989A1BE-7C15-48E3-4878-297BCBF47A32}"/>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r>
              <a:rPr lang="en-US" sz="1400"/>
              <a:t>13,702 EVT patients; 1,545 (11.3%) with TLs; 39% (596) underwent CAS.</a:t>
            </a:r>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a:p>
            <a:endParaRPr lang="en-US" sz="1400" b="1"/>
          </a:p>
        </p:txBody>
      </p:sp>
      <p:sp>
        <p:nvSpPr>
          <p:cNvPr id="4" name="Google Shape;60;p3">
            <a:extLst>
              <a:ext uri="{FF2B5EF4-FFF2-40B4-BE49-F238E27FC236}">
                <a16:creationId xmlns:a16="http://schemas.microsoft.com/office/drawing/2014/main" id="{3ED07F3C-59A1-1588-BCE2-AE201E3B5FC5}"/>
              </a:ext>
            </a:extLst>
          </p:cNvPr>
          <p:cNvSpPr txBox="1">
            <a:spLocks/>
          </p:cNvSpPr>
          <p:nvPr/>
        </p:nvSpPr>
        <p:spPr>
          <a:xfrm>
            <a:off x="6313716" y="1277982"/>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a:t>CAS during EVT was associated with improved functional outcomes in TL patients, without increasing haemorrhagic risk or mortality.</a:t>
            </a:r>
          </a:p>
          <a:p>
            <a:pPr>
              <a:buFont typeface="Arial" panose="020B0604020202020204" pitchFamily="34" charset="0"/>
              <a:buChar char="•"/>
            </a:pPr>
            <a:endParaRPr lang="en-GB" sz="1400"/>
          </a:p>
          <a:p>
            <a:pPr>
              <a:buFont typeface="Arial" panose="020B0604020202020204" pitchFamily="34" charset="0"/>
              <a:buChar char="•"/>
            </a:pPr>
            <a:r>
              <a:rPr lang="en-US" sz="1400"/>
              <a:t>Stent retriever use was associated with improved </a:t>
            </a:r>
            <a:r>
              <a:rPr lang="en-US" sz="1400" err="1"/>
              <a:t>recanalisation</a:t>
            </a:r>
            <a:r>
              <a:rPr lang="en-GB" sz="1400"/>
              <a:t>, while </a:t>
            </a:r>
            <a:r>
              <a:rPr lang="en-US" sz="1400"/>
              <a:t>combined techniques were associated with increased </a:t>
            </a:r>
            <a:r>
              <a:rPr lang="en-US" sz="1400" err="1"/>
              <a:t>sICH</a:t>
            </a:r>
            <a:r>
              <a:rPr lang="en-US" sz="1400"/>
              <a:t> risk without added clinical benefit</a:t>
            </a:r>
            <a:r>
              <a:rPr lang="en-GB" sz="1400"/>
              <a:t>.</a:t>
            </a:r>
          </a:p>
        </p:txBody>
      </p:sp>
      <p:pic>
        <p:nvPicPr>
          <p:cNvPr id="8" name="Graphic 7" descr="Home outline">
            <a:hlinkClick r:id="rId3" action="ppaction://hlinksldjump"/>
            <a:extLst>
              <a:ext uri="{FF2B5EF4-FFF2-40B4-BE49-F238E27FC236}">
                <a16:creationId xmlns:a16="http://schemas.microsoft.com/office/drawing/2014/main" id="{9E222C08-5AF3-E1BC-23F0-00966610157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5" name="Picture 4">
            <a:extLst>
              <a:ext uri="{FF2B5EF4-FFF2-40B4-BE49-F238E27FC236}">
                <a16:creationId xmlns:a16="http://schemas.microsoft.com/office/drawing/2014/main" id="{5D0CF0BE-7580-F847-AB1F-7D3FFD8BA266}"/>
              </a:ext>
            </a:extLst>
          </p:cNvPr>
          <p:cNvPicPr>
            <a:picLocks noChangeAspect="1"/>
          </p:cNvPicPr>
          <p:nvPr/>
        </p:nvPicPr>
        <p:blipFill rotWithShape="1">
          <a:blip r:embed="rId5">
            <a:extLst>
              <a:ext uri="{28A0092B-C50C-407E-A947-70E740481C1C}">
                <a14:useLocalDpi xmlns:a14="http://schemas.microsoft.com/office/drawing/2010/main" val="0"/>
              </a:ext>
            </a:extLst>
          </a:blip>
          <a:srcRect l="12155" t="18944" r="8936" b="23034"/>
          <a:stretch/>
        </p:blipFill>
        <p:spPr>
          <a:xfrm>
            <a:off x="348528" y="2377049"/>
            <a:ext cx="5739740" cy="4220396"/>
          </a:xfrm>
          <a:prstGeom prst="rect">
            <a:avLst/>
          </a:prstGeom>
        </p:spPr>
      </p:pic>
    </p:spTree>
    <p:extLst>
      <p:ext uri="{BB962C8B-B14F-4D97-AF65-F5344CB8AC3E}">
        <p14:creationId xmlns:p14="http://schemas.microsoft.com/office/powerpoint/2010/main" val="357386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42930A7B-DA06-44F1-E966-A3810B2F47E6}"/>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B6D66445-71C6-FD9E-E28F-82692B871EC4}"/>
              </a:ext>
            </a:extLst>
          </p:cNvPr>
          <p:cNvSpPr txBox="1">
            <a:spLocks noGrp="1"/>
          </p:cNvSpPr>
          <p:nvPr>
            <p:ph type="title"/>
          </p:nvPr>
        </p:nvSpPr>
        <p:spPr>
          <a:xfrm>
            <a:off x="233083" y="138003"/>
            <a:ext cx="6910667"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ADJUNCTIVE HYPOTHERMIA AFTER ENDOVASCULAR REPERFUSION THERAPY FOR ACUTE ISCHEMIC STROKE: EVIDENCE FROM A META-ANALYSIS</a:t>
            </a:r>
            <a:endParaRPr sz="2000"/>
          </a:p>
        </p:txBody>
      </p:sp>
      <p:sp>
        <p:nvSpPr>
          <p:cNvPr id="60" name="Google Shape;60;p3">
            <a:extLst>
              <a:ext uri="{FF2B5EF4-FFF2-40B4-BE49-F238E27FC236}">
                <a16:creationId xmlns:a16="http://schemas.microsoft.com/office/drawing/2014/main" id="{116942EE-E172-EBC3-40A4-9B378BC846E0}"/>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Background</a:t>
            </a:r>
          </a:p>
          <a:p>
            <a:pPr>
              <a:buFont typeface="Arial" panose="020B0604020202020204" pitchFamily="34" charset="0"/>
              <a:buChar char="•"/>
            </a:pPr>
            <a:r>
              <a:rPr lang="en-GB" sz="1400"/>
              <a:t>Endovascular thrombectomy (EVT) is standard of care for large vessel occlusion stroke, but reperfusion injury may limit recovery.</a:t>
            </a:r>
          </a:p>
          <a:p>
            <a:pPr>
              <a:buFont typeface="Arial" panose="020B0604020202020204" pitchFamily="34" charset="0"/>
              <a:buChar char="•"/>
            </a:pPr>
            <a:endParaRPr lang="en-GB" sz="1400"/>
          </a:p>
          <a:p>
            <a:pPr>
              <a:buFont typeface="Arial" panose="020B0604020202020204" pitchFamily="34" charset="0"/>
              <a:buChar char="•"/>
            </a:pPr>
            <a:r>
              <a:rPr lang="en-US" sz="1400"/>
              <a:t>Selective or mild therapeutic hypothermia </a:t>
            </a:r>
            <a:r>
              <a:rPr lang="en-GB" sz="1400"/>
              <a:t>has emerged as a potential neuroprotective adjunct to reduce ischaemia–reperfusion injury.</a:t>
            </a:r>
          </a:p>
          <a:p>
            <a:pPr marL="0" indent="0">
              <a:spcBef>
                <a:spcPts val="0"/>
              </a:spcBef>
              <a:spcAft>
                <a:spcPts val="1200"/>
              </a:spcAft>
              <a:buSzPct val="100000"/>
              <a:buNone/>
            </a:pPr>
            <a:endParaRPr lang="en-GB" sz="1400"/>
          </a:p>
          <a:p>
            <a:pPr marL="135464" indent="0">
              <a:spcBef>
                <a:spcPts val="0"/>
              </a:spcBef>
              <a:spcAft>
                <a:spcPts val="1200"/>
              </a:spcAft>
              <a:buNone/>
            </a:pPr>
            <a:r>
              <a:rPr lang="en-GB" sz="1600" b="1"/>
              <a:t>Aim </a:t>
            </a:r>
          </a:p>
          <a:p>
            <a:pPr>
              <a:buFont typeface="Arial" panose="020B0604020202020204" pitchFamily="34" charset="0"/>
              <a:buChar char="•"/>
            </a:pPr>
            <a:r>
              <a:rPr lang="en-US" sz="1400"/>
              <a:t>To evaluate the efficacy and safety of therapeutic hypothermia combined with EVT in acute </a:t>
            </a:r>
            <a:r>
              <a:rPr lang="en-US" sz="1400" err="1"/>
              <a:t>ischaemic</a:t>
            </a:r>
            <a:r>
              <a:rPr lang="en-US" sz="1400"/>
              <a:t> stroke.</a:t>
            </a:r>
            <a:endParaRPr lang="en-GB" sz="1400"/>
          </a:p>
          <a:p>
            <a:pPr marL="360000" indent="-360000">
              <a:spcBef>
                <a:spcPts val="0"/>
              </a:spcBef>
              <a:spcAft>
                <a:spcPts val="600"/>
              </a:spcAft>
              <a:buSzPct val="100000"/>
              <a:buFont typeface="Arial" panose="020B0604020202020204" pitchFamily="34" charset="0"/>
              <a:buChar char="•"/>
            </a:pPr>
            <a:endParaRPr lang="en-GB" sz="1400"/>
          </a:p>
          <a:p>
            <a:pPr marL="0" indent="0">
              <a:spcBef>
                <a:spcPts val="0"/>
              </a:spcBef>
              <a:spcAft>
                <a:spcPts val="600"/>
              </a:spcAft>
              <a:buSzPct val="100000"/>
              <a:buNone/>
            </a:pPr>
            <a:endParaRPr/>
          </a:p>
        </p:txBody>
      </p:sp>
      <p:sp>
        <p:nvSpPr>
          <p:cNvPr id="4" name="Google Shape;60;p3">
            <a:extLst>
              <a:ext uri="{FF2B5EF4-FFF2-40B4-BE49-F238E27FC236}">
                <a16:creationId xmlns:a16="http://schemas.microsoft.com/office/drawing/2014/main" id="{23B86E4A-DA30-2717-3024-95737A721256}"/>
              </a:ext>
            </a:extLst>
          </p:cNvPr>
          <p:cNvSpPr txBox="1">
            <a:spLocks/>
          </p:cNvSpPr>
          <p:nvPr/>
        </p:nvSpPr>
        <p:spPr>
          <a:xfrm>
            <a:off x="6313716" y="1271451"/>
            <a:ext cx="5645203" cy="100282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r>
              <a:rPr lang="en-US" sz="1400" dirty="0"/>
              <a:t>Systematic review and meta-analysis of clinical studies in patients with acute </a:t>
            </a:r>
            <a:r>
              <a:rPr lang="en-US" sz="1400" dirty="0" err="1"/>
              <a:t>ischaemic</a:t>
            </a:r>
            <a:r>
              <a:rPr lang="en-US" sz="1400" dirty="0"/>
              <a:t> stroke. </a:t>
            </a:r>
          </a:p>
        </p:txBody>
      </p:sp>
      <p:pic>
        <p:nvPicPr>
          <p:cNvPr id="8" name="Graphic 7" descr="Home outline">
            <a:hlinkClick r:id="rId3" action="ppaction://hlinksldjump"/>
            <a:extLst>
              <a:ext uri="{FF2B5EF4-FFF2-40B4-BE49-F238E27FC236}">
                <a16:creationId xmlns:a16="http://schemas.microsoft.com/office/drawing/2014/main" id="{3AB52D62-C9E4-159D-47CD-F74FD0A83E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030E3265-E623-FA42-9238-CEB4D64F4604}"/>
              </a:ext>
            </a:extLst>
          </p:cNvPr>
          <p:cNvPicPr>
            <a:picLocks noChangeAspect="1"/>
          </p:cNvPicPr>
          <p:nvPr/>
        </p:nvPicPr>
        <p:blipFill rotWithShape="1">
          <a:blip r:embed="rId5">
            <a:extLst>
              <a:ext uri="{28A0092B-C50C-407E-A947-70E740481C1C}">
                <a14:useLocalDpi xmlns:a14="http://schemas.microsoft.com/office/drawing/2010/main" val="0"/>
              </a:ext>
            </a:extLst>
          </a:blip>
          <a:srcRect l="18153" t="12428" r="17875" b="21346"/>
          <a:stretch/>
        </p:blipFill>
        <p:spPr>
          <a:xfrm>
            <a:off x="6699069" y="2361467"/>
            <a:ext cx="4113630" cy="4258574"/>
          </a:xfrm>
          <a:prstGeom prst="rect">
            <a:avLst/>
          </a:prstGeom>
        </p:spPr>
      </p:pic>
    </p:spTree>
    <p:extLst>
      <p:ext uri="{BB962C8B-B14F-4D97-AF65-F5344CB8AC3E}">
        <p14:creationId xmlns:p14="http://schemas.microsoft.com/office/powerpoint/2010/main" val="176959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945E339-2711-210F-31EE-13766EBFD9D2}"/>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598BD52A-BED1-4F79-1A25-575B21769B34}"/>
              </a:ext>
            </a:extLst>
          </p:cNvPr>
          <p:cNvSpPr txBox="1">
            <a:spLocks noGrp="1"/>
          </p:cNvSpPr>
          <p:nvPr>
            <p:ph type="title"/>
          </p:nvPr>
        </p:nvSpPr>
        <p:spPr>
          <a:xfrm>
            <a:off x="233084" y="138003"/>
            <a:ext cx="7369500"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a:t>ADJUNCTIVE HYPOTHERMIA AFTER ENDOVASCULAR REPERFUSION THERAPY FOR ACUTE ISCHEMIC STROKE: EVIDENCE FROM A META-ANALYSIS</a:t>
            </a:r>
            <a:endParaRPr sz="2000"/>
          </a:p>
        </p:txBody>
      </p:sp>
      <p:sp>
        <p:nvSpPr>
          <p:cNvPr id="60" name="Google Shape;60;p3">
            <a:extLst>
              <a:ext uri="{FF2B5EF4-FFF2-40B4-BE49-F238E27FC236}">
                <a16:creationId xmlns:a16="http://schemas.microsoft.com/office/drawing/2014/main" id="{68E79A73-0554-6098-E4B6-43129775283A}"/>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a:t>Results</a:t>
            </a:r>
          </a:p>
          <a:p>
            <a:pPr marL="135464" indent="0">
              <a:spcBef>
                <a:spcPts val="0"/>
              </a:spcBef>
              <a:spcAft>
                <a:spcPts val="1200"/>
              </a:spcAft>
              <a:buNone/>
            </a:pPr>
            <a:endParaRPr lang="en-GB" sz="1600" b="1"/>
          </a:p>
        </p:txBody>
      </p:sp>
      <p:sp>
        <p:nvSpPr>
          <p:cNvPr id="4" name="Google Shape;60;p3">
            <a:extLst>
              <a:ext uri="{FF2B5EF4-FFF2-40B4-BE49-F238E27FC236}">
                <a16:creationId xmlns:a16="http://schemas.microsoft.com/office/drawing/2014/main" id="{47E7BDC7-A29F-D7AE-349C-C33EA424D871}"/>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a:t>Therapeutic hypothermia combined with EVT is associated with improved functional outcomes without increased mortality or </a:t>
            </a:r>
            <a:r>
              <a:rPr lang="en-US" sz="1400" err="1"/>
              <a:t>haemorrhagic</a:t>
            </a:r>
            <a:r>
              <a:rPr lang="en-US" sz="1400"/>
              <a:t> risk.</a:t>
            </a:r>
          </a:p>
          <a:p>
            <a:pPr>
              <a:buFont typeface="Arial" panose="020B0604020202020204" pitchFamily="34" charset="0"/>
              <a:buChar char="•"/>
            </a:pPr>
            <a:endParaRPr lang="en-US" sz="1400"/>
          </a:p>
          <a:p>
            <a:pPr>
              <a:buFont typeface="Arial" panose="020B0604020202020204" pitchFamily="34" charset="0"/>
              <a:buChar char="•"/>
            </a:pPr>
            <a:r>
              <a:rPr lang="en-US" sz="1400"/>
              <a:t>Larger </a:t>
            </a:r>
            <a:r>
              <a:rPr lang="en-US" sz="1400" err="1"/>
              <a:t>randomised</a:t>
            </a:r>
            <a:r>
              <a:rPr lang="en-US" sz="1400"/>
              <a:t> trials are required to confirm benefit and define optimal cooling strategies.</a:t>
            </a:r>
            <a:endParaRPr lang="en-GB" sz="1400"/>
          </a:p>
        </p:txBody>
      </p:sp>
      <p:pic>
        <p:nvPicPr>
          <p:cNvPr id="8" name="Graphic 7" descr="Home outline">
            <a:hlinkClick r:id="rId3" action="ppaction://hlinksldjump"/>
            <a:extLst>
              <a:ext uri="{FF2B5EF4-FFF2-40B4-BE49-F238E27FC236}">
                <a16:creationId xmlns:a16="http://schemas.microsoft.com/office/drawing/2014/main" id="{18D053CB-6CF5-C503-921E-91DCBA34D8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pic>
        <p:nvPicPr>
          <p:cNvPr id="3" name="Picture 2">
            <a:extLst>
              <a:ext uri="{FF2B5EF4-FFF2-40B4-BE49-F238E27FC236}">
                <a16:creationId xmlns:a16="http://schemas.microsoft.com/office/drawing/2014/main" id="{6982841B-3FDB-5F40-9567-EDF6AC9347A5}"/>
              </a:ext>
            </a:extLst>
          </p:cNvPr>
          <p:cNvPicPr>
            <a:picLocks noChangeAspect="1"/>
          </p:cNvPicPr>
          <p:nvPr/>
        </p:nvPicPr>
        <p:blipFill rotWithShape="1">
          <a:blip r:embed="rId5">
            <a:extLst>
              <a:ext uri="{28A0092B-C50C-407E-A947-70E740481C1C}">
                <a14:useLocalDpi xmlns:a14="http://schemas.microsoft.com/office/drawing/2010/main" val="0"/>
              </a:ext>
            </a:extLst>
          </a:blip>
          <a:srcRect l="12074" t="21766" r="10889" b="23408"/>
          <a:stretch/>
        </p:blipFill>
        <p:spPr>
          <a:xfrm>
            <a:off x="414084" y="1675643"/>
            <a:ext cx="6003912" cy="4272873"/>
          </a:xfrm>
          <a:prstGeom prst="rect">
            <a:avLst/>
          </a:prstGeom>
        </p:spPr>
      </p:pic>
    </p:spTree>
    <p:extLst>
      <p:ext uri="{BB962C8B-B14F-4D97-AF65-F5344CB8AC3E}">
        <p14:creationId xmlns:p14="http://schemas.microsoft.com/office/powerpoint/2010/main" val="257972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AD0BD4A2-DE18-74BF-D124-43D3E684925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1B9AD7-6B3F-592F-F1E0-96969B7D7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032" y="4655274"/>
            <a:ext cx="2557510" cy="1377973"/>
          </a:xfrm>
          <a:prstGeom prst="rect">
            <a:avLst/>
          </a:prstGeom>
        </p:spPr>
      </p:pic>
      <p:sp>
        <p:nvSpPr>
          <p:cNvPr id="59" name="Google Shape;59;p3">
            <a:extLst>
              <a:ext uri="{FF2B5EF4-FFF2-40B4-BE49-F238E27FC236}">
                <a16:creationId xmlns:a16="http://schemas.microsoft.com/office/drawing/2014/main" id="{47EB95C6-7D23-8517-AAE5-46CF1A131C7E}"/>
              </a:ext>
            </a:extLst>
          </p:cNvPr>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Information  </a:t>
            </a:r>
            <a:endParaRPr sz="2000" dirty="0"/>
          </a:p>
        </p:txBody>
      </p:sp>
      <p:sp>
        <p:nvSpPr>
          <p:cNvPr id="60" name="Google Shape;60;p3">
            <a:extLst>
              <a:ext uri="{FF2B5EF4-FFF2-40B4-BE49-F238E27FC236}">
                <a16:creationId xmlns:a16="http://schemas.microsoft.com/office/drawing/2014/main" id="{C9EDEDBF-29ED-BFC8-8520-B8E2DA973EC1}"/>
              </a:ext>
            </a:extLst>
          </p:cNvPr>
          <p:cNvSpPr txBox="1">
            <a:spLocks noGrp="1"/>
          </p:cNvSpPr>
          <p:nvPr>
            <p:ph type="body" idx="1"/>
          </p:nvPr>
        </p:nvSpPr>
        <p:spPr>
          <a:xfrm>
            <a:off x="233083" y="1271451"/>
            <a:ext cx="11645408" cy="4761796"/>
          </a:xfrm>
          <a:prstGeom prst="rect">
            <a:avLst/>
          </a:prstGeom>
          <a:noFill/>
          <a:ln>
            <a:noFill/>
          </a:ln>
        </p:spPr>
        <p:txBody>
          <a:bodyPr spcFirstLastPara="1" wrap="square" lIns="121900" tIns="60933" rIns="121900" bIns="60933" anchor="t" anchorCtr="0">
            <a:no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sz="2200" dirty="0"/>
              <a:t>This slide deck showcases the latest data presented at the 12</a:t>
            </a:r>
            <a:r>
              <a:rPr lang="en-GB" sz="2200" baseline="30000" dirty="0"/>
              <a:t>th</a:t>
            </a:r>
            <a:r>
              <a:rPr lang="en-GB" sz="2200" dirty="0"/>
              <a:t> European Stroke Organisation Conference (ESOC 2026). All abbreviations displayed on these slides, along with a complete copy of the original abstract text, can be found in the slide notes. Click on the Home symbol to return to the content page.</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GB" sz="2200" dirty="0"/>
          </a:p>
          <a:p>
            <a:pPr marL="0" lvl="0" indent="0" algn="ctr">
              <a:lnSpc>
                <a:spcPct val="150000"/>
              </a:lnSpc>
              <a:spcBef>
                <a:spcPts val="1000"/>
              </a:spcBef>
              <a:buClrTx/>
              <a:buSzTx/>
              <a:buNone/>
              <a:defRPr/>
            </a:pPr>
            <a:r>
              <a:rPr lang="en-US" sz="2200" dirty="0"/>
              <a:t>Supported with an unrestricted educational grant by Stryker:</a:t>
            </a:r>
            <a:endParaRPr lang="en-GB" sz="22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Tree>
    <p:extLst>
      <p:ext uri="{BB962C8B-B14F-4D97-AF65-F5344CB8AC3E}">
        <p14:creationId xmlns:p14="http://schemas.microsoft.com/office/powerpoint/2010/main" val="3434580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Content </a:t>
            </a:r>
            <a:endParaRPr sz="2000" dirty="0"/>
          </a:p>
        </p:txBody>
      </p:sp>
      <p:graphicFrame>
        <p:nvGraphicFramePr>
          <p:cNvPr id="11" name="Table 10">
            <a:extLst>
              <a:ext uri="{FF2B5EF4-FFF2-40B4-BE49-F238E27FC236}">
                <a16:creationId xmlns:a16="http://schemas.microsoft.com/office/drawing/2014/main" id="{F12EB517-6E57-8315-0BF4-4B1430FE1BC7}"/>
              </a:ext>
            </a:extLst>
          </p:cNvPr>
          <p:cNvGraphicFramePr>
            <a:graphicFrameLocks noGrp="1"/>
          </p:cNvGraphicFramePr>
          <p:nvPr>
            <p:extLst>
              <p:ext uri="{D42A27DB-BD31-4B8C-83A1-F6EECF244321}">
                <p14:modId xmlns:p14="http://schemas.microsoft.com/office/powerpoint/2010/main" val="3751301635"/>
              </p:ext>
            </p:extLst>
          </p:nvPr>
        </p:nvGraphicFramePr>
        <p:xfrm>
          <a:off x="233083" y="1402081"/>
          <a:ext cx="11761692" cy="4476206"/>
        </p:xfrm>
        <a:graphic>
          <a:graphicData uri="http://schemas.openxmlformats.org/drawingml/2006/table">
            <a:tbl>
              <a:tblPr firstRow="1" bandRow="1">
                <a:tableStyleId>{5C22544A-7EE6-4342-B048-85BDC9FD1C3A}</a:tableStyleId>
              </a:tblPr>
              <a:tblGrid>
                <a:gridCol w="3232928">
                  <a:extLst>
                    <a:ext uri="{9D8B030D-6E8A-4147-A177-3AD203B41FA5}">
                      <a16:colId xmlns:a16="http://schemas.microsoft.com/office/drawing/2014/main" val="2331358958"/>
                    </a:ext>
                  </a:extLst>
                </a:gridCol>
                <a:gridCol w="8528764">
                  <a:extLst>
                    <a:ext uri="{9D8B030D-6E8A-4147-A177-3AD203B41FA5}">
                      <a16:colId xmlns:a16="http://schemas.microsoft.com/office/drawing/2014/main" val="3972905108"/>
                    </a:ext>
                  </a:extLst>
                </a:gridCol>
              </a:tblGrid>
              <a:tr h="639458">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number</a:t>
                      </a:r>
                    </a:p>
                  </a:txBody>
                  <a:tcPr>
                    <a:lnL w="12700" cap="flat" cmpd="sng" algn="ctr">
                      <a:solidFill>
                        <a:srgbClr val="24264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title</a:t>
                      </a:r>
                    </a:p>
                  </a:txBody>
                  <a:tcPr>
                    <a:lnL w="12700" cap="flat" cmpd="sng" algn="ctr">
                      <a:solidFill>
                        <a:schemeClr val="bg1"/>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extLst>
                  <a:ext uri="{0D108BD9-81ED-4DB2-BD59-A6C34878D82A}">
                    <a16:rowId xmlns:a16="http://schemas.microsoft.com/office/drawing/2014/main" val="3810973998"/>
                  </a:ext>
                </a:extLst>
              </a:tr>
              <a:tr h="639458">
                <a:tc>
                  <a:txBody>
                    <a:bodyPr/>
                    <a:lstStyle/>
                    <a:p>
                      <a:pPr marL="0" marR="0" lvl="0" indent="0" algn="l" defTabSz="914400" rtl="0" eaLnBrk="1" fontAlgn="auto" latinLnBrk="0" hangingPunct="1">
                        <a:lnSpc>
                          <a:spcPct val="100000"/>
                        </a:lnSpc>
                        <a:spcBef>
                          <a:spcPts val="0"/>
                        </a:spcBef>
                        <a:spcAft>
                          <a:spcPts val="1200"/>
                        </a:spcAft>
                        <a:buClr>
                          <a:srgbClr val="AF1112"/>
                        </a:buClr>
                        <a:buSzPct val="100000"/>
                        <a:buFont typeface="Arial" panose="020B0604020202020204" pitchFamily="34" charset="0"/>
                        <a:buNone/>
                        <a:tabLst/>
                        <a:defRPr/>
                      </a:pPr>
                      <a:r>
                        <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hlinkClick r:id="rId3" action="ppaction://hlinksldjump"/>
                        </a:rPr>
                        <a:t>ESOC2026A1252</a:t>
                      </a:r>
                      <a:endPar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INTRAVENOUS THROMBOLYSIS IN ACUTE ISCHEMIC STROKE PATIENTS ON DIRECT ORAL ANTICOAGULANTS UNDERGOING ENDOVASCULAR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2506926463"/>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4" action="ppaction://hlinksldjump"/>
                        </a:rPr>
                        <a:t>ESOC2026A2017</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SELECTIVE INTRA-ARTERIAL MILD COOLING VERSUS SYSTEMIC DEEP HYPOTHERMIA POST-EVT: A SYSTEMATIC REVIEW AND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38567636"/>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5" action="ppaction://hlinksldjump"/>
                        </a:rPr>
                        <a:t>ESOC2026A2070</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IMPACT-EVT: CONCEPTUAL RISK SCORE FOR IN-HOSPITAL MORTALITY AFTER MECHANICAL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71712802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6" action="ppaction://hlinksldjump"/>
                        </a:rPr>
                        <a:t>ESOC2026A1149</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FINAL RESULTS OF THE MARRS PIVOTAL STUDY: IMPACT OF A NOVEL 0.088” CORRUGATED SUPERBORE ASPIRATION CATHETER ON REPERFUSION IN LARGE VESSEL OCCLUSIONS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4172850772"/>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7" action="ppaction://hlinksldjump"/>
                        </a:rPr>
                        <a:t>ESOC2026A1805</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ENDOVASCULAR THERAPY VERSUS MEDICAL MANAGEMENT FOR LARGE ISCHEMIC CORE STROKE IDENTIFIED AT PRIMARY STROKE CENTERS: A SUBANALYSIS OF THE LASTE TRIAL</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55142575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8" action="ppaction://hlinksldjump"/>
                        </a:rPr>
                        <a:t>ESOC2026A419</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FINAL RESULTS OF THE PHASE II ARG-007-002 SEANCON TRIAL OF ARG-007 IN ACUTE ISCHAEMIC STROKE PATIENTS UNDERGOING ENDOVASCULAR THROMBECTOMY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923784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6135217A-1BD9-36AF-3C8B-BA8916C35835}"/>
            </a:ext>
          </a:extLst>
        </p:cNvPr>
        <p:cNvGrpSpPr/>
        <p:nvPr/>
      </p:nvGrpSpPr>
      <p:grpSpPr>
        <a:xfrm>
          <a:off x="0" y="0"/>
          <a:ext cx="0" cy="0"/>
          <a:chOff x="0" y="0"/>
          <a:chExt cx="0" cy="0"/>
        </a:xfrm>
      </p:grpSpPr>
      <p:sp>
        <p:nvSpPr>
          <p:cNvPr id="59" name="Google Shape;59;p3">
            <a:extLst>
              <a:ext uri="{FF2B5EF4-FFF2-40B4-BE49-F238E27FC236}">
                <a16:creationId xmlns:a16="http://schemas.microsoft.com/office/drawing/2014/main" id="{0C9AD94A-192B-B0D2-3FC6-4A374ADB6B31}"/>
              </a:ext>
            </a:extLst>
          </p:cNvPr>
          <p:cNvSpPr txBox="1">
            <a:spLocks noGrp="1"/>
          </p:cNvSpPr>
          <p:nvPr>
            <p:ph type="title"/>
          </p:nvPr>
        </p:nvSpPr>
        <p:spPr>
          <a:xfrm>
            <a:off x="233083" y="138003"/>
            <a:ext cx="8713915" cy="935224"/>
          </a:xfrm>
          <a:prstGeom prst="rect">
            <a:avLst/>
          </a:prstGeom>
          <a:noFill/>
          <a:ln>
            <a:noFill/>
          </a:ln>
        </p:spPr>
        <p:txBody>
          <a:bodyPr spcFirstLastPara="1" wrap="square" lIns="121900" tIns="60933" rIns="121900" bIns="60933" anchor="ctr" anchorCtr="0">
            <a:normAutofit/>
          </a:bodyPr>
          <a:lstStyle/>
          <a:p>
            <a:pPr>
              <a:buSzPts val="2800"/>
            </a:pPr>
            <a:r>
              <a:rPr lang="en-GB" sz="2000" dirty="0"/>
              <a:t>Content </a:t>
            </a:r>
            <a:endParaRPr sz="2000" dirty="0"/>
          </a:p>
        </p:txBody>
      </p:sp>
      <p:graphicFrame>
        <p:nvGraphicFramePr>
          <p:cNvPr id="11" name="Table 10">
            <a:extLst>
              <a:ext uri="{FF2B5EF4-FFF2-40B4-BE49-F238E27FC236}">
                <a16:creationId xmlns:a16="http://schemas.microsoft.com/office/drawing/2014/main" id="{AB4363DE-698E-8AB9-A99E-C3A92B5EFF4D}"/>
              </a:ext>
            </a:extLst>
          </p:cNvPr>
          <p:cNvGraphicFramePr>
            <a:graphicFrameLocks noGrp="1"/>
          </p:cNvGraphicFramePr>
          <p:nvPr>
            <p:extLst>
              <p:ext uri="{D42A27DB-BD31-4B8C-83A1-F6EECF244321}">
                <p14:modId xmlns:p14="http://schemas.microsoft.com/office/powerpoint/2010/main" val="3470315601"/>
              </p:ext>
            </p:extLst>
          </p:nvPr>
        </p:nvGraphicFramePr>
        <p:xfrm>
          <a:off x="233083" y="1402081"/>
          <a:ext cx="11761692" cy="4476206"/>
        </p:xfrm>
        <a:graphic>
          <a:graphicData uri="http://schemas.openxmlformats.org/drawingml/2006/table">
            <a:tbl>
              <a:tblPr firstRow="1" bandRow="1">
                <a:tableStyleId>{5C22544A-7EE6-4342-B048-85BDC9FD1C3A}</a:tableStyleId>
              </a:tblPr>
              <a:tblGrid>
                <a:gridCol w="3232928">
                  <a:extLst>
                    <a:ext uri="{9D8B030D-6E8A-4147-A177-3AD203B41FA5}">
                      <a16:colId xmlns:a16="http://schemas.microsoft.com/office/drawing/2014/main" val="2331358958"/>
                    </a:ext>
                  </a:extLst>
                </a:gridCol>
                <a:gridCol w="8528764">
                  <a:extLst>
                    <a:ext uri="{9D8B030D-6E8A-4147-A177-3AD203B41FA5}">
                      <a16:colId xmlns:a16="http://schemas.microsoft.com/office/drawing/2014/main" val="3972905108"/>
                    </a:ext>
                  </a:extLst>
                </a:gridCol>
              </a:tblGrid>
              <a:tr h="639458">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number</a:t>
                      </a:r>
                    </a:p>
                  </a:txBody>
                  <a:tcPr>
                    <a:lnL w="12700" cap="flat" cmpd="sng" algn="ctr">
                      <a:solidFill>
                        <a:srgbClr val="24264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tc>
                  <a:txBody>
                    <a:bodyPr/>
                    <a:lstStyle/>
                    <a:p>
                      <a:r>
                        <a:rPr kumimoji="0" lang="en-GB" sz="1600" b="1" i="0" u="none" strike="noStrike" kern="0" cap="none" spc="0" normalizeH="0" baseline="0" dirty="0">
                          <a:ln>
                            <a:noFill/>
                          </a:ln>
                          <a:solidFill>
                            <a:schemeClr val="bg1"/>
                          </a:solidFill>
                          <a:effectLst/>
                          <a:uLnTx/>
                          <a:uFillTx/>
                          <a:latin typeface="Overpass"/>
                          <a:ea typeface="+mn-ea"/>
                          <a:cs typeface="+mn-cs"/>
                          <a:sym typeface="Arial"/>
                        </a:rPr>
                        <a:t>Abstract title</a:t>
                      </a:r>
                    </a:p>
                  </a:txBody>
                  <a:tcPr>
                    <a:lnL w="12700" cap="flat" cmpd="sng" algn="ctr">
                      <a:solidFill>
                        <a:schemeClr val="bg1"/>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solidFill>
                      <a:srgbClr val="24264F"/>
                    </a:solidFill>
                  </a:tcPr>
                </a:tc>
                <a:extLst>
                  <a:ext uri="{0D108BD9-81ED-4DB2-BD59-A6C34878D82A}">
                    <a16:rowId xmlns:a16="http://schemas.microsoft.com/office/drawing/2014/main" val="3810973998"/>
                  </a:ext>
                </a:extLst>
              </a:tr>
              <a:tr h="639458">
                <a:tc>
                  <a:txBody>
                    <a:bodyPr/>
                    <a:lstStyle/>
                    <a:p>
                      <a:pPr marL="0" marR="0" lvl="0" indent="0" algn="l" defTabSz="914400" rtl="0" eaLnBrk="1" fontAlgn="auto" latinLnBrk="0" hangingPunct="1">
                        <a:lnSpc>
                          <a:spcPct val="100000"/>
                        </a:lnSpc>
                        <a:spcBef>
                          <a:spcPts val="0"/>
                        </a:spcBef>
                        <a:spcAft>
                          <a:spcPts val="1200"/>
                        </a:spcAft>
                        <a:buClr>
                          <a:srgbClr val="AF1112"/>
                        </a:buClr>
                        <a:buSzPct val="100000"/>
                        <a:buFont typeface="Arial" panose="020B0604020202020204" pitchFamily="34" charset="0"/>
                        <a:buNone/>
                        <a:tabLst/>
                        <a:defRPr/>
                      </a:pPr>
                      <a:r>
                        <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hlinkClick r:id="rId3" action="ppaction://hlinksldjump"/>
                        </a:rPr>
                        <a:t>ESOC2026A943</a:t>
                      </a:r>
                      <a:endParaRPr kumimoji="0" lang="en-GB" sz="1400" b="0" i="0" u="none" strike="noStrike" kern="0" cap="none" spc="0" normalizeH="0" baseline="0" noProof="0" dirty="0">
                        <a:ln>
                          <a:noFill/>
                        </a:ln>
                        <a:solidFill>
                          <a:srgbClr val="15275E"/>
                        </a:solidFill>
                        <a:effectLst/>
                        <a:uLnTx/>
                        <a:uFillTx/>
                        <a:latin typeface="Overpass"/>
                        <a:ea typeface="+mn-ea"/>
                        <a:cs typeface="+mn-cs"/>
                        <a:sym typeface="Overpass"/>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MEDICAL MANAGEMENT AND REVASCULARIZATION FOR ASYMPTOMATIC CAROTID STENOSIS: A META-ANALYSIS OF RANDOMIZED CONTROLLED TRIALS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2506926463"/>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4" action="ppaction://hlinksldjump"/>
                        </a:rPr>
                        <a:t>ESOC2026A1114</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ANTITHROMBOTIC REGIMEN AFTER EMERGENT CAROTID ARTERY STENTING AND RISK OF EARLY COMPLICATIONS: RESULTS FROM A POPULATION-BASED STUDY</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38567636"/>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5" action="ppaction://hlinksldjump"/>
                        </a:rPr>
                        <a:t>ESOC2026A2203</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ENDOVASCULAR STROKE TREATMENT PERFORMED BY INTERVENTIONAL CARDIOLOGISTS: A SYSTEMATIC REVIEW AND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71712802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6" action="ppaction://hlinksldjump"/>
                        </a:rPr>
                        <a:t>ESOC2026A1562</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MICROSURGICAL REVASCULARIZATION AS SALVAGE TREATMENT AFTER FAILED ENDOVASCULAR THERAPY IN ACUTE INTRACRANIAL ARTERIAL OCCLUSION</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4172850772"/>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7" action="ppaction://hlinksldjump"/>
                        </a:rPr>
                        <a:t>ESOC2026A1728</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EVT IN PATIENTS WITH TANDEM LESIONS: EFFECT OF CAS AND EVT DEVICES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551425757"/>
                  </a:ext>
                </a:extLst>
              </a:tr>
              <a:tr h="639458">
                <a:tc>
                  <a:txBody>
                    <a:bodyPr/>
                    <a:lstStyle/>
                    <a:p>
                      <a:r>
                        <a:rPr kumimoji="0" lang="en-GB" sz="1400" b="0" i="0" u="none" strike="noStrike" kern="0" cap="none" spc="0" normalizeH="0" baseline="0" dirty="0">
                          <a:ln>
                            <a:noFill/>
                          </a:ln>
                          <a:solidFill>
                            <a:srgbClr val="15275E"/>
                          </a:solidFill>
                          <a:effectLst/>
                          <a:uLnTx/>
                          <a:uFillTx/>
                          <a:latin typeface="Overpass"/>
                          <a:ea typeface="+mn-ea"/>
                          <a:cs typeface="+mn-cs"/>
                          <a:sym typeface="Arial"/>
                          <a:hlinkClick r:id="rId8" action="ppaction://hlinksldjump"/>
                        </a:rPr>
                        <a:t>ESOC2026A557</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tc>
                  <a:txBody>
                    <a:bodyPr/>
                    <a:lstStyle/>
                    <a:p>
                      <a:r>
                        <a:rPr kumimoji="0" lang="en-US" sz="1400" b="0" i="0" u="none" strike="noStrike" kern="0" cap="none" spc="0" normalizeH="0" baseline="0" dirty="0">
                          <a:ln>
                            <a:noFill/>
                          </a:ln>
                          <a:solidFill>
                            <a:srgbClr val="15275E"/>
                          </a:solidFill>
                          <a:effectLst/>
                          <a:uLnTx/>
                          <a:uFillTx/>
                          <a:latin typeface="Overpass"/>
                          <a:ea typeface="+mn-ea"/>
                          <a:cs typeface="+mn-cs"/>
                          <a:sym typeface="Arial"/>
                        </a:rPr>
                        <a:t>ADJUNCTIVE HYPOTHERMIA AFTER ENDOVASCULAR REPERFUSION THERAPY FOR ACUTE ISCHEMIC STROKE: EVIDENCE FROM A META-ANALYSIS</a:t>
                      </a:r>
                      <a:endParaRPr kumimoji="0" lang="en-GB" sz="1400" b="0" i="0" u="none" strike="noStrike" kern="0" cap="none" spc="0" normalizeH="0" baseline="0" dirty="0">
                        <a:ln>
                          <a:noFill/>
                        </a:ln>
                        <a:solidFill>
                          <a:srgbClr val="15275E"/>
                        </a:solidFill>
                        <a:effectLst/>
                        <a:uLnTx/>
                        <a:uFillTx/>
                        <a:latin typeface="Overpass"/>
                        <a:ea typeface="+mn-ea"/>
                        <a:cs typeface="+mn-cs"/>
                        <a:sym typeface="Arial"/>
                      </a:endParaRPr>
                    </a:p>
                  </a:txBody>
                  <a:tcPr>
                    <a:lnL w="12700" cap="flat" cmpd="sng" algn="ctr">
                      <a:solidFill>
                        <a:srgbClr val="24264F"/>
                      </a:solidFill>
                      <a:prstDash val="solid"/>
                      <a:round/>
                      <a:headEnd type="none" w="med" len="med"/>
                      <a:tailEnd type="none" w="med" len="med"/>
                    </a:lnL>
                    <a:lnR w="12700" cap="flat" cmpd="sng" algn="ctr">
                      <a:solidFill>
                        <a:srgbClr val="24264F"/>
                      </a:solidFill>
                      <a:prstDash val="solid"/>
                      <a:round/>
                      <a:headEnd type="none" w="med" len="med"/>
                      <a:tailEnd type="none" w="med" len="med"/>
                    </a:lnR>
                    <a:lnT w="12700" cap="flat" cmpd="sng" algn="ctr">
                      <a:solidFill>
                        <a:srgbClr val="24264F"/>
                      </a:solidFill>
                      <a:prstDash val="solid"/>
                      <a:round/>
                      <a:headEnd type="none" w="med" len="med"/>
                      <a:tailEnd type="none" w="med" len="med"/>
                    </a:lnT>
                    <a:lnB w="12700" cap="flat" cmpd="sng" algn="ctr">
                      <a:solidFill>
                        <a:srgbClr val="24264F"/>
                      </a:solidFill>
                      <a:prstDash val="solid"/>
                      <a:round/>
                      <a:headEnd type="none" w="med" len="med"/>
                      <a:tailEnd type="none" w="med" len="med"/>
                    </a:lnB>
                    <a:noFill/>
                  </a:tcPr>
                </a:tc>
                <a:extLst>
                  <a:ext uri="{0D108BD9-81ED-4DB2-BD59-A6C34878D82A}">
                    <a16:rowId xmlns:a16="http://schemas.microsoft.com/office/drawing/2014/main" val="392378402"/>
                  </a:ext>
                </a:extLst>
              </a:tr>
            </a:tbl>
          </a:graphicData>
        </a:graphic>
      </p:graphicFrame>
    </p:spTree>
    <p:extLst>
      <p:ext uri="{BB962C8B-B14F-4D97-AF65-F5344CB8AC3E}">
        <p14:creationId xmlns:p14="http://schemas.microsoft.com/office/powerpoint/2010/main" val="409173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7807E9F-5A5B-8892-1B01-5256E84071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380791-2577-184A-A050-9C32BDAD2A21}"/>
              </a:ext>
            </a:extLst>
          </p:cNvPr>
          <p:cNvPicPr>
            <a:picLocks noChangeAspect="1"/>
          </p:cNvPicPr>
          <p:nvPr/>
        </p:nvPicPr>
        <p:blipFill rotWithShape="1">
          <a:blip r:embed="rId3">
            <a:extLst>
              <a:ext uri="{28A0092B-C50C-407E-A947-70E740481C1C}">
                <a14:useLocalDpi xmlns:a14="http://schemas.microsoft.com/office/drawing/2010/main" val="0"/>
              </a:ext>
            </a:extLst>
          </a:blip>
          <a:srcRect l="7227" t="9702" b="13522"/>
          <a:stretch/>
        </p:blipFill>
        <p:spPr>
          <a:xfrm>
            <a:off x="5912670" y="1685661"/>
            <a:ext cx="6046247" cy="5003711"/>
          </a:xfrm>
          <a:prstGeom prst="rect">
            <a:avLst/>
          </a:prstGeom>
        </p:spPr>
      </p:pic>
      <p:sp>
        <p:nvSpPr>
          <p:cNvPr id="59" name="Google Shape;59;p3">
            <a:extLst>
              <a:ext uri="{FF2B5EF4-FFF2-40B4-BE49-F238E27FC236}">
                <a16:creationId xmlns:a16="http://schemas.microsoft.com/office/drawing/2014/main" id="{E1908E2B-BFF2-4EBA-75E4-A8F9C1AE86D9}"/>
              </a:ext>
            </a:extLst>
          </p:cNvPr>
          <p:cNvSpPr txBox="1">
            <a:spLocks noGrp="1"/>
          </p:cNvSpPr>
          <p:nvPr>
            <p:ph type="title"/>
          </p:nvPr>
        </p:nvSpPr>
        <p:spPr>
          <a:xfrm>
            <a:off x="233084" y="138003"/>
            <a:ext cx="719641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INTRAVENOUS THROMBOLYSIS IN ACUTE ISCHEMIC STROKE PATIENTS ON DIRECT ORAL ANTICOAGULANTS UNDERGOING ENDOVASCULAR THROMBECTOMY</a:t>
            </a:r>
            <a:endParaRPr sz="2000" dirty="0"/>
          </a:p>
        </p:txBody>
      </p:sp>
      <p:sp>
        <p:nvSpPr>
          <p:cNvPr id="60" name="Google Shape;60;p3">
            <a:extLst>
              <a:ext uri="{FF2B5EF4-FFF2-40B4-BE49-F238E27FC236}">
                <a16:creationId xmlns:a16="http://schemas.microsoft.com/office/drawing/2014/main" id="{DBFC3DFD-9F1A-B945-D58A-64319DE0405C}"/>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The necessity of bridging endovascular thrombectomy (EVT) with intravenous thrombolysis (IVT) in acute ischemic stroke (AIS) is debated.</a:t>
            </a:r>
          </a:p>
          <a:p>
            <a:pPr marL="135464" indent="0">
              <a:buNone/>
            </a:pPr>
            <a:endParaRPr lang="en-GB" sz="1400" dirty="0"/>
          </a:p>
          <a:p>
            <a:pPr>
              <a:buFont typeface="Arial" panose="020B0604020202020204" pitchFamily="34" charset="0"/>
              <a:buChar char="•"/>
            </a:pPr>
            <a:r>
              <a:rPr lang="en-GB" sz="1400" dirty="0"/>
              <a:t>Observational studies indicate IVT may be safe in AIS patients on direct oral anticoagulants (DOACs).</a:t>
            </a:r>
          </a:p>
          <a:p>
            <a:pPr marL="135464" indent="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investigate the risk-benefit of bridging therapy (IVT + EVT) versus EVT alone in AIS patients on DOACs.</a:t>
            </a:r>
          </a:p>
          <a:p>
            <a:pPr marL="0" indent="0">
              <a:spcBef>
                <a:spcPts val="0"/>
              </a:spcBef>
              <a:spcAft>
                <a:spcPts val="1200"/>
              </a:spcAft>
              <a:buSzPct val="100000"/>
              <a:buNone/>
            </a:pP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1B7C3DF4-954B-3057-D26B-009F561EAFE3}"/>
              </a:ext>
            </a:extLst>
          </p:cNvPr>
          <p:cNvSpPr txBox="1">
            <a:spLocks/>
          </p:cNvSpPr>
          <p:nvPr/>
        </p:nvSpPr>
        <p:spPr>
          <a:xfrm>
            <a:off x="6844939" y="1330786"/>
            <a:ext cx="1521821" cy="35487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a:p>
            <a:pPr>
              <a:buFont typeface="Arial" panose="020B0604020202020204" pitchFamily="34" charset="0"/>
              <a:buChar char="•"/>
            </a:pPr>
            <a:endParaRPr lang="en-GB" sz="1600" dirty="0"/>
          </a:p>
          <a:p>
            <a:endParaRPr lang="en-GB" sz="1200" dirty="0"/>
          </a:p>
        </p:txBody>
      </p:sp>
      <p:pic>
        <p:nvPicPr>
          <p:cNvPr id="8" name="Graphic 7" descr="Home outline">
            <a:hlinkClick r:id="rId4" action="ppaction://hlinksldjump"/>
            <a:extLst>
              <a:ext uri="{FF2B5EF4-FFF2-40B4-BE49-F238E27FC236}">
                <a16:creationId xmlns:a16="http://schemas.microsoft.com/office/drawing/2014/main" id="{9431E154-7407-E223-CECB-CB6CE244F8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226956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0A04767F-FF9A-A3C0-2F8D-2F1169F72174}"/>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50072E54-3784-DF97-D4C6-D139C42C1269}"/>
              </a:ext>
            </a:extLst>
          </p:cNvPr>
          <p:cNvSpPr txBox="1">
            <a:spLocks noGrp="1"/>
          </p:cNvSpPr>
          <p:nvPr>
            <p:ph type="body" idx="1"/>
          </p:nvPr>
        </p:nvSpPr>
        <p:spPr>
          <a:xfrm>
            <a:off x="233083" y="1271451"/>
            <a:ext cx="5645203" cy="344738"/>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noProof="0" dirty="0"/>
              <a:t>Results</a:t>
            </a:r>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noProof="0" dirty="0"/>
          </a:p>
          <a:p>
            <a:pPr marL="135464" indent="0">
              <a:buNone/>
            </a:pPr>
            <a:endParaRPr lang="en-GB" sz="1400" dirty="0"/>
          </a:p>
          <a:p>
            <a:pPr marL="135464" indent="0">
              <a:buNone/>
            </a:pPr>
            <a:endParaRPr lang="en-GB" sz="1400" noProof="0" dirty="0"/>
          </a:p>
          <a:p>
            <a:pPr>
              <a:buFont typeface="Arial" panose="020B0604020202020204" pitchFamily="34" charset="0"/>
              <a:buChar char="•"/>
            </a:pPr>
            <a:endParaRPr lang="en-GB" sz="1400" noProof="0" dirty="0"/>
          </a:p>
          <a:p>
            <a:pPr>
              <a:buFont typeface="Arial" panose="020B0604020202020204" pitchFamily="34" charset="0"/>
              <a:buChar char="•"/>
            </a:pPr>
            <a:r>
              <a:rPr lang="en-GB" sz="1400" noProof="0" dirty="0"/>
              <a:t>Groups were well balanced after PSM (median NIHSS 17 vs 16; age 76; onset-to-imaging 99 min).</a:t>
            </a:r>
          </a:p>
          <a:p>
            <a:pPr>
              <a:buFont typeface="Arial" panose="020B0604020202020204" pitchFamily="34" charset="0"/>
              <a:buChar char="•"/>
            </a:pPr>
            <a:endParaRPr lang="en-GB" sz="1400" noProof="0" dirty="0"/>
          </a:p>
          <a:p>
            <a:pPr>
              <a:buFont typeface="Arial" panose="020B0604020202020204" pitchFamily="34" charset="0"/>
              <a:buChar char="•"/>
            </a:pPr>
            <a:r>
              <a:rPr lang="en-GB" sz="1400" noProof="0" dirty="0"/>
              <a:t>Explorative analysis: imaging-to-groin ≤66 min favours EVT only; &gt;185 min favours bridging.</a:t>
            </a:r>
          </a:p>
          <a:p>
            <a:pPr marL="0" indent="0">
              <a:spcBef>
                <a:spcPts val="0"/>
              </a:spcBef>
              <a:spcAft>
                <a:spcPts val="600"/>
              </a:spcAft>
              <a:buSzPct val="100000"/>
              <a:buNone/>
            </a:pPr>
            <a:endParaRPr lang="en-GB" noProof="0" dirty="0"/>
          </a:p>
        </p:txBody>
      </p:sp>
      <p:sp>
        <p:nvSpPr>
          <p:cNvPr id="4" name="Google Shape;60;p3">
            <a:extLst>
              <a:ext uri="{FF2B5EF4-FFF2-40B4-BE49-F238E27FC236}">
                <a16:creationId xmlns:a16="http://schemas.microsoft.com/office/drawing/2014/main" id="{6F3FA61E-C81A-C7A3-AAB4-CA62BEB266B2}"/>
              </a:ext>
            </a:extLst>
          </p:cNvPr>
          <p:cNvSpPr txBox="1">
            <a:spLocks/>
          </p:cNvSpPr>
          <p:nvPr/>
        </p:nvSpPr>
        <p:spPr>
          <a:xfrm>
            <a:off x="6243377" y="4565113"/>
            <a:ext cx="5645203" cy="1942368"/>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GB" sz="1400" noProof="0" dirty="0"/>
              <a:t>Bridging and EVT alone show no differences in safety and functional outcomes in AIS patients on DOACs.</a:t>
            </a:r>
          </a:p>
          <a:p>
            <a:pPr marL="135464" indent="0">
              <a:buNone/>
            </a:pPr>
            <a:endParaRPr lang="en-GB" sz="1400" noProof="0" dirty="0"/>
          </a:p>
          <a:p>
            <a:pPr>
              <a:buFont typeface="Arial" panose="020B0604020202020204" pitchFamily="34" charset="0"/>
              <a:buChar char="•"/>
            </a:pPr>
            <a:r>
              <a:rPr lang="en-GB" sz="1400" noProof="0" dirty="0"/>
              <a:t>Shorter imaging-to-groin times may favour direct EVT, whereas longer times may benefit from bridging.</a:t>
            </a:r>
          </a:p>
        </p:txBody>
      </p:sp>
      <p:pic>
        <p:nvPicPr>
          <p:cNvPr id="8" name="Graphic 7" descr="Home outline">
            <a:hlinkClick r:id="rId3" action="ppaction://hlinksldjump"/>
            <a:extLst>
              <a:ext uri="{FF2B5EF4-FFF2-40B4-BE49-F238E27FC236}">
                <a16:creationId xmlns:a16="http://schemas.microsoft.com/office/drawing/2014/main" id="{0201042B-9A24-0362-99E2-5DCC705CB5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5" name="Google Shape;59;p3">
            <a:extLst>
              <a:ext uri="{FF2B5EF4-FFF2-40B4-BE49-F238E27FC236}">
                <a16:creationId xmlns:a16="http://schemas.microsoft.com/office/drawing/2014/main" id="{10F1ED60-9A17-26E9-41C1-736A3C7BD8A7}"/>
              </a:ext>
            </a:extLst>
          </p:cNvPr>
          <p:cNvSpPr txBox="1">
            <a:spLocks noGrp="1"/>
          </p:cNvSpPr>
          <p:nvPr>
            <p:ph type="title"/>
          </p:nvPr>
        </p:nvSpPr>
        <p:spPr>
          <a:xfrm>
            <a:off x="233084" y="138003"/>
            <a:ext cx="719641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GB" sz="2000" noProof="0" dirty="0"/>
              <a:t>INTRAVENOUS THROMBOLYSIS IN ACUTE ISCHEMIC STROKE PATIENTS ON DIRECT ORAL ANTICOAGULANTS UNDERGOING ENDOVASCULAR THROMBECTOMY</a:t>
            </a:r>
          </a:p>
        </p:txBody>
      </p:sp>
      <p:pic>
        <p:nvPicPr>
          <p:cNvPr id="7" name="Picture 6">
            <a:extLst>
              <a:ext uri="{FF2B5EF4-FFF2-40B4-BE49-F238E27FC236}">
                <a16:creationId xmlns:a16="http://schemas.microsoft.com/office/drawing/2014/main" id="{A6F68E5B-BC4F-A24B-AABC-318E77BAE463}"/>
              </a:ext>
            </a:extLst>
          </p:cNvPr>
          <p:cNvPicPr>
            <a:picLocks noChangeAspect="1"/>
          </p:cNvPicPr>
          <p:nvPr/>
        </p:nvPicPr>
        <p:blipFill rotWithShape="1">
          <a:blip r:embed="rId5">
            <a:extLst>
              <a:ext uri="{28A0092B-C50C-407E-A947-70E740481C1C}">
                <a14:useLocalDpi xmlns:a14="http://schemas.microsoft.com/office/drawing/2010/main" val="0"/>
              </a:ext>
            </a:extLst>
          </a:blip>
          <a:srcRect l="31415" t="24944" r="31319" b="19999"/>
          <a:stretch/>
        </p:blipFill>
        <p:spPr>
          <a:xfrm>
            <a:off x="1884013" y="1570641"/>
            <a:ext cx="2353690" cy="3477293"/>
          </a:xfrm>
          <a:prstGeom prst="rect">
            <a:avLst/>
          </a:prstGeom>
        </p:spPr>
      </p:pic>
      <p:pic>
        <p:nvPicPr>
          <p:cNvPr id="3" name="Picture 2">
            <a:extLst>
              <a:ext uri="{FF2B5EF4-FFF2-40B4-BE49-F238E27FC236}">
                <a16:creationId xmlns:a16="http://schemas.microsoft.com/office/drawing/2014/main" id="{1C24C42B-95EF-374B-9915-BBC003CC26AC}"/>
              </a:ext>
            </a:extLst>
          </p:cNvPr>
          <p:cNvPicPr>
            <a:picLocks noChangeAspect="1"/>
          </p:cNvPicPr>
          <p:nvPr/>
        </p:nvPicPr>
        <p:blipFill rotWithShape="1">
          <a:blip r:embed="rId6">
            <a:extLst>
              <a:ext uri="{28A0092B-C50C-407E-A947-70E740481C1C}">
                <a14:useLocalDpi xmlns:a14="http://schemas.microsoft.com/office/drawing/2010/main" val="0"/>
              </a:ext>
            </a:extLst>
          </a:blip>
          <a:srcRect l="8804" t="31282" r="9453" b="21892"/>
          <a:stretch/>
        </p:blipFill>
        <p:spPr>
          <a:xfrm>
            <a:off x="6372665" y="1390708"/>
            <a:ext cx="5605976" cy="3211351"/>
          </a:xfrm>
          <a:prstGeom prst="rect">
            <a:avLst/>
          </a:prstGeom>
        </p:spPr>
      </p:pic>
    </p:spTree>
    <p:extLst>
      <p:ext uri="{BB962C8B-B14F-4D97-AF65-F5344CB8AC3E}">
        <p14:creationId xmlns:p14="http://schemas.microsoft.com/office/powerpoint/2010/main" val="361741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459D957-DF03-F054-0936-77839C4F45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F8D2E3-6B02-4745-A6BD-6A1914E86804}"/>
              </a:ext>
            </a:extLst>
          </p:cNvPr>
          <p:cNvPicPr>
            <a:picLocks noChangeAspect="1"/>
          </p:cNvPicPr>
          <p:nvPr/>
        </p:nvPicPr>
        <p:blipFill rotWithShape="1">
          <a:blip r:embed="rId3">
            <a:extLst>
              <a:ext uri="{28A0092B-C50C-407E-A947-70E740481C1C}">
                <a14:useLocalDpi xmlns:a14="http://schemas.microsoft.com/office/drawing/2010/main" val="0"/>
              </a:ext>
            </a:extLst>
          </a:blip>
          <a:srcRect l="12165" t="21766" r="11254" b="24217"/>
          <a:stretch/>
        </p:blipFill>
        <p:spPr>
          <a:xfrm>
            <a:off x="5298760" y="1852247"/>
            <a:ext cx="6750948" cy="4761796"/>
          </a:xfrm>
          <a:prstGeom prst="rect">
            <a:avLst/>
          </a:prstGeom>
        </p:spPr>
      </p:pic>
      <p:sp>
        <p:nvSpPr>
          <p:cNvPr id="59" name="Google Shape;59;p3">
            <a:extLst>
              <a:ext uri="{FF2B5EF4-FFF2-40B4-BE49-F238E27FC236}">
                <a16:creationId xmlns:a16="http://schemas.microsoft.com/office/drawing/2014/main" id="{7399CBC4-D228-0F04-53F5-873F9D4635B1}"/>
              </a:ext>
            </a:extLst>
          </p:cNvPr>
          <p:cNvSpPr txBox="1">
            <a:spLocks noGrp="1"/>
          </p:cNvSpPr>
          <p:nvPr>
            <p:ph type="title"/>
          </p:nvPr>
        </p:nvSpPr>
        <p:spPr>
          <a:xfrm>
            <a:off x="233084" y="138003"/>
            <a:ext cx="70630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SELECTIVE INTRA-ARTERIAL MILD COOLING VERSUS SYSTEMIC DEEP HYPOTHERMIA POST-EVT: A SYSTEMATIC REVIEW AND META-ANALYSIS</a:t>
            </a:r>
            <a:endParaRPr sz="2000" dirty="0"/>
          </a:p>
        </p:txBody>
      </p:sp>
      <p:sp>
        <p:nvSpPr>
          <p:cNvPr id="60" name="Google Shape;60;p3">
            <a:extLst>
              <a:ext uri="{FF2B5EF4-FFF2-40B4-BE49-F238E27FC236}">
                <a16:creationId xmlns:a16="http://schemas.microsoft.com/office/drawing/2014/main" id="{5A123CE1-C2D4-716E-0CD8-67ED6FD1C6C7}"/>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Background</a:t>
            </a:r>
          </a:p>
          <a:p>
            <a:pPr>
              <a:buFont typeface="Arial" panose="020B0604020202020204" pitchFamily="34" charset="0"/>
              <a:buChar char="•"/>
            </a:pPr>
            <a:r>
              <a:rPr lang="en-GB" sz="1400" dirty="0"/>
              <a:t>Therapeutic hypothermia is a neuroprotective strategy after endovascular thrombectomy (EVT) for large-vessel occlusion.</a:t>
            </a:r>
          </a:p>
          <a:p>
            <a:pPr marL="135464" indent="0">
              <a:buNone/>
            </a:pPr>
            <a:endParaRPr lang="en-GB" sz="1400" dirty="0"/>
          </a:p>
          <a:p>
            <a:pPr>
              <a:buFont typeface="Arial" panose="020B0604020202020204" pitchFamily="34" charset="0"/>
              <a:buChar char="•"/>
            </a:pPr>
            <a:r>
              <a:rPr lang="en-GB" sz="1400" dirty="0"/>
              <a:t>Clinical results are heterogeneous due to differences in cooling techniques and temperature targets.</a:t>
            </a:r>
          </a:p>
          <a:p>
            <a:pPr marL="0" indent="0">
              <a:spcBef>
                <a:spcPts val="0"/>
              </a:spcBef>
              <a:spcAft>
                <a:spcPts val="1200"/>
              </a:spcAft>
              <a:buSzPct val="100000"/>
              <a:buNone/>
            </a:pPr>
            <a:endParaRPr lang="en-GB" sz="1400" dirty="0"/>
          </a:p>
          <a:p>
            <a:pPr marL="135464" indent="0">
              <a:spcBef>
                <a:spcPts val="0"/>
              </a:spcBef>
              <a:spcAft>
                <a:spcPts val="1200"/>
              </a:spcAft>
              <a:buNone/>
            </a:pPr>
            <a:r>
              <a:rPr lang="en-GB" sz="1600" b="1" dirty="0"/>
              <a:t>Aim </a:t>
            </a:r>
          </a:p>
          <a:p>
            <a:pPr>
              <a:buFont typeface="Arial" panose="020B0604020202020204" pitchFamily="34" charset="0"/>
              <a:buChar char="•"/>
            </a:pPr>
            <a:r>
              <a:rPr lang="en-GB" sz="1400" dirty="0"/>
              <a:t>To evaluate the efficacy and safety of different hypothermia methods post-EVT </a:t>
            </a:r>
            <a:r>
              <a:rPr lang="en-US" sz="1400" dirty="0"/>
              <a:t>by stratifying hypothermia methods and temperature targets.</a:t>
            </a:r>
            <a:endParaRPr lang="en-GB" sz="1400" dirty="0"/>
          </a:p>
          <a:p>
            <a:pPr marL="360000" indent="-360000">
              <a:spcBef>
                <a:spcPts val="0"/>
              </a:spcBef>
              <a:spcAft>
                <a:spcPts val="600"/>
              </a:spcAft>
              <a:buSzPct val="100000"/>
              <a:buFont typeface="Arial" panose="020B0604020202020204" pitchFamily="34" charset="0"/>
              <a:buChar char="•"/>
            </a:pPr>
            <a:endParaRPr lang="en-GB" sz="1400" dirty="0"/>
          </a:p>
          <a:p>
            <a:pPr marL="0" indent="0">
              <a:spcBef>
                <a:spcPts val="0"/>
              </a:spcBef>
              <a:spcAft>
                <a:spcPts val="600"/>
              </a:spcAft>
              <a:buSzPct val="100000"/>
              <a:buNone/>
            </a:pPr>
            <a:endParaRPr dirty="0"/>
          </a:p>
        </p:txBody>
      </p:sp>
      <p:sp>
        <p:nvSpPr>
          <p:cNvPr id="4" name="Google Shape;60;p3">
            <a:extLst>
              <a:ext uri="{FF2B5EF4-FFF2-40B4-BE49-F238E27FC236}">
                <a16:creationId xmlns:a16="http://schemas.microsoft.com/office/drawing/2014/main" id="{664B4923-902E-7493-8F86-702F813B869A}"/>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Methods</a:t>
            </a:r>
          </a:p>
        </p:txBody>
      </p:sp>
      <p:pic>
        <p:nvPicPr>
          <p:cNvPr id="8" name="Graphic 7" descr="Home outline">
            <a:hlinkClick r:id="rId4" action="ppaction://hlinksldjump"/>
            <a:extLst>
              <a:ext uri="{FF2B5EF4-FFF2-40B4-BE49-F238E27FC236}">
                <a16:creationId xmlns:a16="http://schemas.microsoft.com/office/drawing/2014/main" id="{CF38BADE-0AFD-DFBA-1085-FF92C5ECEBA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67897" y="237959"/>
            <a:ext cx="613955" cy="613955"/>
          </a:xfrm>
          <a:prstGeom prst="rect">
            <a:avLst/>
          </a:prstGeom>
        </p:spPr>
      </p:pic>
    </p:spTree>
    <p:extLst>
      <p:ext uri="{BB962C8B-B14F-4D97-AF65-F5344CB8AC3E}">
        <p14:creationId xmlns:p14="http://schemas.microsoft.com/office/powerpoint/2010/main" val="62624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9D6D225B-F81D-50F4-C0E2-0DA06A9597DA}"/>
            </a:ext>
          </a:extLst>
        </p:cNvPr>
        <p:cNvGrpSpPr/>
        <p:nvPr/>
      </p:nvGrpSpPr>
      <p:grpSpPr>
        <a:xfrm>
          <a:off x="0" y="0"/>
          <a:ext cx="0" cy="0"/>
          <a:chOff x="0" y="0"/>
          <a:chExt cx="0" cy="0"/>
        </a:xfrm>
      </p:grpSpPr>
      <p:sp>
        <p:nvSpPr>
          <p:cNvPr id="60" name="Google Shape;60;p3">
            <a:extLst>
              <a:ext uri="{FF2B5EF4-FFF2-40B4-BE49-F238E27FC236}">
                <a16:creationId xmlns:a16="http://schemas.microsoft.com/office/drawing/2014/main" id="{A9FA8CE8-A4FE-3464-A6CE-54FA7FB7AD53}"/>
              </a:ext>
            </a:extLst>
          </p:cNvPr>
          <p:cNvSpPr txBox="1">
            <a:spLocks noGrp="1"/>
          </p:cNvSpPr>
          <p:nvPr>
            <p:ph type="body" idx="1"/>
          </p:nvPr>
        </p:nvSpPr>
        <p:spPr>
          <a:xfrm>
            <a:off x="233083" y="1271451"/>
            <a:ext cx="5645203" cy="4761796"/>
          </a:xfrm>
          <a:prstGeom prst="rect">
            <a:avLst/>
          </a:prstGeom>
          <a:noFill/>
          <a:ln>
            <a:noFill/>
          </a:ln>
        </p:spPr>
        <p:txBody>
          <a:bodyPr spcFirstLastPara="1" wrap="square" lIns="121900" tIns="60933" rIns="121900" bIns="60933" anchor="t" anchorCtr="0">
            <a:noAutofit/>
          </a:bodyPr>
          <a:lstStyle/>
          <a:p>
            <a:pPr marL="135464" indent="0">
              <a:spcBef>
                <a:spcPts val="0"/>
              </a:spcBef>
              <a:spcAft>
                <a:spcPts val="1200"/>
              </a:spcAft>
              <a:buNone/>
            </a:pPr>
            <a:r>
              <a:rPr lang="en-GB" sz="1600" b="1" dirty="0"/>
              <a:t>Results</a:t>
            </a:r>
          </a:p>
          <a:p>
            <a:pPr>
              <a:buFont typeface="Arial" panose="020B0604020202020204" pitchFamily="34" charset="0"/>
              <a:buChar char="•"/>
            </a:pPr>
            <a:r>
              <a:rPr lang="en-GB" sz="1400" dirty="0"/>
              <a:t>1,935 patients across 12 studies (5 RCTs, 7 observational).</a:t>
            </a:r>
          </a:p>
          <a:p>
            <a:pPr marL="135464" indent="0">
              <a:buNone/>
            </a:pPr>
            <a:endParaRPr lang="en-GB" sz="1400" dirty="0"/>
          </a:p>
        </p:txBody>
      </p:sp>
      <p:sp>
        <p:nvSpPr>
          <p:cNvPr id="4" name="Google Shape;60;p3">
            <a:extLst>
              <a:ext uri="{FF2B5EF4-FFF2-40B4-BE49-F238E27FC236}">
                <a16:creationId xmlns:a16="http://schemas.microsoft.com/office/drawing/2014/main" id="{355458F9-C183-00F4-B00D-B53B69D0D794}"/>
              </a:ext>
            </a:extLst>
          </p:cNvPr>
          <p:cNvSpPr txBox="1">
            <a:spLocks/>
          </p:cNvSpPr>
          <p:nvPr/>
        </p:nvSpPr>
        <p:spPr>
          <a:xfrm>
            <a:off x="6313716" y="1271451"/>
            <a:ext cx="5645203" cy="4761796"/>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1pPr>
            <a:lvl2pPr marL="1219170" marR="0" lvl="1"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2pPr>
            <a:lvl3pPr marL="1828754" marR="0" lvl="2"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3pPr>
            <a:lvl4pPr marL="2438339" marR="0" lvl="3"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4pPr>
            <a:lvl5pPr marL="3047924" marR="0" lvl="4" indent="-474121" algn="l" rtl="0">
              <a:lnSpc>
                <a:spcPct val="100000"/>
              </a:lnSpc>
              <a:spcBef>
                <a:spcPts val="533"/>
              </a:spcBef>
              <a:spcAft>
                <a:spcPts val="0"/>
              </a:spcAft>
              <a:buClr>
                <a:srgbClr val="AF1112"/>
              </a:buClr>
              <a:buSzPts val="2000"/>
              <a:buFont typeface="Arial"/>
              <a:buChar char="»"/>
              <a:defRPr sz="2000" b="0" i="0" u="none" strike="noStrike" cap="none">
                <a:solidFill>
                  <a:srgbClr val="15275E"/>
                </a:solidFill>
                <a:latin typeface="Overpass"/>
                <a:ea typeface="Overpass"/>
                <a:cs typeface="Overpass"/>
                <a:sym typeface="Overpass"/>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35464" marR="0" lvl="0" indent="0" algn="l" defTabSz="914400" rtl="0" eaLnBrk="1" fontAlgn="auto" latinLnBrk="0" hangingPunct="1">
              <a:lnSpc>
                <a:spcPct val="100000"/>
              </a:lnSpc>
              <a:spcBef>
                <a:spcPts val="0"/>
              </a:spcBef>
              <a:spcAft>
                <a:spcPts val="1200"/>
              </a:spcAft>
              <a:buClr>
                <a:srgbClr val="AF1112"/>
              </a:buClr>
              <a:buSzPts val="2000"/>
              <a:buFont typeface="Arial"/>
              <a:buNone/>
              <a:tabLst/>
              <a:defRPr/>
            </a:pPr>
            <a:r>
              <a:rPr kumimoji="0" lang="en-GB" sz="1600" b="1" i="0" u="none" strike="noStrike" kern="0" cap="none" spc="0" normalizeH="0" baseline="0" noProof="0" dirty="0">
                <a:ln>
                  <a:noFill/>
                </a:ln>
                <a:solidFill>
                  <a:srgbClr val="15275E"/>
                </a:solidFill>
                <a:effectLst/>
                <a:uLnTx/>
                <a:uFillTx/>
                <a:latin typeface="Overpass"/>
                <a:sym typeface="Overpass"/>
              </a:rPr>
              <a:t>Conclusion</a:t>
            </a:r>
          </a:p>
          <a:p>
            <a:pPr>
              <a:buFont typeface="Arial" panose="020B0604020202020204" pitchFamily="34" charset="0"/>
              <a:buChar char="•"/>
            </a:pPr>
            <a:r>
              <a:rPr lang="en-US" sz="1400" dirty="0"/>
              <a:t>Selective intra-arterial mild cooling post-EVT was associated with a higher likelihood of achieving good functional outcome (mRS 0–2), with non-significant reductions in ICH and mortality</a:t>
            </a:r>
            <a:r>
              <a:rPr lang="en-GB" sz="1400" dirty="0"/>
              <a:t>.</a:t>
            </a:r>
          </a:p>
          <a:p>
            <a:pPr marL="135464" indent="0">
              <a:buNone/>
            </a:pPr>
            <a:endParaRPr lang="en-GB" sz="1400" dirty="0"/>
          </a:p>
          <a:p>
            <a:pPr>
              <a:buFont typeface="Arial" panose="020B0604020202020204" pitchFamily="34" charset="0"/>
              <a:buChar char="•"/>
            </a:pPr>
            <a:r>
              <a:rPr lang="en-US" sz="1400" dirty="0"/>
              <a:t>Deep whole-body hypothermia was associated with reduced ICH, but moderate systemic hypothermia was associated with increased pneumonia, and spontaneous hypothermia was associated with increased mortality.</a:t>
            </a:r>
            <a:endParaRPr lang="en-GB" sz="1400" dirty="0"/>
          </a:p>
        </p:txBody>
      </p:sp>
      <p:pic>
        <p:nvPicPr>
          <p:cNvPr id="8" name="Graphic 7" descr="Home outline">
            <a:hlinkClick r:id="rId3" action="ppaction://hlinksldjump"/>
            <a:extLst>
              <a:ext uri="{FF2B5EF4-FFF2-40B4-BE49-F238E27FC236}">
                <a16:creationId xmlns:a16="http://schemas.microsoft.com/office/drawing/2014/main" id="{60E27236-CFFB-88DD-FDA5-7417A10A4F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7897" y="237959"/>
            <a:ext cx="613955" cy="613955"/>
          </a:xfrm>
          <a:prstGeom prst="rect">
            <a:avLst/>
          </a:prstGeom>
        </p:spPr>
      </p:pic>
      <p:sp>
        <p:nvSpPr>
          <p:cNvPr id="6" name="Google Shape;59;p3">
            <a:extLst>
              <a:ext uri="{FF2B5EF4-FFF2-40B4-BE49-F238E27FC236}">
                <a16:creationId xmlns:a16="http://schemas.microsoft.com/office/drawing/2014/main" id="{270FCE14-09E0-2336-4284-EE2D8E1E7F46}"/>
              </a:ext>
            </a:extLst>
          </p:cNvPr>
          <p:cNvSpPr txBox="1">
            <a:spLocks noGrp="1"/>
          </p:cNvSpPr>
          <p:nvPr>
            <p:ph type="title"/>
          </p:nvPr>
        </p:nvSpPr>
        <p:spPr>
          <a:xfrm>
            <a:off x="233084" y="138003"/>
            <a:ext cx="7063066" cy="935224"/>
          </a:xfrm>
          <a:prstGeom prst="rect">
            <a:avLst/>
          </a:prstGeom>
          <a:noFill/>
          <a:ln>
            <a:noFill/>
          </a:ln>
        </p:spPr>
        <p:txBody>
          <a:bodyPr spcFirstLastPara="1" wrap="square" lIns="121900" tIns="60933" rIns="121900" bIns="60933" anchor="ctr" anchorCtr="0">
            <a:normAutofit fontScale="90000"/>
          </a:bodyPr>
          <a:lstStyle/>
          <a:p>
            <a:pPr>
              <a:buSzPts val="2800"/>
            </a:pPr>
            <a:r>
              <a:rPr lang="en-US" sz="2000" dirty="0"/>
              <a:t>SELECTIVE INTRA-ARTERIAL MILD COOLING VERSUS SYSTEMIC DEEP HYPOTHERMIA POST-EVT: A SYSTEMATIC REVIEW AND META-ANALYSIS</a:t>
            </a:r>
            <a:endParaRPr sz="2000" dirty="0"/>
          </a:p>
        </p:txBody>
      </p:sp>
      <p:pic>
        <p:nvPicPr>
          <p:cNvPr id="5" name="Picture 4">
            <a:extLst>
              <a:ext uri="{FF2B5EF4-FFF2-40B4-BE49-F238E27FC236}">
                <a16:creationId xmlns:a16="http://schemas.microsoft.com/office/drawing/2014/main" id="{E7DDA725-938C-7D4A-B3B8-61DC96F37E0C}"/>
              </a:ext>
            </a:extLst>
          </p:cNvPr>
          <p:cNvPicPr>
            <a:picLocks noChangeAspect="1"/>
          </p:cNvPicPr>
          <p:nvPr/>
        </p:nvPicPr>
        <p:blipFill rotWithShape="1">
          <a:blip r:embed="rId5">
            <a:extLst>
              <a:ext uri="{28A0092B-C50C-407E-A947-70E740481C1C}">
                <a14:useLocalDpi xmlns:a14="http://schemas.microsoft.com/office/drawing/2010/main" val="0"/>
              </a:ext>
            </a:extLst>
          </a:blip>
          <a:srcRect l="14787" t="28376" r="14672" b="28547"/>
          <a:stretch/>
        </p:blipFill>
        <p:spPr>
          <a:xfrm>
            <a:off x="407340" y="2352430"/>
            <a:ext cx="5888826" cy="3596085"/>
          </a:xfrm>
          <a:prstGeom prst="rect">
            <a:avLst/>
          </a:prstGeom>
        </p:spPr>
      </p:pic>
    </p:spTree>
    <p:extLst>
      <p:ext uri="{BB962C8B-B14F-4D97-AF65-F5344CB8AC3E}">
        <p14:creationId xmlns:p14="http://schemas.microsoft.com/office/powerpoint/2010/main" val="973179759"/>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33c31c-389f-4a14-828e-c29f36621695">
      <Terms xmlns="http://schemas.microsoft.com/office/infopath/2007/PartnerControls"/>
    </lcf76f155ced4ddcb4097134ff3c332f>
    <TaxCatchAll xmlns="5fc0f99c-a10a-4e95-9413-4d2580182e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BCB870F322E04A91478E4AF5F60F7C" ma:contentTypeVersion="19" ma:contentTypeDescription="Create a new document." ma:contentTypeScope="" ma:versionID="3be7bf29509054d1b504ef6227761fea">
  <xsd:schema xmlns:xsd="http://www.w3.org/2001/XMLSchema" xmlns:xs="http://www.w3.org/2001/XMLSchema" xmlns:p="http://schemas.microsoft.com/office/2006/metadata/properties" xmlns:ns2="7c33c31c-389f-4a14-828e-c29f36621695" xmlns:ns3="5fc0f99c-a10a-4e95-9413-4d2580182ea0" targetNamespace="http://schemas.microsoft.com/office/2006/metadata/properties" ma:root="true" ma:fieldsID="25729e065465cfbce1d6af03d20adc53" ns2:_="" ns3:_="">
    <xsd:import namespace="7c33c31c-389f-4a14-828e-c29f36621695"/>
    <xsd:import namespace="5fc0f99c-a10a-4e95-9413-4d2580182ea0"/>
    <xsd:element name="properties">
      <xsd:complexType>
        <xsd:sequence>
          <xsd:element name="documentManagement">
            <xsd:complexType>
              <xsd:all>
                <xsd:element ref="ns2:MediaServiceAutoTags" minOccurs="0"/>
                <xsd:element ref="ns2:MediaServiceKeyPoints" minOccurs="0"/>
                <xsd:element ref="ns2:MediaServiceOCR" minOccurs="0"/>
                <xsd:element ref="ns2:MediaServiceMetadata" minOccurs="0"/>
                <xsd:element ref="ns2:MediaServiceFastMetadata" minOccurs="0"/>
                <xsd:element ref="ns2:MediaLengthInSecond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3c31c-389f-4a14-828e-c29f36621695"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31e681c-f163-4ec1-8151-84a6816fd2d9"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c0f99c-a10a-4e95-9413-4d2580182e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c744035-9dec-43c6-b384-0b0eec521a06}" ma:internalName="TaxCatchAll" ma:showField="CatchAllData" ma:web="5fc0f99c-a10a-4e95-9413-4d2580182ea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4C6B9-0AC2-42EC-8C34-F1D5A02E85D8}">
  <ds:schemaRefs>
    <ds:schemaRef ds:uri="26c6b740-d28b-4260-bab2-a6262954ea86"/>
    <ds:schemaRef ds:uri="a1685068-8716-4b8d-b259-f35045c472c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5ED029-668E-455F-B67D-708D68B5E9C6}"/>
</file>

<file path=customXml/itemProps3.xml><?xml version="1.0" encoding="utf-8"?>
<ds:datastoreItem xmlns:ds="http://schemas.openxmlformats.org/officeDocument/2006/customXml" ds:itemID="{40BD096A-F24D-47DF-A2A4-0E8779D4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TotalTime>
  <Words>12692</Words>
  <Application>Microsoft Office PowerPoint</Application>
  <PresentationFormat>Widescreen</PresentationFormat>
  <Paragraphs>863</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Google Sans</vt:lpstr>
      <vt:lpstr>Helvetica</vt:lpstr>
      <vt:lpstr>Helvetica Neue</vt:lpstr>
      <vt:lpstr>Overpass</vt:lpstr>
      <vt:lpstr>Times New Roman</vt:lpstr>
      <vt:lpstr>Office</vt:lpstr>
      <vt:lpstr> ESOC 2026 Best of: Neurointerventional Treatment</vt:lpstr>
      <vt:lpstr>PowerPoint Presentation</vt:lpstr>
      <vt:lpstr>Information  </vt:lpstr>
      <vt:lpstr>Content </vt:lpstr>
      <vt:lpstr>Content </vt:lpstr>
      <vt:lpstr>INTRAVENOUS THROMBOLYSIS IN ACUTE ISCHEMIC STROKE PATIENTS ON DIRECT ORAL ANTICOAGULANTS UNDERGOING ENDOVASCULAR THROMBECTOMY</vt:lpstr>
      <vt:lpstr>INTRAVENOUS THROMBOLYSIS IN ACUTE ISCHEMIC STROKE PATIENTS ON DIRECT ORAL ANTICOAGULANTS UNDERGOING ENDOVASCULAR THROMBECTOMY</vt:lpstr>
      <vt:lpstr>SELECTIVE INTRA-ARTERIAL MILD COOLING VERSUS SYSTEMIC DEEP HYPOTHERMIA POST-EVT: A SYSTEMATIC REVIEW AND META-ANALYSIS</vt:lpstr>
      <vt:lpstr>SELECTIVE INTRA-ARTERIAL MILD COOLING VERSUS SYSTEMIC DEEP HYPOTHERMIA POST-EVT: A SYSTEMATIC REVIEW AND META-ANALYSIS</vt:lpstr>
      <vt:lpstr>IMPACT-EVT: CONCEPTUAL RISK SCORE FOR IN-HOSPITAL MORTALITY AFTER MECHANICAL THROMBECTOMY</vt:lpstr>
      <vt:lpstr>IMPACT-EVT: CONCEPTUAL RISK SCORE FOR IN-HOSPITAL MORTALITY AFTER MECHANICAL THROMBECTOMY</vt:lpstr>
      <vt:lpstr>FINAL RESULTS OF THE MARRS PIVOTAL STUDY: IMPACT OF A NOVEL 0.088” CORRUGATED SUPERBORE ASPIRATION CATHETER ON REPERFUSION IN LARGE VESSEL OCCLUSIONS</vt:lpstr>
      <vt:lpstr>FINAL RESULTS OF THE MARRS PIVOTAL STUDY: IMPACT OF A NOVEL 0.088” CORRUGATED SUPERBORE ASPIRATION CATHETER ON REPERFUSION IN LARGE VESSEL OCCLUSIONS</vt:lpstr>
      <vt:lpstr>ENDOVASCULAR THERAPY VERSUS MEDICAL MANAGEMENT FOR LARGE ISCHEMIC CORE STROKE IDENTIFIED AT PRIMARY STROKE CENTERS: A SUBANALYSIS OF THE LASTE TRIAL</vt:lpstr>
      <vt:lpstr>ENDOVASCULAR THERAPY VERSUS MEDICAL MANAGEMENT FOR LARGE ISCHEMIC CORE STROKE IDENTIFIED AT PRIMARY STROKE CENTERS: A SUBANALYSIS OF THE LASTE TRIAL</vt:lpstr>
      <vt:lpstr>FINAL RESULTS OF THE PHASE II ARG-007-002 SEANCON TRIAL OF ARG-007 IN ACUTE ISCHAEMIC STROKE PATIENTS UNDERGOING ENDOVASCULAR THROMBECTOMY</vt:lpstr>
      <vt:lpstr>FINAL RESULTS OF THE PHASE II ARG-007-002 SEANCON TRIAL OF ARG-007 IN ACUTE ISCHAEMIC STROKE PATIENTS UNDERGOING ENDOVASCULAR THROMBECTOMY</vt:lpstr>
      <vt:lpstr>MEDICAL MANAGEMENT AND REVASCULARIZATION FOR ASYMPTOMATIC CAROTID STENOSIS: A META-ANALYSIS OF RANDOMIZED CONTROLLED TRIALS</vt:lpstr>
      <vt:lpstr>MEDICAL MANAGEMENT AND REVASCULARIZATION FOR ASYMPTOMATIC CAROTID STENOSIS: A META-ANALYSIS OF RANDOMIZED CONTROLLED TRIALS</vt:lpstr>
      <vt:lpstr>ANTITHROMBOTIC REGIMEN AFTER EMERGENT CAROTID ARTERY STENTING AND RISK OF EARLY COMPLICATIONS: RESULTS FROM A POPULATION-BASED STUDY</vt:lpstr>
      <vt:lpstr>ANTITHROMBOTIC REGIMEN AFTER EMERGENT CAROTID ARTERY STENTING AND RISK OF EARLY COMPLICATIONS: RESULTS FROM A POPULATION-BASED STUDY</vt:lpstr>
      <vt:lpstr>ENDOVASCULAR STROKE TREATMENT PERFORMED BY INTERVENTIONAL CARDIOLOGISTS: A SYSTEMATIC REVIEW AND META-ANALYSIS</vt:lpstr>
      <vt:lpstr>ENDOVASCULAR STROKE TREATMENT PERFORMED BY INTERVENTIONAL CARDIOLOGISTS: A SYSTEMATIC REVIEW AND META-ANALYSIS</vt:lpstr>
      <vt:lpstr>MICROSURGICAL REVASCULARIZATION AS SALVAGE TREATMENT AFTER FAILED ENDOVASCULAR THERAPY IN ACUTE INTRACRANIAL ARTERIAL OCCLUSION</vt:lpstr>
      <vt:lpstr>MICROSURGICAL REVASCULARIZATION AS SALVAGE TREATMENT AFTER FAILED ENDOVASCULAR THERAPY IN ACUTE INTRACRANIAL ARTERIAL OCCLUSION</vt:lpstr>
      <vt:lpstr>EVT IN PATIENTS WITH TANDEM LESIONS: EFFECT OF CAS AND EVT DEVICES</vt:lpstr>
      <vt:lpstr>EVT IN PATIENTS WITH TANDEM LESIONS: EFFECT OF CAS AND EVT DEVICES</vt:lpstr>
      <vt:lpstr>ADJUNCTIVE HYPOTHERMIA AFTER ENDOVASCULAR REPERFUSION THERAPY FOR ACUTE ISCHEMIC STROKE: EVIDENCE FROM A META-ANALYSIS</vt:lpstr>
      <vt:lpstr>ADJUNCTIVE HYPOTHERMIA AFTER ENDOVASCULAR REPERFUSION THERAPY FOR ACUTE ISCHEMIC STROKE: EVIDENCE FROM A META-ANALYSIS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ESOC 2026 Best of: Neurointerventional Treatment</dc:title>
  <dc:creator>Luke Paskins</dc:creator>
  <cp:lastModifiedBy>Hannah Rushton</cp:lastModifiedBy>
  <cp:revision>29</cp:revision>
  <dcterms:created xsi:type="dcterms:W3CDTF">2026-03-09T11:50:42Z</dcterms:created>
  <dcterms:modified xsi:type="dcterms:W3CDTF">2026-05-01T08:57:44Z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0x01010041BCB870F322E04A91478E4AF5F60F7C</vt:lpwstr>
  </property>
  <property fmtid="{D5CDD505-2E9C-101B-9397-08002B2CF9AE}" pid="3" name="MediaServiceImageTags">
    <vt:lpwstr/>
  </property>
</Properties>
</file>