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9"/>
  </p:notesMasterIdLst>
  <p:sldIdLst>
    <p:sldId id="260" r:id="rId2"/>
    <p:sldId id="257" r:id="rId3"/>
    <p:sldId id="261" r:id="rId4"/>
    <p:sldId id="290" r:id="rId5"/>
    <p:sldId id="288" r:id="rId6"/>
    <p:sldId id="264" r:id="rId7"/>
    <p:sldId id="286" r:id="rId8"/>
    <p:sldId id="274" r:id="rId9"/>
    <p:sldId id="293" r:id="rId10"/>
    <p:sldId id="292" r:id="rId11"/>
    <p:sldId id="294" r:id="rId12"/>
    <p:sldId id="295" r:id="rId13"/>
    <p:sldId id="275" r:id="rId14"/>
    <p:sldId id="279" r:id="rId15"/>
    <p:sldId id="291" r:id="rId16"/>
    <p:sldId id="280" r:id="rId17"/>
    <p:sldId id="284" r:id="rId18"/>
    <p:sldId id="281" r:id="rId19"/>
    <p:sldId id="282" r:id="rId20"/>
    <p:sldId id="283" r:id="rId21"/>
    <p:sldId id="270" r:id="rId22"/>
    <p:sldId id="276" r:id="rId23"/>
    <p:sldId id="271" r:id="rId24"/>
    <p:sldId id="272" r:id="rId25"/>
    <p:sldId id="289" r:id="rId26"/>
    <p:sldId id="287" r:id="rId27"/>
    <p:sldId id="26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163"/>
    <a:srgbClr val="FFC1C1"/>
    <a:srgbClr val="306C62"/>
    <a:srgbClr val="CC0000"/>
    <a:srgbClr val="ACC1E6"/>
    <a:srgbClr val="AE111C"/>
    <a:srgbClr val="182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64894" autoAdjust="0"/>
  </p:normalViewPr>
  <p:slideViewPr>
    <p:cSldViewPr snapToGrid="0">
      <p:cViewPr varScale="1">
        <p:scale>
          <a:sx n="44" d="100"/>
          <a:sy n="44" d="100"/>
        </p:scale>
        <p:origin x="1584" y="32"/>
      </p:cViewPr>
      <p:guideLst/>
    </p:cSldViewPr>
  </p:slideViewPr>
  <p:outlineViewPr>
    <p:cViewPr>
      <p:scale>
        <a:sx n="33" d="100"/>
        <a:sy n="33" d="100"/>
      </p:scale>
      <p:origin x="0" y="-42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7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E190A-15C6-EC44-A529-4FCC10E2854B}" type="datetimeFigureOut">
              <a:rPr lang="de-DE" smtClean="0"/>
              <a:t>04.02.2022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5FEFF-60FF-434E-8490-90E6B48EB88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19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5FEFF-60FF-434E-8490-90E6B48EB88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293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5FEFF-60FF-434E-8490-90E6B48EB88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829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5FEFF-60FF-434E-8490-90E6B48EB88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411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5FEFF-60FF-434E-8490-90E6B48EB88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158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5FEFF-60FF-434E-8490-90E6B48EB88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042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5FEFF-60FF-434E-8490-90E6B48EB88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970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5FEFF-60FF-434E-8490-90E6B48EB88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487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5FEFF-60FF-434E-8490-90E6B48EB88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582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5FEFF-60FF-434E-8490-90E6B48EB88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6375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5FEFF-60FF-434E-8490-90E6B48EB88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280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5FEFF-60FF-434E-8490-90E6B48EB88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54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5FEFF-60FF-434E-8490-90E6B48EB88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760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5FEFF-60FF-434E-8490-90E6B48EB88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118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5FEFF-60FF-434E-8490-90E6B48EB88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226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5FEFF-60FF-434E-8490-90E6B48EB88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677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5FEFF-60FF-434E-8490-90E6B48EB88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527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5FEFF-60FF-434E-8490-90E6B48EB88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799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5FEFF-60FF-434E-8490-90E6B48EB88F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038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5FEFF-60FF-434E-8490-90E6B48EB88F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868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5FEFF-60FF-434E-8490-90E6B48EB88F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923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5FEFF-60FF-434E-8490-90E6B48EB88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839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5FEFF-60FF-434E-8490-90E6B48EB88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83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5FEFF-60FF-434E-8490-90E6B48EB88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61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5FEFF-60FF-434E-8490-90E6B48EB88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730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5FEFF-60FF-434E-8490-90E6B48EB88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63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5FEFF-60FF-434E-8490-90E6B48EB88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326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5FEFF-60FF-434E-8490-90E6B48EB88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10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74258" y="4748645"/>
            <a:ext cx="8532126" cy="147204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Date, time, location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28406" y="637282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52FB3E-B85F-40B3-98D0-A9CA57A82EAF}" type="datetimeFigureOut">
              <a:rPr lang="en-GB" smtClean="0"/>
              <a:pPr/>
              <a:t>04/02/2022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0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FB3E-B85F-40B3-98D0-A9CA57A82EA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38C-7F39-436B-A048-1F6915B2A27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3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FB3E-B85F-40B3-98D0-A9CA57A82EA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38C-7F39-436B-A048-1F6915B2A27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0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FB3E-B85F-40B3-98D0-A9CA57A82EA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38C-7F39-436B-A048-1F6915B2A27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52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FB3E-B85F-40B3-98D0-A9CA57A82EA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38C-7F39-436B-A048-1F6915B2A27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95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FB3E-B85F-40B3-98D0-A9CA57A82EA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38C-7F39-436B-A048-1F6915B2A27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5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FB3E-B85F-40B3-98D0-A9CA57A82EA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38C-7F39-436B-A048-1F6915B2A27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8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FB3E-B85F-40B3-98D0-A9CA57A82EA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38C-7F39-436B-A048-1F6915B2A27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6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FB3E-B85F-40B3-98D0-A9CA57A82EA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38C-7F39-436B-A048-1F6915B2A27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5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FB3E-B85F-40B3-98D0-A9CA57A82EA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38C-7F39-436B-A048-1F6915B2A27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77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FB3E-B85F-40B3-98D0-A9CA57A82EA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38C-7F39-436B-A048-1F6915B2A27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69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FB3E-B85F-40B3-98D0-A9CA57A82EA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38C-7F39-436B-A048-1F6915B2A27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14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365125"/>
            <a:ext cx="9821408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3" y="155495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52FB3E-B85F-40B3-98D0-A9CA57A82EAF}" type="datetimeFigureOut">
              <a:rPr lang="en-GB" smtClean="0"/>
              <a:pPr/>
              <a:t>04/02/2022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17F38C-7F39-436B-A048-1F6915B2A27D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22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08216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18" Type="http://schemas.openxmlformats.org/officeDocument/2006/relationships/image" Target="../media/image18.PNG"/><Relationship Id="rId3" Type="http://schemas.openxmlformats.org/officeDocument/2006/relationships/image" Target="../media/image5.jpg"/><Relationship Id="rId21" Type="http://schemas.openxmlformats.org/officeDocument/2006/relationships/image" Target="../media/image21.jpg"/><Relationship Id="rId7" Type="http://schemas.openxmlformats.org/officeDocument/2006/relationships/image" Target="../media/image8.jpeg"/><Relationship Id="rId12" Type="http://schemas.openxmlformats.org/officeDocument/2006/relationships/image" Target="../media/image13.jpg"/><Relationship Id="rId17" Type="http://schemas.microsoft.com/office/2007/relationships/hdphoto" Target="../media/hdphoto1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jpeg"/><Relationship Id="rId15" Type="http://schemas.openxmlformats.org/officeDocument/2006/relationships/image" Target="../media/image16.jpg"/><Relationship Id="rId23" Type="http://schemas.openxmlformats.org/officeDocument/2006/relationships/image" Target="../media/image23.jpg"/><Relationship Id="rId10" Type="http://schemas.openxmlformats.org/officeDocument/2006/relationships/image" Target="../media/image11.jp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10.jpg"/><Relationship Id="rId14" Type="http://schemas.openxmlformats.org/officeDocument/2006/relationships/image" Target="../media/image15.jpg"/><Relationship Id="rId2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197913BF-757F-264C-9416-09C897493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6657" y="5389671"/>
            <a:ext cx="8532126" cy="1472046"/>
          </a:xfrm>
        </p:spPr>
        <p:txBody>
          <a:bodyPr/>
          <a:lstStyle/>
          <a:p>
            <a:r>
              <a:rPr lang="de-DE" dirty="0">
                <a:latin typeface="+mn-lt"/>
              </a:rPr>
              <a:t>Guideline Webinar – 3 </a:t>
            </a:r>
            <a:r>
              <a:rPr lang="de-DE" dirty="0" err="1">
                <a:latin typeface="+mn-lt"/>
              </a:rPr>
              <a:t>February</a:t>
            </a:r>
            <a:r>
              <a:rPr lang="de-DE" dirty="0">
                <a:latin typeface="+mn-lt"/>
              </a:rPr>
              <a:t> 2022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0F0D122-9B08-C348-ACB5-319E18D6FDE6}"/>
              </a:ext>
            </a:extLst>
          </p:cNvPr>
          <p:cNvSpPr txBox="1">
            <a:spLocks/>
          </p:cNvSpPr>
          <p:nvPr/>
        </p:nvSpPr>
        <p:spPr>
          <a:xfrm>
            <a:off x="2726657" y="4345762"/>
            <a:ext cx="8737907" cy="9143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 err="1">
                <a:latin typeface="+mn-lt"/>
              </a:rPr>
              <a:t>Turc</a:t>
            </a:r>
            <a:r>
              <a:rPr lang="en-US" sz="2000" u="sng" dirty="0">
                <a:latin typeface="+mn-lt"/>
              </a:rPr>
              <a:t> G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Tsivgoulis</a:t>
            </a:r>
            <a:r>
              <a:rPr lang="en-US" sz="2000" dirty="0">
                <a:latin typeface="+mn-lt"/>
              </a:rPr>
              <a:t> G, </a:t>
            </a:r>
            <a:r>
              <a:rPr lang="en-US" sz="2000" dirty="0" err="1">
                <a:latin typeface="+mn-lt"/>
              </a:rPr>
              <a:t>Audebert</a:t>
            </a:r>
            <a:r>
              <a:rPr lang="en-US" sz="2000" dirty="0">
                <a:latin typeface="+mn-lt"/>
              </a:rPr>
              <a:t> HJ, </a:t>
            </a:r>
            <a:r>
              <a:rPr lang="en-US" sz="2000" dirty="0" err="1">
                <a:latin typeface="+mn-lt"/>
              </a:rPr>
              <a:t>Boogarts</a:t>
            </a:r>
            <a:r>
              <a:rPr lang="en-US" sz="2000" dirty="0">
                <a:latin typeface="+mn-lt"/>
              </a:rPr>
              <a:t> H, </a:t>
            </a:r>
            <a:r>
              <a:rPr lang="en-US" sz="2000" dirty="0" err="1">
                <a:latin typeface="+mn-lt"/>
              </a:rPr>
              <a:t>Bhogal</a:t>
            </a:r>
            <a:r>
              <a:rPr lang="en-US" sz="2000" dirty="0">
                <a:latin typeface="+mn-lt"/>
              </a:rPr>
              <a:t> P, De </a:t>
            </a:r>
            <a:r>
              <a:rPr lang="en-US" sz="2000" dirty="0" err="1">
                <a:latin typeface="+mn-lt"/>
              </a:rPr>
              <a:t>Marchis</a:t>
            </a:r>
            <a:r>
              <a:rPr lang="en-US" sz="2000" dirty="0">
                <a:latin typeface="+mn-lt"/>
              </a:rPr>
              <a:t> GM,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Fonseca AC, Khatri P, </a:t>
            </a:r>
            <a:r>
              <a:rPr lang="en-US" sz="2000" dirty="0" err="1">
                <a:latin typeface="+mn-lt"/>
              </a:rPr>
              <a:t>Mazighi</a:t>
            </a:r>
            <a:r>
              <a:rPr lang="en-US" sz="2000" dirty="0">
                <a:latin typeface="+mn-lt"/>
              </a:rPr>
              <a:t> M, Pérez de la Ossa N, </a:t>
            </a:r>
            <a:r>
              <a:rPr lang="en-US" sz="2000" dirty="0" err="1">
                <a:latin typeface="+mn-lt"/>
              </a:rPr>
              <a:t>Schellinger</a:t>
            </a:r>
            <a:r>
              <a:rPr lang="en-US" sz="2000" dirty="0">
                <a:latin typeface="+mn-lt"/>
              </a:rPr>
              <a:t> PD, </a:t>
            </a:r>
            <a:r>
              <a:rPr lang="en-US" sz="2000" dirty="0" err="1">
                <a:latin typeface="+mn-lt"/>
              </a:rPr>
              <a:t>Strbian</a:t>
            </a:r>
            <a:r>
              <a:rPr lang="en-US" sz="2000" dirty="0">
                <a:latin typeface="+mn-lt"/>
              </a:rPr>
              <a:t> D,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Toni D, White P, </a:t>
            </a:r>
            <a:r>
              <a:rPr lang="en-US" sz="2000" dirty="0" err="1">
                <a:latin typeface="+mn-lt"/>
              </a:rPr>
              <a:t>Whiteley</a:t>
            </a:r>
            <a:r>
              <a:rPr lang="en-US" sz="2000" dirty="0">
                <a:latin typeface="+mn-lt"/>
              </a:rPr>
              <a:t> W, </a:t>
            </a:r>
            <a:r>
              <a:rPr lang="en-US" sz="2000" dirty="0" err="1">
                <a:latin typeface="+mn-lt"/>
              </a:rPr>
              <a:t>Zini</a:t>
            </a:r>
            <a:r>
              <a:rPr lang="en-US" sz="2000" dirty="0">
                <a:latin typeface="+mn-lt"/>
              </a:rPr>
              <a:t> A, van </a:t>
            </a:r>
            <a:r>
              <a:rPr lang="en-US" sz="2000" dirty="0" err="1">
                <a:latin typeface="+mn-lt"/>
              </a:rPr>
              <a:t>Zwam</a:t>
            </a:r>
            <a:r>
              <a:rPr lang="en-US" sz="2000" dirty="0">
                <a:latin typeface="+mn-lt"/>
              </a:rPr>
              <a:t> W, and </a:t>
            </a:r>
            <a:r>
              <a:rPr lang="en-US" sz="2000" dirty="0" err="1">
                <a:latin typeface="+mn-lt"/>
              </a:rPr>
              <a:t>Fiehler</a:t>
            </a:r>
            <a:r>
              <a:rPr lang="en-US" sz="2000" dirty="0">
                <a:latin typeface="+mn-lt"/>
              </a:rPr>
              <a:t> J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9CB40FB-AA82-4964-8DA5-E09698D29B9D}"/>
              </a:ext>
            </a:extLst>
          </p:cNvPr>
          <p:cNvSpPr txBox="1">
            <a:spLocks/>
          </p:cNvSpPr>
          <p:nvPr/>
        </p:nvSpPr>
        <p:spPr>
          <a:xfrm>
            <a:off x="2726657" y="2292287"/>
            <a:ext cx="8737907" cy="18947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i="0" baseline="0" dirty="0">
                <a:latin typeface="+mn-lt"/>
              </a:rPr>
              <a:t>Expedited recommendation on </a:t>
            </a:r>
            <a:r>
              <a:rPr lang="en-US" sz="3400" b="1" dirty="0">
                <a:latin typeface="+mn-lt"/>
              </a:rPr>
              <a:t>intravenous thrombolysis before mechanical thrombectomy in patients with acute </a:t>
            </a:r>
            <a:r>
              <a:rPr lang="en-US" sz="3400" b="1" dirty="0" err="1">
                <a:latin typeface="+mn-lt"/>
              </a:rPr>
              <a:t>ischaemic</a:t>
            </a:r>
            <a:r>
              <a:rPr lang="en-US" sz="3400" b="1" dirty="0">
                <a:latin typeface="+mn-lt"/>
              </a:rPr>
              <a:t> stroke and anterior circulation large vessel occlusion</a:t>
            </a:r>
            <a:endParaRPr lang="en-US" sz="3600" b="1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D1320C-1754-4043-8C0D-1BE6A8552B2E}"/>
              </a:ext>
            </a:extLst>
          </p:cNvPr>
          <p:cNvSpPr/>
          <p:nvPr/>
        </p:nvSpPr>
        <p:spPr>
          <a:xfrm>
            <a:off x="1278467" y="245533"/>
            <a:ext cx="567266" cy="124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3403B27-857E-46CD-ACAA-957C338101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8" y="343775"/>
            <a:ext cx="1298714" cy="988119"/>
          </a:xfrm>
          <a:prstGeom prst="rect">
            <a:avLst/>
          </a:prstGeom>
        </p:spPr>
      </p:pic>
      <p:pic>
        <p:nvPicPr>
          <p:cNvPr id="6" name="Image 5" descr="esmint-sans fond.png">
            <a:extLst>
              <a:ext uri="{FF2B5EF4-FFF2-40B4-BE49-F238E27FC236}">
                <a16:creationId xmlns:a16="http://schemas.microsoft.com/office/drawing/2014/main" id="{113D5F71-0BAD-43EC-AF12-DDC78B663D9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2325" y="844"/>
            <a:ext cx="2436750" cy="124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42574"/>
            <a:ext cx="10549347" cy="746126"/>
          </a:xfrm>
        </p:spPr>
        <p:txBody>
          <a:bodyPr>
            <a:noAutofit/>
          </a:bodyPr>
          <a:lstStyle/>
          <a:p>
            <a:r>
              <a:rPr lang="en-GB" dirty="0"/>
              <a:t>Randomized controlled clinical trials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365125"/>
            <a:ext cx="9240837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821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esmint-sans fond.png">
            <a:extLst>
              <a:ext uri="{FF2B5EF4-FFF2-40B4-BE49-F238E27FC236}">
                <a16:creationId xmlns:a16="http://schemas.microsoft.com/office/drawing/2014/main" id="{FF9C1D8C-3F40-40DC-BF42-9A980B29C3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  <p:graphicFrame>
        <p:nvGraphicFramePr>
          <p:cNvPr id="12" name="Espace réservé du contenu 3">
            <a:extLst>
              <a:ext uri="{FF2B5EF4-FFF2-40B4-BE49-F238E27FC236}">
                <a16:creationId xmlns:a16="http://schemas.microsoft.com/office/drawing/2014/main" id="{F9B1F666-2830-4581-8AD2-51AD81C545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054134"/>
              </p:ext>
            </p:extLst>
          </p:nvPr>
        </p:nvGraphicFramePr>
        <p:xfrm>
          <a:off x="324328" y="1907195"/>
          <a:ext cx="11424417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305">
                  <a:extLst>
                    <a:ext uri="{9D8B030D-6E8A-4147-A177-3AD203B41FA5}">
                      <a16:colId xmlns:a16="http://schemas.microsoft.com/office/drawing/2014/main" val="3656906017"/>
                    </a:ext>
                  </a:extLst>
                </a:gridCol>
                <a:gridCol w="1265562">
                  <a:extLst>
                    <a:ext uri="{9D8B030D-6E8A-4147-A177-3AD203B41FA5}">
                      <a16:colId xmlns:a16="http://schemas.microsoft.com/office/drawing/2014/main" val="4074538214"/>
                    </a:ext>
                  </a:extLst>
                </a:gridCol>
                <a:gridCol w="1152185">
                  <a:extLst>
                    <a:ext uri="{9D8B030D-6E8A-4147-A177-3AD203B41FA5}">
                      <a16:colId xmlns:a16="http://schemas.microsoft.com/office/drawing/2014/main" val="1859477673"/>
                    </a:ext>
                  </a:extLst>
                </a:gridCol>
                <a:gridCol w="1706968">
                  <a:extLst>
                    <a:ext uri="{9D8B030D-6E8A-4147-A177-3AD203B41FA5}">
                      <a16:colId xmlns:a16="http://schemas.microsoft.com/office/drawing/2014/main" val="1365070656"/>
                    </a:ext>
                  </a:extLst>
                </a:gridCol>
                <a:gridCol w="2703871">
                  <a:extLst>
                    <a:ext uri="{9D8B030D-6E8A-4147-A177-3AD203B41FA5}">
                      <a16:colId xmlns:a16="http://schemas.microsoft.com/office/drawing/2014/main" val="2906438590"/>
                    </a:ext>
                  </a:extLst>
                </a:gridCol>
                <a:gridCol w="2782526">
                  <a:extLst>
                    <a:ext uri="{9D8B030D-6E8A-4147-A177-3AD203B41FA5}">
                      <a16:colId xmlns:a16="http://schemas.microsoft.com/office/drawing/2014/main" val="1212538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Status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Non-</a:t>
                      </a:r>
                      <a:r>
                        <a:rPr lang="fr-FR" dirty="0" err="1"/>
                        <a:t>inferiority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margin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Conclusion of non </a:t>
                      </a:r>
                      <a:r>
                        <a:rPr lang="fr-FR" dirty="0" err="1"/>
                        <a:t>inferiority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267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DIRECT-MT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Published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Relative,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aseline="0" dirty="0" err="1">
                          <a:solidFill>
                            <a:schemeClr val="tx1"/>
                          </a:solidFill>
                        </a:rPr>
                        <a:t>cOR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08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DEVT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Published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Absolute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10% </a:t>
                      </a:r>
                      <a:r>
                        <a:rPr lang="fr-FR" baseline="0" dirty="0" err="1">
                          <a:solidFill>
                            <a:schemeClr val="tx1"/>
                          </a:solidFill>
                        </a:rPr>
                        <a:t>mRS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0-2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426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SKIP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Published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Japan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Relative, OR 0.74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mRS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0-2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365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 CLEAN No</a:t>
                      </a:r>
                      <a:r>
                        <a:rPr lang="fr-FR" baseline="0" dirty="0"/>
                        <a:t> IV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Published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Relative,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aseline="0" dirty="0" err="1">
                          <a:solidFill>
                            <a:schemeClr val="tx1"/>
                          </a:solidFill>
                        </a:rPr>
                        <a:t>cOR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>
                          <a:solidFill>
                            <a:srgbClr val="C0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37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SWIFT</a:t>
                      </a:r>
                      <a:r>
                        <a:rPr lang="fr-FR" baseline="0" dirty="0"/>
                        <a:t> DIRECT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Results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presented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Europe &amp; </a:t>
                      </a:r>
                      <a:r>
                        <a:rPr lang="fr-FR" dirty="0" err="1"/>
                        <a:t>North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America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Absolute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, 12%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mRS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0-2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03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DIRECT-SAFE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Results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presented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Oceania</a:t>
                      </a:r>
                      <a:r>
                        <a:rPr lang="fr-FR" dirty="0"/>
                        <a:t> &amp; 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Absolute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, 10% mRS 0-2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984465"/>
                  </a:ext>
                </a:extLst>
              </a:tr>
            </a:tbl>
          </a:graphicData>
        </a:graphic>
      </p:graphicFrame>
      <p:sp>
        <p:nvSpPr>
          <p:cNvPr id="13" name="Inhaltsplatzhalter 8">
            <a:extLst>
              <a:ext uri="{FF2B5EF4-FFF2-40B4-BE49-F238E27FC236}">
                <a16:creationId xmlns:a16="http://schemas.microsoft.com/office/drawing/2014/main" id="{452E1440-E141-4684-AE45-B11B4C01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31569"/>
            <a:ext cx="11424418" cy="5170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2400" dirty="0" err="1">
                <a:solidFill>
                  <a:srgbClr val="082163"/>
                </a:solidFill>
              </a:rPr>
              <a:t>Mothership</a:t>
            </a:r>
            <a:r>
              <a:rPr lang="fr-FR" sz="2400" dirty="0">
                <a:solidFill>
                  <a:srgbClr val="082163"/>
                </a:solidFill>
              </a:rPr>
              <a:t>, ≤4.5 </a:t>
            </a:r>
            <a:r>
              <a:rPr lang="fr-FR" sz="2400" dirty="0" err="1">
                <a:solidFill>
                  <a:srgbClr val="082163"/>
                </a:solidFill>
              </a:rPr>
              <a:t>hrs</a:t>
            </a:r>
            <a:r>
              <a:rPr lang="fr-FR" sz="2400" dirty="0">
                <a:solidFill>
                  <a:srgbClr val="082163"/>
                </a:solidFill>
              </a:rPr>
              <a:t> of </a:t>
            </a:r>
            <a:r>
              <a:rPr lang="fr-FR" sz="2400" dirty="0" err="1">
                <a:solidFill>
                  <a:srgbClr val="082163"/>
                </a:solidFill>
              </a:rPr>
              <a:t>symptom</a:t>
            </a:r>
            <a:r>
              <a:rPr lang="fr-FR" sz="2400" dirty="0">
                <a:solidFill>
                  <a:srgbClr val="082163"/>
                </a:solidFill>
              </a:rPr>
              <a:t> </a:t>
            </a:r>
            <a:r>
              <a:rPr lang="fr-FR" sz="2400" dirty="0" err="1">
                <a:solidFill>
                  <a:srgbClr val="082163"/>
                </a:solidFill>
              </a:rPr>
              <a:t>onset</a:t>
            </a:r>
            <a:endParaRPr lang="fr-FR" sz="2400" dirty="0">
              <a:solidFill>
                <a:srgbClr val="082163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3968-8ABC-422A-8137-E9A5D623F86C}"/>
              </a:ext>
            </a:extLst>
          </p:cNvPr>
          <p:cNvSpPr txBox="1">
            <a:spLocks/>
          </p:cNvSpPr>
          <p:nvPr/>
        </p:nvSpPr>
        <p:spPr>
          <a:xfrm>
            <a:off x="2291607" y="6025469"/>
            <a:ext cx="7138832" cy="49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Yang P et al, NEJM 2020; Zi W et al, JAMA 2021; Suzuki K et al, JAMA 2021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LeCouffe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N et al, NEJM 2021; Fischer U et al, ESOC 2021; Mitchell PJ et al, WSC 2021</a:t>
            </a:r>
          </a:p>
        </p:txBody>
      </p:sp>
    </p:spTree>
    <p:extLst>
      <p:ext uri="{BB962C8B-B14F-4D97-AF65-F5344CB8AC3E}">
        <p14:creationId xmlns:p14="http://schemas.microsoft.com/office/powerpoint/2010/main" val="128091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42574"/>
            <a:ext cx="10549347" cy="746126"/>
          </a:xfrm>
        </p:spPr>
        <p:txBody>
          <a:bodyPr>
            <a:noAutofit/>
          </a:bodyPr>
          <a:lstStyle/>
          <a:p>
            <a:r>
              <a:rPr lang="en-GB" dirty="0"/>
              <a:t>Randomized controlled clinical trials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365125"/>
            <a:ext cx="9240837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821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esmint-sans fond.png">
            <a:extLst>
              <a:ext uri="{FF2B5EF4-FFF2-40B4-BE49-F238E27FC236}">
                <a16:creationId xmlns:a16="http://schemas.microsoft.com/office/drawing/2014/main" id="{FF9C1D8C-3F40-40DC-BF42-9A980B29C3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  <p:graphicFrame>
        <p:nvGraphicFramePr>
          <p:cNvPr id="12" name="Espace réservé du contenu 3">
            <a:extLst>
              <a:ext uri="{FF2B5EF4-FFF2-40B4-BE49-F238E27FC236}">
                <a16:creationId xmlns:a16="http://schemas.microsoft.com/office/drawing/2014/main" id="{F9B1F666-2830-4581-8AD2-51AD81C545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876644"/>
              </p:ext>
            </p:extLst>
          </p:nvPr>
        </p:nvGraphicFramePr>
        <p:xfrm>
          <a:off x="324328" y="1907195"/>
          <a:ext cx="11424417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305">
                  <a:extLst>
                    <a:ext uri="{9D8B030D-6E8A-4147-A177-3AD203B41FA5}">
                      <a16:colId xmlns:a16="http://schemas.microsoft.com/office/drawing/2014/main" val="3656906017"/>
                    </a:ext>
                  </a:extLst>
                </a:gridCol>
                <a:gridCol w="1265562">
                  <a:extLst>
                    <a:ext uri="{9D8B030D-6E8A-4147-A177-3AD203B41FA5}">
                      <a16:colId xmlns:a16="http://schemas.microsoft.com/office/drawing/2014/main" val="4074538214"/>
                    </a:ext>
                  </a:extLst>
                </a:gridCol>
                <a:gridCol w="1152185">
                  <a:extLst>
                    <a:ext uri="{9D8B030D-6E8A-4147-A177-3AD203B41FA5}">
                      <a16:colId xmlns:a16="http://schemas.microsoft.com/office/drawing/2014/main" val="1859477673"/>
                    </a:ext>
                  </a:extLst>
                </a:gridCol>
                <a:gridCol w="1706968">
                  <a:extLst>
                    <a:ext uri="{9D8B030D-6E8A-4147-A177-3AD203B41FA5}">
                      <a16:colId xmlns:a16="http://schemas.microsoft.com/office/drawing/2014/main" val="1365070656"/>
                    </a:ext>
                  </a:extLst>
                </a:gridCol>
                <a:gridCol w="2703871">
                  <a:extLst>
                    <a:ext uri="{9D8B030D-6E8A-4147-A177-3AD203B41FA5}">
                      <a16:colId xmlns:a16="http://schemas.microsoft.com/office/drawing/2014/main" val="2906438590"/>
                    </a:ext>
                  </a:extLst>
                </a:gridCol>
                <a:gridCol w="2782526">
                  <a:extLst>
                    <a:ext uri="{9D8B030D-6E8A-4147-A177-3AD203B41FA5}">
                      <a16:colId xmlns:a16="http://schemas.microsoft.com/office/drawing/2014/main" val="1212538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Status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Non-</a:t>
                      </a:r>
                      <a:r>
                        <a:rPr lang="fr-FR" dirty="0" err="1"/>
                        <a:t>inferiority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margin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Conclusion of non </a:t>
                      </a:r>
                      <a:r>
                        <a:rPr lang="fr-FR" dirty="0" err="1"/>
                        <a:t>inferiority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267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DIRECT-MT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Published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Relative,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aseline="0" dirty="0" err="1">
                          <a:solidFill>
                            <a:schemeClr val="tx1"/>
                          </a:solidFill>
                        </a:rPr>
                        <a:t>cOR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08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DEVT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Published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Absolute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aseline="0" dirty="0">
                          <a:solidFill>
                            <a:srgbClr val="C00000"/>
                          </a:solidFill>
                        </a:rPr>
                        <a:t>10% </a:t>
                      </a:r>
                      <a:r>
                        <a:rPr lang="fr-FR" baseline="0" dirty="0" err="1">
                          <a:solidFill>
                            <a:srgbClr val="C00000"/>
                          </a:solidFill>
                        </a:rPr>
                        <a:t>mRS</a:t>
                      </a:r>
                      <a:r>
                        <a:rPr lang="fr-FR" baseline="0" dirty="0">
                          <a:solidFill>
                            <a:srgbClr val="C00000"/>
                          </a:solidFill>
                        </a:rPr>
                        <a:t> 0-2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426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SKIP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Published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Japan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Relative, OR 0.74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mRS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0-2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365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 CLEAN No</a:t>
                      </a:r>
                      <a:r>
                        <a:rPr lang="fr-FR" baseline="0" dirty="0"/>
                        <a:t> IV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Published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Relative,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aseline="0" dirty="0" err="1">
                          <a:solidFill>
                            <a:schemeClr val="tx1"/>
                          </a:solidFill>
                        </a:rPr>
                        <a:t>cOR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>
                          <a:solidFill>
                            <a:srgbClr val="C0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37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SWIFT</a:t>
                      </a:r>
                      <a:r>
                        <a:rPr lang="fr-FR" baseline="0" dirty="0"/>
                        <a:t> DIRECT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Results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presented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Europe &amp; </a:t>
                      </a:r>
                      <a:r>
                        <a:rPr lang="fr-FR" dirty="0" err="1"/>
                        <a:t>North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America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Absolute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12% </a:t>
                      </a:r>
                      <a:r>
                        <a:rPr lang="fr-FR" dirty="0" err="1">
                          <a:solidFill>
                            <a:srgbClr val="C00000"/>
                          </a:solidFill>
                        </a:rPr>
                        <a:t>mRS</a:t>
                      </a:r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 0-2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03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DIRECT-SAFE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Results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presented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Oceania</a:t>
                      </a:r>
                      <a:r>
                        <a:rPr lang="fr-FR" dirty="0"/>
                        <a:t> &amp; 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Absolute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10% mRS 0-2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984465"/>
                  </a:ext>
                </a:extLst>
              </a:tr>
            </a:tbl>
          </a:graphicData>
        </a:graphic>
      </p:graphicFrame>
      <p:sp>
        <p:nvSpPr>
          <p:cNvPr id="13" name="Inhaltsplatzhalter 8">
            <a:extLst>
              <a:ext uri="{FF2B5EF4-FFF2-40B4-BE49-F238E27FC236}">
                <a16:creationId xmlns:a16="http://schemas.microsoft.com/office/drawing/2014/main" id="{452E1440-E141-4684-AE45-B11B4C01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31569"/>
            <a:ext cx="11424418" cy="5170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2400" dirty="0" err="1">
                <a:solidFill>
                  <a:srgbClr val="082163"/>
                </a:solidFill>
              </a:rPr>
              <a:t>Mothership</a:t>
            </a:r>
            <a:r>
              <a:rPr lang="fr-FR" sz="2400" dirty="0">
                <a:solidFill>
                  <a:srgbClr val="082163"/>
                </a:solidFill>
              </a:rPr>
              <a:t>, ≤4.5 </a:t>
            </a:r>
            <a:r>
              <a:rPr lang="fr-FR" sz="2400" dirty="0" err="1">
                <a:solidFill>
                  <a:srgbClr val="082163"/>
                </a:solidFill>
              </a:rPr>
              <a:t>hrs</a:t>
            </a:r>
            <a:r>
              <a:rPr lang="fr-FR" sz="2400" dirty="0">
                <a:solidFill>
                  <a:srgbClr val="082163"/>
                </a:solidFill>
              </a:rPr>
              <a:t> of </a:t>
            </a:r>
            <a:r>
              <a:rPr lang="fr-FR" sz="2400" dirty="0" err="1">
                <a:solidFill>
                  <a:srgbClr val="082163"/>
                </a:solidFill>
              </a:rPr>
              <a:t>symptom</a:t>
            </a:r>
            <a:r>
              <a:rPr lang="fr-FR" sz="2400" dirty="0">
                <a:solidFill>
                  <a:srgbClr val="082163"/>
                </a:solidFill>
              </a:rPr>
              <a:t> </a:t>
            </a:r>
            <a:r>
              <a:rPr lang="fr-FR" sz="2400" dirty="0" err="1">
                <a:solidFill>
                  <a:srgbClr val="082163"/>
                </a:solidFill>
              </a:rPr>
              <a:t>onset</a:t>
            </a:r>
            <a:endParaRPr lang="fr-FR" sz="2400" dirty="0">
              <a:solidFill>
                <a:srgbClr val="082163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3968-8ABC-422A-8137-E9A5D623F86C}"/>
              </a:ext>
            </a:extLst>
          </p:cNvPr>
          <p:cNvSpPr txBox="1">
            <a:spLocks/>
          </p:cNvSpPr>
          <p:nvPr/>
        </p:nvSpPr>
        <p:spPr>
          <a:xfrm>
            <a:off x="2291607" y="6025469"/>
            <a:ext cx="7138832" cy="49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Yang P et al, NEJM 2020; Zi W et al, JAMA 2021; Suzuki K et al, JAMA 2021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LeCouffe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N et al, NEJM 2021; Fischer U et al, ESOC 2021; Mitchell PJ et al, WSC 2021</a:t>
            </a:r>
          </a:p>
        </p:txBody>
      </p:sp>
    </p:spTree>
    <p:extLst>
      <p:ext uri="{BB962C8B-B14F-4D97-AF65-F5344CB8AC3E}">
        <p14:creationId xmlns:p14="http://schemas.microsoft.com/office/powerpoint/2010/main" val="30877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42574"/>
            <a:ext cx="10549347" cy="746126"/>
          </a:xfrm>
        </p:spPr>
        <p:txBody>
          <a:bodyPr>
            <a:noAutofit/>
          </a:bodyPr>
          <a:lstStyle/>
          <a:p>
            <a:r>
              <a:rPr lang="en-GB" dirty="0"/>
              <a:t>Randomized controlled clinical trials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365125"/>
            <a:ext cx="9240837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821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esmint-sans fond.png">
            <a:extLst>
              <a:ext uri="{FF2B5EF4-FFF2-40B4-BE49-F238E27FC236}">
                <a16:creationId xmlns:a16="http://schemas.microsoft.com/office/drawing/2014/main" id="{FF9C1D8C-3F40-40DC-BF42-9A980B29C3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  <p:graphicFrame>
        <p:nvGraphicFramePr>
          <p:cNvPr id="12" name="Espace réservé du contenu 3">
            <a:extLst>
              <a:ext uri="{FF2B5EF4-FFF2-40B4-BE49-F238E27FC236}">
                <a16:creationId xmlns:a16="http://schemas.microsoft.com/office/drawing/2014/main" id="{F9B1F666-2830-4581-8AD2-51AD81C545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244773"/>
              </p:ext>
            </p:extLst>
          </p:nvPr>
        </p:nvGraphicFramePr>
        <p:xfrm>
          <a:off x="324328" y="1907195"/>
          <a:ext cx="11424417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305">
                  <a:extLst>
                    <a:ext uri="{9D8B030D-6E8A-4147-A177-3AD203B41FA5}">
                      <a16:colId xmlns:a16="http://schemas.microsoft.com/office/drawing/2014/main" val="3656906017"/>
                    </a:ext>
                  </a:extLst>
                </a:gridCol>
                <a:gridCol w="1265562">
                  <a:extLst>
                    <a:ext uri="{9D8B030D-6E8A-4147-A177-3AD203B41FA5}">
                      <a16:colId xmlns:a16="http://schemas.microsoft.com/office/drawing/2014/main" val="4074538214"/>
                    </a:ext>
                  </a:extLst>
                </a:gridCol>
                <a:gridCol w="1152185">
                  <a:extLst>
                    <a:ext uri="{9D8B030D-6E8A-4147-A177-3AD203B41FA5}">
                      <a16:colId xmlns:a16="http://schemas.microsoft.com/office/drawing/2014/main" val="1859477673"/>
                    </a:ext>
                  </a:extLst>
                </a:gridCol>
                <a:gridCol w="1706968">
                  <a:extLst>
                    <a:ext uri="{9D8B030D-6E8A-4147-A177-3AD203B41FA5}">
                      <a16:colId xmlns:a16="http://schemas.microsoft.com/office/drawing/2014/main" val="1365070656"/>
                    </a:ext>
                  </a:extLst>
                </a:gridCol>
                <a:gridCol w="2703871">
                  <a:extLst>
                    <a:ext uri="{9D8B030D-6E8A-4147-A177-3AD203B41FA5}">
                      <a16:colId xmlns:a16="http://schemas.microsoft.com/office/drawing/2014/main" val="2906438590"/>
                    </a:ext>
                  </a:extLst>
                </a:gridCol>
                <a:gridCol w="2782526">
                  <a:extLst>
                    <a:ext uri="{9D8B030D-6E8A-4147-A177-3AD203B41FA5}">
                      <a16:colId xmlns:a16="http://schemas.microsoft.com/office/drawing/2014/main" val="1212538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Status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Non-</a:t>
                      </a:r>
                      <a:r>
                        <a:rPr lang="fr-FR" dirty="0" err="1"/>
                        <a:t>inferiority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margin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Conclusion of non </a:t>
                      </a:r>
                      <a:r>
                        <a:rPr lang="fr-FR" dirty="0" err="1"/>
                        <a:t>inferiority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267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DIRECT-MT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Published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Relative,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aseline="0" dirty="0" err="1">
                          <a:solidFill>
                            <a:srgbClr val="C00000"/>
                          </a:solidFill>
                        </a:rPr>
                        <a:t>cOR</a:t>
                      </a:r>
                      <a:r>
                        <a:rPr lang="fr-FR" baseline="0" dirty="0">
                          <a:solidFill>
                            <a:srgbClr val="C00000"/>
                          </a:solidFill>
                        </a:rPr>
                        <a:t> 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08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DEVT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Published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Absolute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10% </a:t>
                      </a:r>
                      <a:r>
                        <a:rPr lang="fr-FR" baseline="0" dirty="0" err="1">
                          <a:solidFill>
                            <a:schemeClr val="tx1"/>
                          </a:solidFill>
                        </a:rPr>
                        <a:t>mRS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0-2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426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SKIP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Published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Japan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Relative, OR 0.74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mRS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0-2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365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 CLEAN No</a:t>
                      </a:r>
                      <a:r>
                        <a:rPr lang="fr-FR" baseline="0" dirty="0"/>
                        <a:t> IV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Published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Relative,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aseline="0" dirty="0" err="1">
                          <a:solidFill>
                            <a:srgbClr val="C00000"/>
                          </a:solidFill>
                        </a:rPr>
                        <a:t>cOR</a:t>
                      </a:r>
                      <a:r>
                        <a:rPr lang="fr-FR" baseline="0" dirty="0">
                          <a:solidFill>
                            <a:srgbClr val="C00000"/>
                          </a:solidFill>
                        </a:rPr>
                        <a:t> 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>
                          <a:solidFill>
                            <a:srgbClr val="C0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37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SWIFT</a:t>
                      </a:r>
                      <a:r>
                        <a:rPr lang="fr-FR" baseline="0" dirty="0"/>
                        <a:t> DIRECT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Results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presented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Europe &amp; </a:t>
                      </a:r>
                      <a:r>
                        <a:rPr lang="fr-FR" dirty="0" err="1"/>
                        <a:t>North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America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Absolute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, 12%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mRS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0-2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03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DIRECT-SAFE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Results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presented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Oceania</a:t>
                      </a:r>
                      <a:r>
                        <a:rPr lang="fr-FR" dirty="0"/>
                        <a:t> &amp; 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Absolute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, 10% mRS 0-2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984465"/>
                  </a:ext>
                </a:extLst>
              </a:tr>
            </a:tbl>
          </a:graphicData>
        </a:graphic>
      </p:graphicFrame>
      <p:sp>
        <p:nvSpPr>
          <p:cNvPr id="13" name="Inhaltsplatzhalter 8">
            <a:extLst>
              <a:ext uri="{FF2B5EF4-FFF2-40B4-BE49-F238E27FC236}">
                <a16:creationId xmlns:a16="http://schemas.microsoft.com/office/drawing/2014/main" id="{452E1440-E141-4684-AE45-B11B4C01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31569"/>
            <a:ext cx="11424418" cy="5170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2400" dirty="0" err="1">
                <a:solidFill>
                  <a:srgbClr val="082163"/>
                </a:solidFill>
              </a:rPr>
              <a:t>Mothership</a:t>
            </a:r>
            <a:r>
              <a:rPr lang="fr-FR" sz="2400" dirty="0">
                <a:solidFill>
                  <a:srgbClr val="082163"/>
                </a:solidFill>
              </a:rPr>
              <a:t>, ≤4.5 </a:t>
            </a:r>
            <a:r>
              <a:rPr lang="fr-FR" sz="2400" dirty="0" err="1">
                <a:solidFill>
                  <a:srgbClr val="082163"/>
                </a:solidFill>
              </a:rPr>
              <a:t>hrs</a:t>
            </a:r>
            <a:r>
              <a:rPr lang="fr-FR" sz="2400" dirty="0">
                <a:solidFill>
                  <a:srgbClr val="082163"/>
                </a:solidFill>
              </a:rPr>
              <a:t> of </a:t>
            </a:r>
            <a:r>
              <a:rPr lang="fr-FR" sz="2400" dirty="0" err="1">
                <a:solidFill>
                  <a:srgbClr val="082163"/>
                </a:solidFill>
              </a:rPr>
              <a:t>symptom</a:t>
            </a:r>
            <a:r>
              <a:rPr lang="fr-FR" sz="2400" dirty="0">
                <a:solidFill>
                  <a:srgbClr val="082163"/>
                </a:solidFill>
              </a:rPr>
              <a:t> </a:t>
            </a:r>
            <a:r>
              <a:rPr lang="fr-FR" sz="2400" dirty="0" err="1">
                <a:solidFill>
                  <a:srgbClr val="082163"/>
                </a:solidFill>
              </a:rPr>
              <a:t>onset</a:t>
            </a:r>
            <a:endParaRPr lang="fr-FR" sz="2400" dirty="0">
              <a:solidFill>
                <a:srgbClr val="082163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3968-8ABC-422A-8137-E9A5D623F86C}"/>
              </a:ext>
            </a:extLst>
          </p:cNvPr>
          <p:cNvSpPr txBox="1">
            <a:spLocks/>
          </p:cNvSpPr>
          <p:nvPr/>
        </p:nvSpPr>
        <p:spPr>
          <a:xfrm>
            <a:off x="2291607" y="6025469"/>
            <a:ext cx="7138832" cy="49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Yang P et al, NEJM 2020; Zi W et al, JAMA 2021; Suzuki K et al, JAMA 2021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LeCouffe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N et al, NEJM 2021; Fischer U et al, ESOC 2021; Mitchell PJ et al, WSC 2021</a:t>
            </a:r>
          </a:p>
        </p:txBody>
      </p:sp>
    </p:spTree>
    <p:extLst>
      <p:ext uri="{BB962C8B-B14F-4D97-AF65-F5344CB8AC3E}">
        <p14:creationId xmlns:p14="http://schemas.microsoft.com/office/powerpoint/2010/main" val="110685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42574"/>
            <a:ext cx="10549347" cy="746126"/>
          </a:xfrm>
        </p:spPr>
        <p:txBody>
          <a:bodyPr>
            <a:noAutofit/>
          </a:bodyPr>
          <a:lstStyle/>
          <a:p>
            <a:r>
              <a:rPr lang="en-GB" dirty="0"/>
              <a:t>Quality of evidence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365125"/>
            <a:ext cx="9240837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821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esmint-sans fond.png">
            <a:extLst>
              <a:ext uri="{FF2B5EF4-FFF2-40B4-BE49-F238E27FC236}">
                <a16:creationId xmlns:a16="http://schemas.microsoft.com/office/drawing/2014/main" id="{FF9C1D8C-3F40-40DC-BF42-9A980B29C3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CCA948-A770-4DB1-83E2-47D5D45C8D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57" y="1576526"/>
            <a:ext cx="7589520" cy="4654296"/>
          </a:xfrm>
          <a:prstGeom prst="rect">
            <a:avLst/>
          </a:prstGeom>
        </p:spPr>
      </p:pic>
      <p:sp>
        <p:nvSpPr>
          <p:cNvPr id="13" name="Inhaltsplatzhalter 8">
            <a:extLst>
              <a:ext uri="{FF2B5EF4-FFF2-40B4-BE49-F238E27FC236}">
                <a16:creationId xmlns:a16="http://schemas.microsoft.com/office/drawing/2014/main" id="{9030D0D0-3DE5-415B-AABB-39330B669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31569"/>
            <a:ext cx="11424418" cy="5170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2400" dirty="0" err="1">
                <a:solidFill>
                  <a:srgbClr val="082163"/>
                </a:solidFill>
              </a:rPr>
              <a:t>Outcome</a:t>
            </a:r>
            <a:r>
              <a:rPr lang="fr-FR" sz="2400" dirty="0">
                <a:solidFill>
                  <a:srgbClr val="082163"/>
                </a:solidFill>
              </a:rPr>
              <a:t>: mRS score at 90 </a:t>
            </a:r>
            <a:r>
              <a:rPr lang="fr-FR" sz="2400" dirty="0" err="1">
                <a:solidFill>
                  <a:srgbClr val="082163"/>
                </a:solidFill>
              </a:rPr>
              <a:t>days</a:t>
            </a:r>
            <a:endParaRPr lang="fr-FR" sz="2400" dirty="0">
              <a:solidFill>
                <a:srgbClr val="082163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94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2BFAFB1-3E5C-44A7-A97B-6203582C4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96" y="1548661"/>
            <a:ext cx="8692402" cy="44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42574"/>
            <a:ext cx="10549347" cy="746126"/>
          </a:xfrm>
        </p:spPr>
        <p:txBody>
          <a:bodyPr>
            <a:noAutofit/>
          </a:bodyPr>
          <a:lstStyle/>
          <a:p>
            <a:r>
              <a:rPr lang="en-GB" dirty="0"/>
              <a:t>Direct MT vs. IVT plus MT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365125"/>
            <a:ext cx="9240837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821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esmint-sans fond.png">
            <a:extLst>
              <a:ext uri="{FF2B5EF4-FFF2-40B4-BE49-F238E27FC236}">
                <a16:creationId xmlns:a16="http://schemas.microsoft.com/office/drawing/2014/main" id="{FF9C1D8C-3F40-40DC-BF42-9A980B29C34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77F901-AFC7-49A9-B419-5CBB3E12B208}"/>
              </a:ext>
            </a:extLst>
          </p:cNvPr>
          <p:cNvSpPr/>
          <p:nvPr/>
        </p:nvSpPr>
        <p:spPr>
          <a:xfrm>
            <a:off x="2558790" y="611487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Unadj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2400" b="1" dirty="0">
                <a:solidFill>
                  <a:srgbClr val="082163"/>
                </a:solidFill>
                <a:latin typeface="Calibri" panose="020F0502020204030204"/>
              </a:rPr>
              <a:t>RD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-1.9% (95% </a:t>
            </a:r>
            <a:r>
              <a:rPr lang="en-US" sz="2400" b="1" dirty="0">
                <a:solidFill>
                  <a:srgbClr val="082163"/>
                </a:solidFill>
                <a:latin typeface="Calibri" panose="020F0502020204030204"/>
              </a:rPr>
              <a:t>CI -5.9%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2.1%)</a:t>
            </a:r>
          </a:p>
        </p:txBody>
      </p:sp>
      <p:sp>
        <p:nvSpPr>
          <p:cNvPr id="13" name="Inhaltsplatzhalter 8">
            <a:extLst>
              <a:ext uri="{FF2B5EF4-FFF2-40B4-BE49-F238E27FC236}">
                <a16:creationId xmlns:a16="http://schemas.microsoft.com/office/drawing/2014/main" id="{9030D0D0-3DE5-415B-AABB-39330B669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31569"/>
            <a:ext cx="11424418" cy="5170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2400" dirty="0">
                <a:solidFill>
                  <a:srgbClr val="082163"/>
                </a:solidFill>
              </a:rPr>
              <a:t>Good </a:t>
            </a:r>
            <a:r>
              <a:rPr lang="fr-FR" sz="2400" dirty="0" err="1">
                <a:solidFill>
                  <a:srgbClr val="082163"/>
                </a:solidFill>
              </a:rPr>
              <a:t>functional</a:t>
            </a:r>
            <a:r>
              <a:rPr lang="fr-FR" sz="2400" dirty="0">
                <a:solidFill>
                  <a:srgbClr val="082163"/>
                </a:solidFill>
              </a:rPr>
              <a:t> </a:t>
            </a:r>
            <a:r>
              <a:rPr lang="fr-FR" sz="2400" dirty="0" err="1">
                <a:solidFill>
                  <a:srgbClr val="082163"/>
                </a:solidFill>
              </a:rPr>
              <a:t>outcome</a:t>
            </a:r>
            <a:r>
              <a:rPr lang="fr-FR" sz="2400" dirty="0">
                <a:solidFill>
                  <a:srgbClr val="082163"/>
                </a:solidFill>
              </a:rPr>
              <a:t> (mRS 0-2 at 90 </a:t>
            </a:r>
            <a:r>
              <a:rPr lang="fr-FR" sz="2400" dirty="0" err="1">
                <a:solidFill>
                  <a:srgbClr val="082163"/>
                </a:solidFill>
              </a:rPr>
              <a:t>days</a:t>
            </a:r>
            <a:r>
              <a:rPr lang="fr-FR" sz="2400" dirty="0">
                <a:solidFill>
                  <a:srgbClr val="082163"/>
                </a:solidFill>
              </a:rPr>
              <a:t>)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AB35E41-1A86-4E64-A3A0-5FED9E813E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50" y="4802417"/>
            <a:ext cx="4075217" cy="125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6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42574"/>
            <a:ext cx="10549347" cy="746126"/>
          </a:xfrm>
        </p:spPr>
        <p:txBody>
          <a:bodyPr>
            <a:noAutofit/>
          </a:bodyPr>
          <a:lstStyle/>
          <a:p>
            <a:r>
              <a:rPr lang="en-GB" dirty="0"/>
              <a:t>Direct MT vs. IVT plus MT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365125"/>
            <a:ext cx="9240837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821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esmint-sans fond.png">
            <a:extLst>
              <a:ext uri="{FF2B5EF4-FFF2-40B4-BE49-F238E27FC236}">
                <a16:creationId xmlns:a16="http://schemas.microsoft.com/office/drawing/2014/main" id="{FF9C1D8C-3F40-40DC-BF42-9A980B29C3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  <p:sp>
        <p:nvSpPr>
          <p:cNvPr id="13" name="Inhaltsplatzhalter 8">
            <a:extLst>
              <a:ext uri="{FF2B5EF4-FFF2-40B4-BE49-F238E27FC236}">
                <a16:creationId xmlns:a16="http://schemas.microsoft.com/office/drawing/2014/main" id="{9030D0D0-3DE5-415B-AABB-39330B669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31569"/>
            <a:ext cx="11424418" cy="5170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2400" dirty="0">
                <a:solidFill>
                  <a:srgbClr val="082163"/>
                </a:solidFill>
              </a:rPr>
              <a:t>Good </a:t>
            </a:r>
            <a:r>
              <a:rPr lang="fr-FR" sz="2400" dirty="0" err="1">
                <a:solidFill>
                  <a:srgbClr val="082163"/>
                </a:solidFill>
              </a:rPr>
              <a:t>functional</a:t>
            </a:r>
            <a:r>
              <a:rPr lang="fr-FR" sz="2400" dirty="0">
                <a:solidFill>
                  <a:srgbClr val="082163"/>
                </a:solidFill>
              </a:rPr>
              <a:t> </a:t>
            </a:r>
            <a:r>
              <a:rPr lang="fr-FR" sz="2400" dirty="0" err="1">
                <a:solidFill>
                  <a:srgbClr val="082163"/>
                </a:solidFill>
              </a:rPr>
              <a:t>outcome</a:t>
            </a:r>
            <a:r>
              <a:rPr lang="fr-FR" sz="2400" dirty="0">
                <a:solidFill>
                  <a:srgbClr val="082163"/>
                </a:solidFill>
              </a:rPr>
              <a:t> (mRS 0-2 at 90 </a:t>
            </a:r>
            <a:r>
              <a:rPr lang="fr-FR" sz="2400" dirty="0" err="1">
                <a:solidFill>
                  <a:srgbClr val="082163"/>
                </a:solidFill>
              </a:rPr>
              <a:t>days</a:t>
            </a:r>
            <a:r>
              <a:rPr lang="fr-FR" sz="2400" dirty="0">
                <a:solidFill>
                  <a:srgbClr val="082163"/>
                </a:solidFill>
              </a:rPr>
              <a:t>)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A602081-1636-4802-8F12-47877DB7AC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9" y="2062407"/>
            <a:ext cx="10444783" cy="3227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803C125-843F-49E7-BADD-B91C172184E9}"/>
              </a:ext>
            </a:extLst>
          </p:cNvPr>
          <p:cNvSpPr/>
          <p:nvPr/>
        </p:nvSpPr>
        <p:spPr>
          <a:xfrm>
            <a:off x="6671842" y="2530551"/>
            <a:ext cx="521535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Unadj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2400" b="1" dirty="0">
                <a:solidFill>
                  <a:srgbClr val="082163"/>
                </a:solidFill>
                <a:latin typeface="Calibri" panose="020F0502020204030204"/>
              </a:rPr>
              <a:t>RD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-1.9% (95% CI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-5.9%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2.1%)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3FEB7B-6A87-4BF6-8C73-FB6659A6D9B3}"/>
              </a:ext>
            </a:extLst>
          </p:cNvPr>
          <p:cNvSpPr txBox="1"/>
          <p:nvPr/>
        </p:nvSpPr>
        <p:spPr>
          <a:xfrm>
            <a:off x="3313906" y="4154190"/>
            <a:ext cx="9476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dirty="0">
                <a:solidFill>
                  <a:srgbClr val="FF0000"/>
                </a:solidFill>
              </a:rPr>
              <a:t>-1.3%</a:t>
            </a: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6EA8A2CD-0FB6-4A7A-8D5C-7AB26FDEEC83}"/>
              </a:ext>
            </a:extLst>
          </p:cNvPr>
          <p:cNvSpPr/>
          <p:nvPr/>
        </p:nvSpPr>
        <p:spPr>
          <a:xfrm flipH="1">
            <a:off x="4011384" y="3128579"/>
            <a:ext cx="3206895" cy="7104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Non-</a:t>
            </a:r>
            <a:r>
              <a:rPr lang="fr-FR" sz="1600" dirty="0" err="1"/>
              <a:t>inferiority</a:t>
            </a:r>
            <a:endParaRPr lang="fr-FR" sz="1600" dirty="0"/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ACE0B794-48F2-495B-8FEB-7671DBE4C442}"/>
              </a:ext>
            </a:extLst>
          </p:cNvPr>
          <p:cNvSpPr/>
          <p:nvPr/>
        </p:nvSpPr>
        <p:spPr>
          <a:xfrm>
            <a:off x="2260893" y="3128579"/>
            <a:ext cx="1750492" cy="710462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/>
              <a:t>Inferiority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610265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42574"/>
            <a:ext cx="10549347" cy="746126"/>
          </a:xfrm>
        </p:spPr>
        <p:txBody>
          <a:bodyPr>
            <a:noAutofit/>
          </a:bodyPr>
          <a:lstStyle/>
          <a:p>
            <a:r>
              <a:rPr lang="en-GB" dirty="0"/>
              <a:t>Direct MT vs. IVT plus MT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365125"/>
            <a:ext cx="9240837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821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esmint-sans fond.png">
            <a:extLst>
              <a:ext uri="{FF2B5EF4-FFF2-40B4-BE49-F238E27FC236}">
                <a16:creationId xmlns:a16="http://schemas.microsoft.com/office/drawing/2014/main" id="{FF9C1D8C-3F40-40DC-BF42-9A980B29C3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77F901-AFC7-49A9-B419-5CBB3E12B208}"/>
              </a:ext>
            </a:extLst>
          </p:cNvPr>
          <p:cNvSpPr/>
          <p:nvPr/>
        </p:nvSpPr>
        <p:spPr>
          <a:xfrm>
            <a:off x="2757342" y="611487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Adj. common OR 0.92 (95% CI 0.80 to 1.07)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E17A3C-1B97-46CB-86B2-4D660233BD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7039" r="4680" b="4168"/>
          <a:stretch/>
        </p:blipFill>
        <p:spPr>
          <a:xfrm>
            <a:off x="1251422" y="1571094"/>
            <a:ext cx="8904592" cy="449802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DA286D6-A7C0-4C08-B700-B20B4E1E4D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9" t="15270" r="60205" b="80672"/>
          <a:stretch/>
        </p:blipFill>
        <p:spPr>
          <a:xfrm>
            <a:off x="4463847" y="1533916"/>
            <a:ext cx="629265" cy="226063"/>
          </a:xfrm>
          <a:prstGeom prst="rect">
            <a:avLst/>
          </a:prstGeom>
        </p:spPr>
      </p:pic>
      <p:sp>
        <p:nvSpPr>
          <p:cNvPr id="13" name="Inhaltsplatzhalter 8">
            <a:extLst>
              <a:ext uri="{FF2B5EF4-FFF2-40B4-BE49-F238E27FC236}">
                <a16:creationId xmlns:a16="http://schemas.microsoft.com/office/drawing/2014/main" id="{9030D0D0-3DE5-415B-AABB-39330B669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31569"/>
            <a:ext cx="11424418" cy="5170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2400" dirty="0" err="1">
                <a:solidFill>
                  <a:srgbClr val="082163"/>
                </a:solidFill>
              </a:rPr>
              <a:t>Reduced</a:t>
            </a:r>
            <a:r>
              <a:rPr lang="fr-FR" sz="2400" dirty="0">
                <a:solidFill>
                  <a:srgbClr val="082163"/>
                </a:solidFill>
              </a:rPr>
              <a:t> </a:t>
            </a:r>
            <a:r>
              <a:rPr lang="fr-FR" sz="2400" dirty="0" err="1">
                <a:solidFill>
                  <a:srgbClr val="082163"/>
                </a:solidFill>
              </a:rPr>
              <a:t>disability</a:t>
            </a:r>
            <a:r>
              <a:rPr lang="fr-FR" sz="2400" dirty="0">
                <a:solidFill>
                  <a:srgbClr val="082163"/>
                </a:solidFill>
              </a:rPr>
              <a:t> (</a:t>
            </a:r>
            <a:r>
              <a:rPr lang="fr-FR" sz="2400" dirty="0" err="1">
                <a:solidFill>
                  <a:srgbClr val="082163"/>
                </a:solidFill>
              </a:rPr>
              <a:t>whole</a:t>
            </a:r>
            <a:r>
              <a:rPr lang="fr-FR" sz="2400" dirty="0">
                <a:solidFill>
                  <a:srgbClr val="082163"/>
                </a:solidFill>
              </a:rPr>
              <a:t> range of the mRS at 90 </a:t>
            </a:r>
            <a:r>
              <a:rPr lang="fr-FR" sz="2400" dirty="0" err="1">
                <a:solidFill>
                  <a:srgbClr val="082163"/>
                </a:solidFill>
              </a:rPr>
              <a:t>days</a:t>
            </a:r>
            <a:r>
              <a:rPr lang="fr-FR" sz="2400" dirty="0">
                <a:solidFill>
                  <a:srgbClr val="082163"/>
                </a:solidFill>
              </a:rPr>
              <a:t>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82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42574"/>
            <a:ext cx="10549347" cy="746126"/>
          </a:xfrm>
        </p:spPr>
        <p:txBody>
          <a:bodyPr>
            <a:noAutofit/>
          </a:bodyPr>
          <a:lstStyle/>
          <a:p>
            <a:r>
              <a:rPr lang="en-GB" dirty="0"/>
              <a:t>Direct MT vs. IVT plus MT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365125"/>
            <a:ext cx="9240837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821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esmint-sans fond.png">
            <a:extLst>
              <a:ext uri="{FF2B5EF4-FFF2-40B4-BE49-F238E27FC236}">
                <a16:creationId xmlns:a16="http://schemas.microsoft.com/office/drawing/2014/main" id="{FF9C1D8C-3F40-40DC-BF42-9A980B29C3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  <p:sp>
        <p:nvSpPr>
          <p:cNvPr id="13" name="Inhaltsplatzhalter 8">
            <a:extLst>
              <a:ext uri="{FF2B5EF4-FFF2-40B4-BE49-F238E27FC236}">
                <a16:creationId xmlns:a16="http://schemas.microsoft.com/office/drawing/2014/main" id="{9030D0D0-3DE5-415B-AABB-39330B669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31569"/>
            <a:ext cx="11424418" cy="5170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2400" dirty="0" err="1">
                <a:solidFill>
                  <a:srgbClr val="082163"/>
                </a:solidFill>
              </a:rPr>
              <a:t>Death</a:t>
            </a:r>
            <a:r>
              <a:rPr lang="fr-FR" sz="2400" dirty="0">
                <a:solidFill>
                  <a:srgbClr val="082163"/>
                </a:solidFill>
              </a:rPr>
              <a:t> at 90 </a:t>
            </a:r>
            <a:r>
              <a:rPr lang="fr-FR" sz="2400" dirty="0" err="1">
                <a:solidFill>
                  <a:srgbClr val="082163"/>
                </a:solidFill>
              </a:rPr>
              <a:t>days</a:t>
            </a:r>
            <a:endParaRPr lang="fr-FR" sz="2400" dirty="0">
              <a:solidFill>
                <a:srgbClr val="082163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77F901-AFC7-49A9-B419-5CBB3E12B208}"/>
              </a:ext>
            </a:extLst>
          </p:cNvPr>
          <p:cNvSpPr/>
          <p:nvPr/>
        </p:nvSpPr>
        <p:spPr>
          <a:xfrm>
            <a:off x="2777538" y="611074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Unadj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OR 1.06 (95% CI 0.84 to 1.35)</a:t>
            </a:r>
          </a:p>
        </p:txBody>
      </p:sp>
      <p:pic>
        <p:nvPicPr>
          <p:cNvPr id="12" name="Espace réservé du contenu 3">
            <a:extLst>
              <a:ext uri="{FF2B5EF4-FFF2-40B4-BE49-F238E27FC236}">
                <a16:creationId xmlns:a16="http://schemas.microsoft.com/office/drawing/2014/main" id="{B72F47C5-D237-42C2-A0EC-2CD7C68203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15506" r="2695" b="4493"/>
          <a:stretch/>
        </p:blipFill>
        <p:spPr>
          <a:xfrm>
            <a:off x="1256365" y="1583119"/>
            <a:ext cx="8778111" cy="43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0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42574"/>
            <a:ext cx="10549347" cy="746126"/>
          </a:xfrm>
        </p:spPr>
        <p:txBody>
          <a:bodyPr>
            <a:noAutofit/>
          </a:bodyPr>
          <a:lstStyle/>
          <a:p>
            <a:r>
              <a:rPr lang="en-GB" dirty="0"/>
              <a:t>Direct MT vs. IVT plus MT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365125"/>
            <a:ext cx="9240837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821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esmint-sans fond.png">
            <a:extLst>
              <a:ext uri="{FF2B5EF4-FFF2-40B4-BE49-F238E27FC236}">
                <a16:creationId xmlns:a16="http://schemas.microsoft.com/office/drawing/2014/main" id="{FF9C1D8C-3F40-40DC-BF42-9A980B29C3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  <p:sp>
        <p:nvSpPr>
          <p:cNvPr id="13" name="Inhaltsplatzhalter 8">
            <a:extLst>
              <a:ext uri="{FF2B5EF4-FFF2-40B4-BE49-F238E27FC236}">
                <a16:creationId xmlns:a16="http://schemas.microsoft.com/office/drawing/2014/main" id="{9030D0D0-3DE5-415B-AABB-39330B669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31569"/>
            <a:ext cx="11424418" cy="5170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2400" dirty="0" err="1">
                <a:solidFill>
                  <a:srgbClr val="082163"/>
                </a:solidFill>
              </a:rPr>
              <a:t>Succesful</a:t>
            </a:r>
            <a:r>
              <a:rPr lang="fr-FR" sz="2400" dirty="0">
                <a:solidFill>
                  <a:srgbClr val="082163"/>
                </a:solidFill>
              </a:rPr>
              <a:t> reperfusion (</a:t>
            </a:r>
            <a:r>
              <a:rPr lang="fr-FR" sz="2400" dirty="0" err="1">
                <a:solidFill>
                  <a:srgbClr val="082163"/>
                </a:solidFill>
              </a:rPr>
              <a:t>mTICI</a:t>
            </a:r>
            <a:r>
              <a:rPr lang="fr-FR" sz="2400" dirty="0">
                <a:solidFill>
                  <a:srgbClr val="082163"/>
                </a:solidFill>
              </a:rPr>
              <a:t> ≥2b) at the end of the </a:t>
            </a:r>
            <a:r>
              <a:rPr lang="fr-FR" sz="2400" dirty="0" err="1">
                <a:solidFill>
                  <a:srgbClr val="082163"/>
                </a:solidFill>
              </a:rPr>
              <a:t>endovascular</a:t>
            </a:r>
            <a:r>
              <a:rPr lang="fr-FR" sz="2400" dirty="0">
                <a:solidFill>
                  <a:srgbClr val="082163"/>
                </a:solidFill>
              </a:rPr>
              <a:t> </a:t>
            </a:r>
            <a:r>
              <a:rPr lang="fr-FR" sz="2400" dirty="0" err="1">
                <a:solidFill>
                  <a:srgbClr val="082163"/>
                </a:solidFill>
              </a:rPr>
              <a:t>procedure</a:t>
            </a:r>
            <a:endParaRPr lang="fr-FR" sz="2400" dirty="0">
              <a:solidFill>
                <a:srgbClr val="082163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77F901-AFC7-49A9-B419-5CBB3E12B208}"/>
              </a:ext>
            </a:extLst>
          </p:cNvPr>
          <p:cNvSpPr/>
          <p:nvPr/>
        </p:nvSpPr>
        <p:spPr>
          <a:xfrm>
            <a:off x="924860" y="6115139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Unadj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OR 0.72 (95% CI 0.56 to 0.92)</a:t>
            </a:r>
          </a:p>
        </p:txBody>
      </p:sp>
      <p:pic>
        <p:nvPicPr>
          <p:cNvPr id="14" name="Espace réservé du contenu 3">
            <a:extLst>
              <a:ext uri="{FF2B5EF4-FFF2-40B4-BE49-F238E27FC236}">
                <a16:creationId xmlns:a16="http://schemas.microsoft.com/office/drawing/2014/main" id="{39A68369-4E93-498E-A5D6-7806039CE7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t="15472" r="2090" b="4114"/>
          <a:stretch/>
        </p:blipFill>
        <p:spPr>
          <a:xfrm>
            <a:off x="1297353" y="1553318"/>
            <a:ext cx="8977502" cy="44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5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42574"/>
            <a:ext cx="10549347" cy="746126"/>
          </a:xfrm>
        </p:spPr>
        <p:txBody>
          <a:bodyPr>
            <a:noAutofit/>
          </a:bodyPr>
          <a:lstStyle/>
          <a:p>
            <a:r>
              <a:rPr lang="en-GB" dirty="0"/>
              <a:t>Direct MT vs. IVT plus MT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365125"/>
            <a:ext cx="9240837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821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esmint-sans fond.png">
            <a:extLst>
              <a:ext uri="{FF2B5EF4-FFF2-40B4-BE49-F238E27FC236}">
                <a16:creationId xmlns:a16="http://schemas.microsoft.com/office/drawing/2014/main" id="{FF9C1D8C-3F40-40DC-BF42-9A980B29C3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  <p:sp>
        <p:nvSpPr>
          <p:cNvPr id="13" name="Inhaltsplatzhalter 8">
            <a:extLst>
              <a:ext uri="{FF2B5EF4-FFF2-40B4-BE49-F238E27FC236}">
                <a16:creationId xmlns:a16="http://schemas.microsoft.com/office/drawing/2014/main" id="{9030D0D0-3DE5-415B-AABB-39330B669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31569"/>
            <a:ext cx="11424418" cy="5170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2400" dirty="0" err="1">
                <a:solidFill>
                  <a:srgbClr val="082163"/>
                </a:solidFill>
              </a:rPr>
              <a:t>Symptomatic</a:t>
            </a:r>
            <a:r>
              <a:rPr lang="fr-FR" sz="2400" dirty="0">
                <a:solidFill>
                  <a:srgbClr val="082163"/>
                </a:solidFill>
              </a:rPr>
              <a:t> </a:t>
            </a:r>
            <a:r>
              <a:rPr lang="fr-FR" sz="2400" dirty="0" err="1">
                <a:solidFill>
                  <a:srgbClr val="082163"/>
                </a:solidFill>
              </a:rPr>
              <a:t>intracranial</a:t>
            </a:r>
            <a:r>
              <a:rPr lang="fr-FR" sz="2400" dirty="0">
                <a:solidFill>
                  <a:srgbClr val="082163"/>
                </a:solidFill>
              </a:rPr>
              <a:t> </a:t>
            </a:r>
            <a:r>
              <a:rPr lang="fr-FR" sz="2400" dirty="0" err="1">
                <a:solidFill>
                  <a:srgbClr val="082163"/>
                </a:solidFill>
              </a:rPr>
              <a:t>haemorrhage</a:t>
            </a:r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77F901-AFC7-49A9-B419-5CBB3E12B208}"/>
              </a:ext>
            </a:extLst>
          </p:cNvPr>
          <p:cNvSpPr/>
          <p:nvPr/>
        </p:nvSpPr>
        <p:spPr>
          <a:xfrm>
            <a:off x="2772418" y="5751578"/>
            <a:ext cx="92212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Unadj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OR 0.77 (95% CI 0.52 to 1.14)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BF40ED0-FED9-429E-9BFC-72647531A7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5438" r="1963" b="3885"/>
          <a:stretch/>
        </p:blipFill>
        <p:spPr>
          <a:xfrm>
            <a:off x="1253285" y="1566740"/>
            <a:ext cx="9062183" cy="447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6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65125"/>
            <a:ext cx="9240837" cy="746126"/>
          </a:xfrm>
        </p:spPr>
        <p:txBody>
          <a:bodyPr/>
          <a:lstStyle/>
          <a:p>
            <a:r>
              <a:rPr lang="de-CH" dirty="0"/>
              <a:t>Disclosures</a:t>
            </a:r>
            <a:endParaRPr lang="en-GB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E41AC1E-B772-6D44-A49E-E7DDCB8C1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243870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CH" dirty="0"/>
              <a:t>Disclosures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18 </a:t>
            </a:r>
            <a:r>
              <a:rPr lang="de-CH" dirty="0" err="1"/>
              <a:t>module</a:t>
            </a:r>
            <a:r>
              <a:rPr lang="de-CH" dirty="0"/>
              <a:t> </a:t>
            </a:r>
            <a:r>
              <a:rPr lang="de-CH" dirty="0" err="1"/>
              <a:t>working</a:t>
            </a:r>
            <a:r>
              <a:rPr lang="de-CH" dirty="0"/>
              <a:t> </a:t>
            </a:r>
            <a:r>
              <a:rPr lang="de-CH" dirty="0" err="1"/>
              <a:t>group</a:t>
            </a:r>
            <a:r>
              <a:rPr lang="de-CH" dirty="0"/>
              <a:t> </a:t>
            </a:r>
            <a:r>
              <a:rPr lang="de-CH" dirty="0" err="1"/>
              <a:t>members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provided</a:t>
            </a:r>
            <a:r>
              <a:rPr lang="de-CH" dirty="0"/>
              <a:t> in </a:t>
            </a:r>
            <a:r>
              <a:rPr lang="de-CH" dirty="0" err="1"/>
              <a:t>Suppl</a:t>
            </a:r>
            <a:r>
              <a:rPr lang="de-CH" dirty="0"/>
              <a:t>. Table I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Recommendations</a:t>
            </a: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Personal </a:t>
            </a:r>
            <a:r>
              <a:rPr lang="de-CH" dirty="0" err="1"/>
              <a:t>Intellectual</a:t>
            </a:r>
            <a:r>
              <a:rPr lang="de-CH" dirty="0"/>
              <a:t> Disclosures:</a:t>
            </a:r>
          </a:p>
          <a:p>
            <a:r>
              <a:rPr lang="en-GB" dirty="0"/>
              <a:t>Chairman of the ESO Guideline board</a:t>
            </a:r>
            <a:endParaRPr lang="fr-FR" dirty="0"/>
          </a:p>
          <a:p>
            <a:r>
              <a:rPr lang="en-GB" dirty="0"/>
              <a:t>Co-chairman of the 2019 ESO-ESMINT Guidelines on mechanical thrombectomy</a:t>
            </a:r>
            <a:endParaRPr lang="fr-FR" dirty="0"/>
          </a:p>
          <a:p>
            <a:r>
              <a:rPr lang="en-GB" dirty="0"/>
              <a:t>Co-chairman of the 2021 ESO Guidelines on intravenous thrombolysis</a:t>
            </a:r>
            <a:endParaRPr lang="fr-FR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Financial Disclosures:</a:t>
            </a:r>
          </a:p>
          <a:p>
            <a:r>
              <a:rPr lang="en-GB" dirty="0"/>
              <a:t>Lecturing fees for </a:t>
            </a:r>
            <a:r>
              <a:rPr lang="en-GB" dirty="0" err="1"/>
              <a:t>Guerbet</a:t>
            </a:r>
            <a:r>
              <a:rPr lang="en-GB" dirty="0"/>
              <a:t> France</a:t>
            </a:r>
            <a:endParaRPr lang="de-DE" dirty="0"/>
          </a:p>
        </p:txBody>
      </p:sp>
      <p:pic>
        <p:nvPicPr>
          <p:cNvPr id="6" name="Image 5" descr="esmint-sans fond.png">
            <a:extLst>
              <a:ext uri="{FF2B5EF4-FFF2-40B4-BE49-F238E27FC236}">
                <a16:creationId xmlns:a16="http://schemas.microsoft.com/office/drawing/2014/main" id="{C8EE185E-9691-4556-87C9-7BCF937A397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6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42574"/>
            <a:ext cx="10549347" cy="746126"/>
          </a:xfrm>
        </p:spPr>
        <p:txBody>
          <a:bodyPr>
            <a:noAutofit/>
          </a:bodyPr>
          <a:lstStyle/>
          <a:p>
            <a:r>
              <a:rPr lang="en-GB" dirty="0"/>
              <a:t>Direct MT vs. IVT plus MT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365125"/>
            <a:ext cx="9240837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821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esmint-sans fond.png">
            <a:extLst>
              <a:ext uri="{FF2B5EF4-FFF2-40B4-BE49-F238E27FC236}">
                <a16:creationId xmlns:a16="http://schemas.microsoft.com/office/drawing/2014/main" id="{FF9C1D8C-3F40-40DC-BF42-9A980B29C3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5A13DC6-710F-44B2-8AA6-FB897479E6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t="5822" r="1958" b="5043"/>
          <a:stretch/>
        </p:blipFill>
        <p:spPr>
          <a:xfrm>
            <a:off x="1297353" y="1599791"/>
            <a:ext cx="9138631" cy="44736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1514A8-C440-4958-81D4-55B81F110F93}"/>
              </a:ext>
            </a:extLst>
          </p:cNvPr>
          <p:cNvSpPr/>
          <p:nvPr/>
        </p:nvSpPr>
        <p:spPr>
          <a:xfrm>
            <a:off x="2750384" y="6104122"/>
            <a:ext cx="9221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82163"/>
                </a:solidFill>
                <a:latin typeface="Calibri" panose="020F0502020204030204"/>
              </a:rPr>
              <a:t>U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nadj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OR </a:t>
            </a:r>
            <a:r>
              <a:rPr lang="en-US" sz="2400" b="1" dirty="0">
                <a:solidFill>
                  <a:srgbClr val="082163"/>
                </a:solidFill>
              </a:rPr>
              <a:t>0.80 (95% CI 0.66 to 0.96)</a:t>
            </a:r>
          </a:p>
        </p:txBody>
      </p:sp>
      <p:sp>
        <p:nvSpPr>
          <p:cNvPr id="15" name="Inhaltsplatzhalter 8">
            <a:extLst>
              <a:ext uri="{FF2B5EF4-FFF2-40B4-BE49-F238E27FC236}">
                <a16:creationId xmlns:a16="http://schemas.microsoft.com/office/drawing/2014/main" id="{FCC54D87-69D2-4A61-8BFF-77AF53C40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31569"/>
            <a:ext cx="11424418" cy="5170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2400" dirty="0" err="1">
                <a:solidFill>
                  <a:srgbClr val="082163"/>
                </a:solidFill>
              </a:rPr>
              <a:t>Any</a:t>
            </a:r>
            <a:r>
              <a:rPr lang="fr-FR" sz="2400" dirty="0">
                <a:solidFill>
                  <a:srgbClr val="082163"/>
                </a:solidFill>
              </a:rPr>
              <a:t> </a:t>
            </a:r>
            <a:r>
              <a:rPr lang="fr-FR" sz="2400" dirty="0" err="1">
                <a:solidFill>
                  <a:srgbClr val="082163"/>
                </a:solidFill>
              </a:rPr>
              <a:t>intracranial</a:t>
            </a:r>
            <a:r>
              <a:rPr lang="fr-FR" sz="2400" dirty="0">
                <a:solidFill>
                  <a:srgbClr val="082163"/>
                </a:solidFill>
              </a:rPr>
              <a:t> </a:t>
            </a:r>
            <a:r>
              <a:rPr lang="fr-FR" sz="2400" dirty="0" err="1">
                <a:solidFill>
                  <a:srgbClr val="082163"/>
                </a:solidFill>
              </a:rPr>
              <a:t>haemorrhage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313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42574"/>
            <a:ext cx="9240837" cy="746126"/>
          </a:xfrm>
        </p:spPr>
        <p:txBody>
          <a:bodyPr/>
          <a:lstStyle/>
          <a:p>
            <a:r>
              <a:rPr lang="en-GB" dirty="0"/>
              <a:t>Evidence-based Recommendation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365125"/>
            <a:ext cx="9240837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821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esmint-sans fond.png">
            <a:extLst>
              <a:ext uri="{FF2B5EF4-FFF2-40B4-BE49-F238E27FC236}">
                <a16:creationId xmlns:a16="http://schemas.microsoft.com/office/drawing/2014/main" id="{FF9C1D8C-3F40-40DC-BF42-9A980B29C3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F55498-A90F-4DED-B7A3-10CB36606CB0}"/>
              </a:ext>
            </a:extLst>
          </p:cNvPr>
          <p:cNvSpPr/>
          <p:nvPr/>
        </p:nvSpPr>
        <p:spPr>
          <a:xfrm>
            <a:off x="325130" y="1695804"/>
            <a:ext cx="11424418" cy="35512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2000" dirty="0">
                <a:ea typeface="Times New Roman" panose="02020603050405020304" pitchFamily="18" charset="0"/>
              </a:rPr>
              <a:t>For patients directly admitted to a thrombectomy-capable centre for an acute ischaemic stroke (≤4.5 hrs of symptom onset) with anterior circulation large vessel occlusion and who are eligible for both treatments, </a:t>
            </a:r>
            <a:br>
              <a:rPr lang="en-GB" sz="2000" dirty="0">
                <a:ea typeface="Times New Roman" panose="02020603050405020304" pitchFamily="18" charset="0"/>
              </a:rPr>
            </a:br>
            <a:r>
              <a:rPr lang="en-GB" sz="2000" b="1" dirty="0">
                <a:ea typeface="Times New Roman" panose="02020603050405020304" pitchFamily="18" charset="0"/>
              </a:rPr>
              <a:t>we recommend intravenous thrombolysis plus mechanical thrombectomy</a:t>
            </a:r>
            <a:r>
              <a:rPr lang="en-GB" sz="2000" dirty="0">
                <a:ea typeface="Times New Roman" panose="02020603050405020304" pitchFamily="18" charset="0"/>
              </a:rPr>
              <a:t> over mechanical thrombectomy alone.</a:t>
            </a:r>
            <a:endParaRPr lang="fr-FR" sz="200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2000" dirty="0">
                <a:ea typeface="Times New Roman" panose="02020603050405020304" pitchFamily="18" charset="0"/>
              </a:rPr>
              <a:t> </a:t>
            </a:r>
            <a:endParaRPr lang="fr-FR" sz="200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2000" b="1" dirty="0">
                <a:ea typeface="Times New Roman" panose="02020603050405020304" pitchFamily="18" charset="0"/>
              </a:rPr>
              <a:t>Both treatments</a:t>
            </a:r>
            <a:r>
              <a:rPr lang="en-GB" sz="2000" dirty="0">
                <a:ea typeface="Times New Roman" panose="02020603050405020304" pitchFamily="18" charset="0"/>
              </a:rPr>
              <a:t> should be performed </a:t>
            </a:r>
            <a:r>
              <a:rPr lang="en-GB" sz="2000" b="1" dirty="0">
                <a:ea typeface="Times New Roman" panose="02020603050405020304" pitchFamily="18" charset="0"/>
              </a:rPr>
              <a:t>as early as possible</a:t>
            </a:r>
            <a:r>
              <a:rPr lang="en-GB" sz="2000" dirty="0">
                <a:ea typeface="Times New Roman" panose="02020603050405020304" pitchFamily="18" charset="0"/>
              </a:rPr>
              <a:t> after hospital arrival. Mechanical thrombectomy should not prevent the initiation of intravenous thrombolysis, and intravenous thrombolysis should not delay mechanical thrombectomy.</a:t>
            </a:r>
            <a:endParaRPr lang="fr-FR" sz="20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ea typeface="Times New Roman" panose="02020603050405020304" pitchFamily="18" charset="0"/>
              </a:rPr>
              <a:t> </a:t>
            </a:r>
            <a:endParaRPr lang="fr-FR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u="sng" dirty="0">
                <a:solidFill>
                  <a:srgbClr val="5481C4"/>
                </a:solidFill>
                <a:ea typeface="Times New Roman" panose="02020603050405020304" pitchFamily="18" charset="0"/>
              </a:rPr>
              <a:t>Quality of evidence:</a:t>
            </a:r>
            <a:r>
              <a:rPr lang="en-GB" sz="2000" dirty="0">
                <a:solidFill>
                  <a:srgbClr val="5481C4"/>
                </a:solidFill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5481C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Moderate </a:t>
            </a:r>
            <a:r>
              <a:rPr lang="en-US" sz="2000" b="1" dirty="0">
                <a:solidFill>
                  <a:srgbClr val="5481C4"/>
                </a:solidFill>
                <a:ea typeface="MathematicalPiLTStd"/>
                <a:cs typeface="Cambria Math" panose="02040503050406030204" pitchFamily="18" charset="0"/>
              </a:rPr>
              <a:t>⊕⊕⊕</a:t>
            </a:r>
            <a:endParaRPr lang="fr-FR" sz="2000" b="1" dirty="0"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u="sng" dirty="0">
                <a:solidFill>
                  <a:srgbClr val="00B050"/>
                </a:solidFill>
                <a:ea typeface="Times New Roman" panose="02020603050405020304" pitchFamily="18" charset="0"/>
              </a:rPr>
              <a:t>Strength of recommendation:</a:t>
            </a:r>
            <a:r>
              <a:rPr lang="en-GB" sz="20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B050"/>
                </a:solidFill>
                <a:ea typeface="Times New Roman" panose="02020603050405020304" pitchFamily="18" charset="0"/>
              </a:rPr>
              <a:t>Strong ↑↑</a:t>
            </a:r>
            <a:endParaRPr lang="fr-FR" sz="1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Inhaltsplatzhalter 8">
            <a:extLst>
              <a:ext uri="{FF2B5EF4-FFF2-40B4-BE49-F238E27FC236}">
                <a16:creationId xmlns:a16="http://schemas.microsoft.com/office/drawing/2014/main" id="{D593E494-6F24-4497-9BFD-96D500054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31569"/>
            <a:ext cx="11424418" cy="5170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2400" dirty="0" err="1">
                <a:solidFill>
                  <a:srgbClr val="082163"/>
                </a:solidFill>
              </a:rPr>
              <a:t>Mothership</a:t>
            </a:r>
            <a:r>
              <a:rPr lang="fr-FR" sz="2400" dirty="0">
                <a:solidFill>
                  <a:srgbClr val="082163"/>
                </a:solidFill>
              </a:rPr>
              <a:t>, ≤4.5 </a:t>
            </a:r>
            <a:r>
              <a:rPr lang="fr-FR" sz="2400" dirty="0" err="1">
                <a:solidFill>
                  <a:srgbClr val="082163"/>
                </a:solidFill>
              </a:rPr>
              <a:t>hrs</a:t>
            </a:r>
            <a:r>
              <a:rPr lang="fr-FR" sz="2400" dirty="0">
                <a:solidFill>
                  <a:srgbClr val="082163"/>
                </a:solidFill>
              </a:rPr>
              <a:t> of </a:t>
            </a:r>
            <a:r>
              <a:rPr lang="fr-FR" sz="2400" dirty="0" err="1">
                <a:solidFill>
                  <a:srgbClr val="082163"/>
                </a:solidFill>
              </a:rPr>
              <a:t>symptom</a:t>
            </a:r>
            <a:r>
              <a:rPr lang="fr-FR" sz="2400" dirty="0">
                <a:solidFill>
                  <a:srgbClr val="082163"/>
                </a:solidFill>
              </a:rPr>
              <a:t> </a:t>
            </a:r>
            <a:r>
              <a:rPr lang="fr-FR" sz="2400" dirty="0" err="1">
                <a:solidFill>
                  <a:srgbClr val="082163"/>
                </a:solidFill>
              </a:rPr>
              <a:t>onset</a:t>
            </a:r>
            <a:endParaRPr lang="fr-FR" sz="2400" dirty="0">
              <a:solidFill>
                <a:srgbClr val="082163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566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42574"/>
            <a:ext cx="9240837" cy="746126"/>
          </a:xfrm>
        </p:spPr>
        <p:txBody>
          <a:bodyPr/>
          <a:lstStyle/>
          <a:p>
            <a:r>
              <a:rPr lang="en-GB" dirty="0"/>
              <a:t>Expert Consensus Statement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365125"/>
            <a:ext cx="9240837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821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esmint-sans fond.png">
            <a:extLst>
              <a:ext uri="{FF2B5EF4-FFF2-40B4-BE49-F238E27FC236}">
                <a16:creationId xmlns:a16="http://schemas.microsoft.com/office/drawing/2014/main" id="{FF9C1D8C-3F40-40DC-BF42-9A980B29C3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F55498-A90F-4DED-B7A3-10CB36606CB0}"/>
              </a:ext>
            </a:extLst>
          </p:cNvPr>
          <p:cNvSpPr/>
          <p:nvPr/>
        </p:nvSpPr>
        <p:spPr>
          <a:xfrm>
            <a:off x="325130" y="1695804"/>
            <a:ext cx="1142441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000" dirty="0">
                <a:solidFill>
                  <a:prstClr val="black"/>
                </a:solidFill>
                <a:ea typeface="Times New Roman" panose="02020603050405020304" pitchFamily="18" charset="0"/>
              </a:rPr>
              <a:t>For patients directly admitted to a thrombectomy-capable </a:t>
            </a:r>
            <a:r>
              <a:rPr lang="en-US" sz="2000" dirty="0" err="1">
                <a:solidFill>
                  <a:prstClr val="black"/>
                </a:solidFill>
                <a:ea typeface="Times New Roman" panose="02020603050405020304" pitchFamily="18" charset="0"/>
              </a:rPr>
              <a:t>centre</a:t>
            </a:r>
            <a:r>
              <a:rPr lang="en-US" sz="2000" dirty="0">
                <a:solidFill>
                  <a:prstClr val="black"/>
                </a:solidFill>
                <a:ea typeface="Times New Roman" panose="02020603050405020304" pitchFamily="18" charset="0"/>
              </a:rPr>
              <a:t> within 4.5 hours of symptom recognition after wake-up stroke caused by anterior circulation large vessel occlusion, </a:t>
            </a:r>
            <a:r>
              <a:rPr lang="en-US" sz="2000" b="1" dirty="0">
                <a:solidFill>
                  <a:prstClr val="black"/>
                </a:solidFill>
                <a:ea typeface="Times New Roman" panose="02020603050405020304" pitchFamily="18" charset="0"/>
              </a:rPr>
              <a:t>we suggest intravenous thrombolysis plus mechanical thrombectomy</a:t>
            </a:r>
            <a:r>
              <a:rPr lang="en-US" sz="2000" dirty="0">
                <a:solidFill>
                  <a:prstClr val="black"/>
                </a:solidFill>
                <a:ea typeface="Times New Roman" panose="02020603050405020304" pitchFamily="18" charset="0"/>
              </a:rPr>
              <a:t> over mechanical thrombectomy alone </a:t>
            </a:r>
            <a:r>
              <a:rPr lang="en-US" sz="2000" b="1" dirty="0">
                <a:solidFill>
                  <a:prstClr val="black"/>
                </a:solidFill>
                <a:ea typeface="Times New Roman" panose="02020603050405020304" pitchFamily="18" charset="0"/>
              </a:rPr>
              <a:t>in selected patients</a:t>
            </a:r>
            <a:r>
              <a:rPr lang="en-US" sz="2000" dirty="0">
                <a:solidFill>
                  <a:prstClr val="black"/>
                </a:solidFill>
                <a:ea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endParaRPr lang="en-US" sz="20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000" dirty="0">
                <a:solidFill>
                  <a:prstClr val="black"/>
                </a:solidFill>
                <a:ea typeface="Times New Roman" panose="02020603050405020304" pitchFamily="18" charset="0"/>
              </a:rPr>
              <a:t>The selection criteria are detailed in the corresponding European Guidelines. Notably, eligibility imaging criteria for IVT include DWI-FLAIR mismatch or perfusion core/penumbra mismatch*.</a:t>
            </a:r>
          </a:p>
        </p:txBody>
      </p:sp>
      <p:sp>
        <p:nvSpPr>
          <p:cNvPr id="14" name="Inhaltsplatzhalter 8">
            <a:extLst>
              <a:ext uri="{FF2B5EF4-FFF2-40B4-BE49-F238E27FC236}">
                <a16:creationId xmlns:a16="http://schemas.microsoft.com/office/drawing/2014/main" id="{4FC0B4B0-0C17-49C9-BB56-82EE426335D1}"/>
              </a:ext>
            </a:extLst>
          </p:cNvPr>
          <p:cNvSpPr txBox="1">
            <a:spLocks/>
          </p:cNvSpPr>
          <p:nvPr/>
        </p:nvSpPr>
        <p:spPr>
          <a:xfrm>
            <a:off x="334963" y="1031569"/>
            <a:ext cx="11424418" cy="517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sz="2400" dirty="0" err="1">
                <a:solidFill>
                  <a:srgbClr val="082163"/>
                </a:solidFill>
              </a:rPr>
              <a:t>Mothership</a:t>
            </a:r>
            <a:r>
              <a:rPr lang="fr-FR" sz="2400" dirty="0">
                <a:solidFill>
                  <a:srgbClr val="082163"/>
                </a:solidFill>
              </a:rPr>
              <a:t>, </a:t>
            </a:r>
            <a:r>
              <a:rPr lang="fr-FR" sz="2400" dirty="0" err="1">
                <a:solidFill>
                  <a:srgbClr val="082163"/>
                </a:solidFill>
              </a:rPr>
              <a:t>wake-up</a:t>
            </a:r>
            <a:r>
              <a:rPr lang="fr-FR" sz="2400" dirty="0">
                <a:solidFill>
                  <a:srgbClr val="082163"/>
                </a:solidFill>
              </a:rPr>
              <a:t> stroke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5777A6-F5E5-4292-B5C2-4118183EC21B}"/>
              </a:ext>
            </a:extLst>
          </p:cNvPr>
          <p:cNvSpPr txBox="1">
            <a:spLocks/>
          </p:cNvSpPr>
          <p:nvPr/>
        </p:nvSpPr>
        <p:spPr>
          <a:xfrm>
            <a:off x="2005168" y="6033459"/>
            <a:ext cx="9331187" cy="49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rgbClr val="0070C0"/>
                </a:solidFill>
                <a:latin typeface="+mn-lt"/>
              </a:rPr>
              <a:t>2019 ESO-ESMINT Guidelines on mechanical thrombectomy (</a:t>
            </a:r>
            <a:r>
              <a:rPr lang="en-GB" sz="1600" dirty="0" err="1">
                <a:solidFill>
                  <a:srgbClr val="0070C0"/>
                </a:solidFill>
                <a:latin typeface="+mn-lt"/>
              </a:rPr>
              <a:t>Turc</a:t>
            </a:r>
            <a:r>
              <a:rPr lang="en-GB" sz="1600" dirty="0">
                <a:solidFill>
                  <a:srgbClr val="0070C0"/>
                </a:solidFill>
                <a:latin typeface="+mn-lt"/>
              </a:rPr>
              <a:t> G et al, Eur J Stroke 4(1):6-12)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rgbClr val="0070C0"/>
                </a:solidFill>
                <a:latin typeface="+mn-lt"/>
              </a:rPr>
              <a:t>2021 ESO Guidelines on intravenous thrombolysis (Berge E et al, Eur J Stroke 6(1):I-LXII)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4B9F57-8DF2-418F-B895-A94225155D02}"/>
              </a:ext>
            </a:extLst>
          </p:cNvPr>
          <p:cNvSpPr/>
          <p:nvPr/>
        </p:nvSpPr>
        <p:spPr>
          <a:xfrm>
            <a:off x="2715724" y="3726789"/>
            <a:ext cx="6760552" cy="20005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*Perfusion core/penumbra mismatch:</a:t>
            </a:r>
          </a:p>
          <a:p>
            <a:pPr lvl="0" algn="just">
              <a:defRPr/>
            </a:pP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- Infarct core** volume &lt; 70 ml</a:t>
            </a:r>
          </a:p>
          <a:p>
            <a:pPr lvl="0" algn="just">
              <a:defRPr/>
            </a:pP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- and Critically </a:t>
            </a:r>
            <a:r>
              <a:rPr lang="en-US" dirty="0" err="1">
                <a:solidFill>
                  <a:prstClr val="black"/>
                </a:solidFill>
                <a:ea typeface="Times New Roman" panose="02020603050405020304" pitchFamily="18" charset="0"/>
              </a:rPr>
              <a:t>hypoperfused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† volume / Infarct core** volume &gt; 1.2</a:t>
            </a:r>
          </a:p>
          <a:p>
            <a:pPr lvl="0" algn="just">
              <a:defRPr/>
            </a:pP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- and Mismatch volume &gt; 10 ml</a:t>
            </a:r>
          </a:p>
          <a:p>
            <a:pPr lvl="0" algn="just">
              <a:defRPr/>
            </a:pPr>
            <a:endParaRPr lang="en-US" sz="20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1600" dirty="0">
                <a:solidFill>
                  <a:prstClr val="black"/>
                </a:solidFill>
                <a:ea typeface="Times New Roman" panose="02020603050405020304" pitchFamily="18" charset="0"/>
              </a:rPr>
              <a:t>** </a:t>
            </a:r>
            <a:r>
              <a:rPr lang="en-US" sz="1600" dirty="0" err="1">
                <a:solidFill>
                  <a:prstClr val="black"/>
                </a:solidFill>
                <a:ea typeface="Times New Roman" panose="02020603050405020304" pitchFamily="18" charset="0"/>
              </a:rPr>
              <a:t>rCBF</a:t>
            </a:r>
            <a:r>
              <a:rPr lang="en-US" sz="1600" dirty="0">
                <a:solidFill>
                  <a:prstClr val="black"/>
                </a:solidFill>
                <a:ea typeface="Times New Roman" panose="02020603050405020304" pitchFamily="18" charset="0"/>
              </a:rPr>
              <a:t> &lt;30% (CT perfusion) or ADC &lt; 620 µm</a:t>
            </a:r>
            <a:r>
              <a:rPr lang="en-US" sz="1600" baseline="30000" dirty="0">
                <a:solidFill>
                  <a:prstClr val="black"/>
                </a:solidFill>
                <a:ea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prstClr val="black"/>
                </a:solidFill>
                <a:ea typeface="Times New Roman" panose="02020603050405020304" pitchFamily="18" charset="0"/>
              </a:rPr>
              <a:t>/s (Diffusion MRI)</a:t>
            </a:r>
          </a:p>
          <a:p>
            <a:pPr lvl="0" algn="just">
              <a:defRPr/>
            </a:pPr>
            <a:r>
              <a:rPr lang="en-US" sz="1600" dirty="0">
                <a:solidFill>
                  <a:prstClr val="black"/>
                </a:solidFill>
                <a:ea typeface="Times New Roman" panose="02020603050405020304" pitchFamily="18" charset="0"/>
              </a:rPr>
              <a:t>† </a:t>
            </a:r>
            <a:r>
              <a:rPr lang="en-US" sz="1600" dirty="0" err="1">
                <a:solidFill>
                  <a:prstClr val="black"/>
                </a:solidFill>
                <a:ea typeface="Times New Roman" panose="02020603050405020304" pitchFamily="18" charset="0"/>
              </a:rPr>
              <a:t>Tmax</a:t>
            </a:r>
            <a:r>
              <a:rPr lang="en-US" sz="1600" dirty="0">
                <a:solidFill>
                  <a:prstClr val="black"/>
                </a:solidFill>
                <a:ea typeface="Times New Roman" panose="02020603050405020304" pitchFamily="18" charset="0"/>
              </a:rPr>
              <a:t> &gt;6s (perfusion CT or perfusion MRI)</a:t>
            </a:r>
          </a:p>
        </p:txBody>
      </p:sp>
    </p:spTree>
    <p:extLst>
      <p:ext uri="{BB962C8B-B14F-4D97-AF65-F5344CB8AC3E}">
        <p14:creationId xmlns:p14="http://schemas.microsoft.com/office/powerpoint/2010/main" val="13460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42574"/>
            <a:ext cx="9240837" cy="746126"/>
          </a:xfrm>
        </p:spPr>
        <p:txBody>
          <a:bodyPr/>
          <a:lstStyle/>
          <a:p>
            <a:r>
              <a:rPr lang="en-GB" dirty="0"/>
              <a:t>PICO Question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E41AC1E-B772-6D44-A49E-E7DDCB8C1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31569"/>
            <a:ext cx="11424418" cy="5170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2400" dirty="0" err="1">
                <a:solidFill>
                  <a:srgbClr val="082163"/>
                </a:solidFill>
              </a:rPr>
              <a:t>Drip</a:t>
            </a:r>
            <a:r>
              <a:rPr lang="fr-FR" sz="2400" dirty="0">
                <a:solidFill>
                  <a:srgbClr val="082163"/>
                </a:solidFill>
              </a:rPr>
              <a:t>-and-</a:t>
            </a:r>
            <a:r>
              <a:rPr lang="fr-FR" sz="2400" dirty="0" err="1">
                <a:solidFill>
                  <a:srgbClr val="082163"/>
                </a:solidFill>
              </a:rPr>
              <a:t>ship</a:t>
            </a:r>
            <a:r>
              <a:rPr lang="fr-FR" sz="2400" dirty="0">
                <a:solidFill>
                  <a:srgbClr val="082163"/>
                </a:solidFill>
              </a:rPr>
              <a:t>, ≤4.5 </a:t>
            </a:r>
            <a:r>
              <a:rPr lang="fr-FR" sz="2400" dirty="0" err="1">
                <a:solidFill>
                  <a:srgbClr val="082163"/>
                </a:solidFill>
              </a:rPr>
              <a:t>hrs</a:t>
            </a:r>
            <a:r>
              <a:rPr lang="fr-FR" sz="2400" dirty="0">
                <a:solidFill>
                  <a:srgbClr val="082163"/>
                </a:solidFill>
              </a:rPr>
              <a:t> of </a:t>
            </a:r>
            <a:r>
              <a:rPr lang="fr-FR" sz="2400" dirty="0" err="1">
                <a:solidFill>
                  <a:srgbClr val="082163"/>
                </a:solidFill>
              </a:rPr>
              <a:t>symptom</a:t>
            </a:r>
            <a:r>
              <a:rPr lang="fr-FR" sz="2400" dirty="0">
                <a:solidFill>
                  <a:srgbClr val="082163"/>
                </a:solidFill>
              </a:rPr>
              <a:t> </a:t>
            </a:r>
            <a:r>
              <a:rPr lang="fr-FR" sz="2400" dirty="0" err="1">
                <a:solidFill>
                  <a:srgbClr val="082163"/>
                </a:solidFill>
              </a:rPr>
              <a:t>onset</a:t>
            </a:r>
            <a:endParaRPr lang="fr-FR" sz="2400" dirty="0">
              <a:solidFill>
                <a:srgbClr val="082163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365125"/>
            <a:ext cx="9240837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821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961" y="1764796"/>
            <a:ext cx="1142442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PICO 2: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large vessel occlusion acute ischaemic stroke (≤ 4.5 hrs of symptom onset) patients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admitted to 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non-thrombectomy capable centre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eligible for both treatments, does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mechanical thrombectomy alone compared with intravenous thrombolysis plus mechanical thrombectomy lead to: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non-inferior proportion of patients with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outcome (mRS 0-2) at 90 days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non-inferior or better results on other efficacy outcomes (whole range of the mRS; mRS 0-1; successful reperfusion)?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 a reduction in the risk of adverse events (mortality at 90 days,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intracranial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haemorrhage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)?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esmint-sans fond.png">
            <a:extLst>
              <a:ext uri="{FF2B5EF4-FFF2-40B4-BE49-F238E27FC236}">
                <a16:creationId xmlns:a16="http://schemas.microsoft.com/office/drawing/2014/main" id="{FF9C1D8C-3F40-40DC-BF42-9A980B29C3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6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42574"/>
            <a:ext cx="9240837" cy="746126"/>
          </a:xfrm>
        </p:spPr>
        <p:txBody>
          <a:bodyPr/>
          <a:lstStyle/>
          <a:p>
            <a:r>
              <a:rPr lang="en-GB" dirty="0"/>
              <a:t>Evidence-based Recommendation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365125"/>
            <a:ext cx="9240837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821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esmint-sans fond.png">
            <a:extLst>
              <a:ext uri="{FF2B5EF4-FFF2-40B4-BE49-F238E27FC236}">
                <a16:creationId xmlns:a16="http://schemas.microsoft.com/office/drawing/2014/main" id="{FF9C1D8C-3F40-40DC-BF42-9A980B29C3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F55498-A90F-4DED-B7A3-10CB36606CB0}"/>
              </a:ext>
            </a:extLst>
          </p:cNvPr>
          <p:cNvSpPr/>
          <p:nvPr/>
        </p:nvSpPr>
        <p:spPr>
          <a:xfrm>
            <a:off x="325130" y="1695804"/>
            <a:ext cx="11424418" cy="29685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For patients admitted to a non-thrombectomy-capable </a:t>
            </a:r>
            <a:r>
              <a:rPr lang="en-US" sz="2000" dirty="0" err="1">
                <a:ea typeface="Times New Roman" panose="02020603050405020304" pitchFamily="18" charset="0"/>
              </a:rPr>
              <a:t>centre</a:t>
            </a:r>
            <a:r>
              <a:rPr lang="en-US" sz="2000" dirty="0">
                <a:ea typeface="Times New Roman" panose="02020603050405020304" pitchFamily="18" charset="0"/>
              </a:rPr>
              <a:t> for an acute </a:t>
            </a:r>
            <a:r>
              <a:rPr lang="en-US" sz="2000" dirty="0" err="1">
                <a:ea typeface="Times New Roman" panose="02020603050405020304" pitchFamily="18" charset="0"/>
              </a:rPr>
              <a:t>ischaemic</a:t>
            </a:r>
            <a:r>
              <a:rPr lang="en-US" sz="2000" dirty="0">
                <a:ea typeface="Times New Roman" panose="02020603050405020304" pitchFamily="18" charset="0"/>
              </a:rPr>
              <a:t> stroke (≤4.5 </a:t>
            </a:r>
            <a:r>
              <a:rPr lang="en-US" sz="2000" dirty="0" err="1">
                <a:ea typeface="Times New Roman" panose="02020603050405020304" pitchFamily="18" charset="0"/>
              </a:rPr>
              <a:t>hrs</a:t>
            </a:r>
            <a:r>
              <a:rPr lang="en-US" sz="2000" dirty="0">
                <a:ea typeface="Times New Roman" panose="02020603050405020304" pitchFamily="18" charset="0"/>
              </a:rPr>
              <a:t> of symptom onset) with anterior circulation large vessel occlusion and who are eligible for both treatments, </a:t>
            </a:r>
            <a:br>
              <a:rPr lang="en-US" sz="2000" dirty="0">
                <a:ea typeface="Times New Roman" panose="02020603050405020304" pitchFamily="18" charset="0"/>
              </a:rPr>
            </a:br>
            <a:r>
              <a:rPr lang="en-US" sz="2000" b="1" dirty="0">
                <a:ea typeface="Times New Roman" panose="02020603050405020304" pitchFamily="18" charset="0"/>
              </a:rPr>
              <a:t>we recommend intravenous thrombolysis followed by rapid transfer to a </a:t>
            </a:r>
            <a:r>
              <a:rPr lang="en-US" sz="2000" b="1" dirty="0" err="1">
                <a:ea typeface="Times New Roman" panose="02020603050405020304" pitchFamily="18" charset="0"/>
              </a:rPr>
              <a:t>centre</a:t>
            </a:r>
            <a:r>
              <a:rPr lang="en-US" sz="2000" b="1" dirty="0">
                <a:ea typeface="Times New Roman" panose="02020603050405020304" pitchFamily="18" charset="0"/>
              </a:rPr>
              <a:t> with thrombectomy facilities </a:t>
            </a:r>
            <a:r>
              <a:rPr lang="en-US" sz="2000" dirty="0">
                <a:ea typeface="Times New Roman" panose="02020603050405020304" pitchFamily="18" charset="0"/>
              </a:rPr>
              <a:t>over omitting intravenous thrombolysis and transfer to a </a:t>
            </a:r>
            <a:r>
              <a:rPr lang="en-US" sz="2000" dirty="0" err="1">
                <a:ea typeface="Times New Roman" panose="02020603050405020304" pitchFamily="18" charset="0"/>
              </a:rPr>
              <a:t>centre</a:t>
            </a:r>
            <a:r>
              <a:rPr lang="en-US" sz="2000" dirty="0">
                <a:ea typeface="Times New Roman" panose="02020603050405020304" pitchFamily="18" charset="0"/>
              </a:rPr>
              <a:t> with thrombectomy facilities.</a:t>
            </a:r>
            <a:endParaRPr lang="fr-FR" sz="200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 </a:t>
            </a:r>
            <a:endParaRPr lang="fr-FR" sz="200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b="1" dirty="0">
                <a:ea typeface="Times New Roman" panose="02020603050405020304" pitchFamily="18" charset="0"/>
              </a:rPr>
              <a:t>Intravenous thrombolysis should not delay the transfer to a </a:t>
            </a:r>
            <a:r>
              <a:rPr lang="en-GB" sz="2000" b="1" dirty="0">
                <a:ea typeface="Times New Roman" panose="02020603050405020304" pitchFamily="18" charset="0"/>
              </a:rPr>
              <a:t>centre with thrombectomy facilities</a:t>
            </a:r>
            <a:r>
              <a:rPr lang="fr-FR" sz="2000" dirty="0"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sz="2000" dirty="0">
                <a:ea typeface="Times New Roman" panose="02020603050405020304" pitchFamily="18" charset="0"/>
              </a:rPr>
              <a:t> </a:t>
            </a:r>
            <a:endParaRPr lang="fr-FR" sz="20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u="sng" dirty="0">
                <a:solidFill>
                  <a:srgbClr val="ACC1E6"/>
                </a:solidFill>
                <a:ea typeface="Times New Roman" panose="02020603050405020304" pitchFamily="18" charset="0"/>
              </a:rPr>
              <a:t>Quality of evidence:</a:t>
            </a:r>
            <a:r>
              <a:rPr lang="en-GB" sz="2000" dirty="0">
                <a:solidFill>
                  <a:srgbClr val="ACC1E6"/>
                </a:solidFill>
                <a:ea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ACC1E6"/>
                </a:solidFill>
                <a:ea typeface="Times New Roman" panose="02020603050405020304" pitchFamily="18" charset="0"/>
              </a:rPr>
              <a:t>Low </a:t>
            </a:r>
            <a:r>
              <a:rPr lang="en-GB" sz="2000" b="1" dirty="0">
                <a:solidFill>
                  <a:srgbClr val="ACC1E6"/>
                </a:solidFill>
                <a:ea typeface="Times New Roman" panose="02020603050405020304" pitchFamily="18" charset="0"/>
                <a:cs typeface="Cambria Math" panose="02040503050406030204" pitchFamily="18" charset="0"/>
              </a:rPr>
              <a:t>⊕⊕</a:t>
            </a:r>
            <a:endParaRPr lang="fr-FR" sz="2000" b="1" dirty="0">
              <a:solidFill>
                <a:srgbClr val="ACC1E6"/>
              </a:solidFill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u="sng" dirty="0">
                <a:solidFill>
                  <a:srgbClr val="00B050"/>
                </a:solidFill>
                <a:ea typeface="Times New Roman" panose="02020603050405020304" pitchFamily="18" charset="0"/>
              </a:rPr>
              <a:t>Strength of recommendation:</a:t>
            </a:r>
            <a:r>
              <a:rPr lang="en-GB" sz="20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B050"/>
                </a:solidFill>
                <a:ea typeface="Times New Roman" panose="02020603050405020304" pitchFamily="18" charset="0"/>
              </a:rPr>
              <a:t>Strong ↑↑</a:t>
            </a:r>
            <a:endParaRPr lang="fr-FR" sz="2000" b="1" dirty="0">
              <a:ea typeface="Times New Roman" panose="02020603050405020304" pitchFamily="18" charset="0"/>
            </a:endParaRPr>
          </a:p>
        </p:txBody>
      </p:sp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4A564B6A-1431-4C82-968F-AB745C229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31569"/>
            <a:ext cx="11424418" cy="5170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2400" dirty="0" err="1">
                <a:solidFill>
                  <a:srgbClr val="082163"/>
                </a:solidFill>
              </a:rPr>
              <a:t>Drip</a:t>
            </a:r>
            <a:r>
              <a:rPr lang="fr-FR" sz="2400" dirty="0">
                <a:solidFill>
                  <a:srgbClr val="082163"/>
                </a:solidFill>
              </a:rPr>
              <a:t>-and-</a:t>
            </a:r>
            <a:r>
              <a:rPr lang="fr-FR" sz="2400" dirty="0" err="1">
                <a:solidFill>
                  <a:srgbClr val="082163"/>
                </a:solidFill>
              </a:rPr>
              <a:t>ship</a:t>
            </a:r>
            <a:r>
              <a:rPr lang="fr-FR" sz="2400" dirty="0">
                <a:solidFill>
                  <a:srgbClr val="082163"/>
                </a:solidFill>
              </a:rPr>
              <a:t>, ≤4.5 </a:t>
            </a:r>
            <a:r>
              <a:rPr lang="fr-FR" sz="2400" dirty="0" err="1">
                <a:solidFill>
                  <a:srgbClr val="082163"/>
                </a:solidFill>
              </a:rPr>
              <a:t>hrs</a:t>
            </a:r>
            <a:r>
              <a:rPr lang="fr-FR" sz="2400" dirty="0">
                <a:solidFill>
                  <a:srgbClr val="082163"/>
                </a:solidFill>
              </a:rPr>
              <a:t> of </a:t>
            </a:r>
            <a:r>
              <a:rPr lang="fr-FR" sz="2400" dirty="0" err="1">
                <a:solidFill>
                  <a:srgbClr val="082163"/>
                </a:solidFill>
              </a:rPr>
              <a:t>symptom</a:t>
            </a:r>
            <a:r>
              <a:rPr lang="fr-FR" sz="2400" dirty="0">
                <a:solidFill>
                  <a:srgbClr val="082163"/>
                </a:solidFill>
              </a:rPr>
              <a:t> </a:t>
            </a:r>
            <a:r>
              <a:rPr lang="fr-FR" sz="2400" dirty="0" err="1">
                <a:solidFill>
                  <a:srgbClr val="082163"/>
                </a:solidFill>
              </a:rPr>
              <a:t>onset</a:t>
            </a:r>
            <a:endParaRPr lang="fr-FR" sz="2400" dirty="0">
              <a:solidFill>
                <a:srgbClr val="082163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0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42574"/>
            <a:ext cx="9240837" cy="746126"/>
          </a:xfrm>
        </p:spPr>
        <p:txBody>
          <a:bodyPr/>
          <a:lstStyle/>
          <a:p>
            <a:r>
              <a:rPr lang="en-GB" dirty="0"/>
              <a:t>Expert Consensus Statement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365125"/>
            <a:ext cx="9240837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821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esmint-sans fond.png">
            <a:extLst>
              <a:ext uri="{FF2B5EF4-FFF2-40B4-BE49-F238E27FC236}">
                <a16:creationId xmlns:a16="http://schemas.microsoft.com/office/drawing/2014/main" id="{FF9C1D8C-3F40-40DC-BF42-9A980B29C3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F55498-A90F-4DED-B7A3-10CB36606CB0}"/>
              </a:ext>
            </a:extLst>
          </p:cNvPr>
          <p:cNvSpPr/>
          <p:nvPr/>
        </p:nvSpPr>
        <p:spPr>
          <a:xfrm>
            <a:off x="325130" y="1695804"/>
            <a:ext cx="1142441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For patients admitted to a non-thrombectomy capable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centre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within 4.5 hours of symptom recognition after wake-up stroke caused by anterior circulation large vessel occlusion,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we suggest intravenous thrombolysis plus mechanical thrombectomy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over mechanical thrombectomy alone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in selected patients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The selection criteria are detailed in the corresponding European Guidelines. Notably, eligibility imaging criteria for IVT include DWI-FLAIR mismatch or perfusion core/penumbra mismatch*.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5777A6-F5E5-4292-B5C2-4118183EC21B}"/>
              </a:ext>
            </a:extLst>
          </p:cNvPr>
          <p:cNvSpPr txBox="1">
            <a:spLocks/>
          </p:cNvSpPr>
          <p:nvPr/>
        </p:nvSpPr>
        <p:spPr>
          <a:xfrm>
            <a:off x="2005168" y="6033459"/>
            <a:ext cx="9331187" cy="49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2019 ESO-ESMINT Guidelines on mechanical thrombectomy (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Turc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G et al, Eur J Stroke 4(1):6-12)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2021 ESO Guidelines on intravenous thrombolysis (Berge E et al, Eur J Stroke 6(1):I-LXII)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4B9F57-8DF2-418F-B895-A94225155D02}"/>
              </a:ext>
            </a:extLst>
          </p:cNvPr>
          <p:cNvSpPr/>
          <p:nvPr/>
        </p:nvSpPr>
        <p:spPr>
          <a:xfrm>
            <a:off x="2715724" y="3726789"/>
            <a:ext cx="6760552" cy="20005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*Perfusion core/penumbra mismatch: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- Infarct core** volume &lt; 70 ml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- and Critically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hypoperfused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† volume / Infarct core** volume &gt; 1.2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- and Mismatch volume &gt; 10 ml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**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rCBF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&lt;30% (CT perfusion) or ADC &lt; 620 µm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/s (Diffusion MRI)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†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Tmax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&gt;6s (perfusion CT or perfusion MRI)</a:t>
            </a:r>
          </a:p>
        </p:txBody>
      </p:sp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8BDA1D01-F8EF-47F6-AECF-594256AC15FB}"/>
              </a:ext>
            </a:extLst>
          </p:cNvPr>
          <p:cNvSpPr txBox="1">
            <a:spLocks/>
          </p:cNvSpPr>
          <p:nvPr/>
        </p:nvSpPr>
        <p:spPr>
          <a:xfrm>
            <a:off x="334963" y="1031569"/>
            <a:ext cx="11424418" cy="517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Drip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-and-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ship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wake-up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821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stroke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8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42574"/>
            <a:ext cx="9240837" cy="746126"/>
          </a:xfrm>
        </p:spPr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365125"/>
            <a:ext cx="9240837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821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esmint-sans fond.png">
            <a:extLst>
              <a:ext uri="{FF2B5EF4-FFF2-40B4-BE49-F238E27FC236}">
                <a16:creationId xmlns:a16="http://schemas.microsoft.com/office/drawing/2014/main" id="{FF9C1D8C-3F40-40DC-BF42-9A980B29C3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F55498-A90F-4DED-B7A3-10CB36606CB0}"/>
              </a:ext>
            </a:extLst>
          </p:cNvPr>
          <p:cNvSpPr/>
          <p:nvPr/>
        </p:nvSpPr>
        <p:spPr>
          <a:xfrm>
            <a:off x="325130" y="1695804"/>
            <a:ext cx="11424418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1.3% </a:t>
            </a:r>
            <a:r>
              <a:rPr kumimoji="0" lang="fr-FR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stringent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lang="en-US" sz="24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Only accepting a margin of 5.9% would lead to the conclusion of non-inferiority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really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acceptable?</a:t>
            </a:r>
          </a:p>
        </p:txBody>
      </p:sp>
      <p:sp>
        <p:nvSpPr>
          <p:cNvPr id="13" name="Inhaltsplatzhalter 8">
            <a:extLst>
              <a:ext uri="{FF2B5EF4-FFF2-40B4-BE49-F238E27FC236}">
                <a16:creationId xmlns:a16="http://schemas.microsoft.com/office/drawing/2014/main" id="{D593E494-6F24-4497-9BFD-96D500054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31569"/>
            <a:ext cx="11424418" cy="5170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2400" dirty="0" err="1">
                <a:solidFill>
                  <a:srgbClr val="082163"/>
                </a:solidFill>
              </a:rPr>
              <a:t>Choice</a:t>
            </a:r>
            <a:r>
              <a:rPr lang="fr-FR" sz="2400" dirty="0">
                <a:solidFill>
                  <a:srgbClr val="082163"/>
                </a:solidFill>
              </a:rPr>
              <a:t> of the non-</a:t>
            </a:r>
            <a:r>
              <a:rPr lang="fr-FR" sz="2400" dirty="0" err="1">
                <a:solidFill>
                  <a:srgbClr val="082163"/>
                </a:solidFill>
              </a:rPr>
              <a:t>inferiority</a:t>
            </a:r>
            <a:r>
              <a:rPr lang="fr-FR" sz="2400" dirty="0">
                <a:solidFill>
                  <a:srgbClr val="082163"/>
                </a:solidFill>
              </a:rPr>
              <a:t> </a:t>
            </a:r>
            <a:r>
              <a:rPr lang="fr-FR" sz="2400" dirty="0" err="1">
                <a:solidFill>
                  <a:srgbClr val="082163"/>
                </a:solidFill>
              </a:rPr>
              <a:t>margin</a:t>
            </a:r>
            <a:endParaRPr lang="en-US" sz="2400" dirty="0">
              <a:solidFill>
                <a:srgbClr val="082163"/>
              </a:solidFill>
            </a:endParaRPr>
          </a:p>
          <a:p>
            <a:pPr marL="0" lvl="0" indent="0">
              <a:spcBef>
                <a:spcPct val="0"/>
              </a:spcBef>
              <a:buNone/>
            </a:pPr>
            <a:endParaRPr lang="de-DE" dirty="0"/>
          </a:p>
        </p:txBody>
      </p:sp>
      <p:graphicFrame>
        <p:nvGraphicFramePr>
          <p:cNvPr id="12" name="Espace réservé du contenu 3">
            <a:extLst>
              <a:ext uri="{FF2B5EF4-FFF2-40B4-BE49-F238E27FC236}">
                <a16:creationId xmlns:a16="http://schemas.microsoft.com/office/drawing/2014/main" id="{07EDCAC1-D1CD-4FE0-9290-E12460AB7F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141916"/>
              </p:ext>
            </p:extLst>
          </p:nvPr>
        </p:nvGraphicFramePr>
        <p:xfrm>
          <a:off x="2126771" y="3060337"/>
          <a:ext cx="8112643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850">
                  <a:extLst>
                    <a:ext uri="{9D8B030D-6E8A-4147-A177-3AD203B41FA5}">
                      <a16:colId xmlns:a16="http://schemas.microsoft.com/office/drawing/2014/main" val="3656906017"/>
                    </a:ext>
                  </a:extLst>
                </a:gridCol>
                <a:gridCol w="1441887">
                  <a:extLst>
                    <a:ext uri="{9D8B030D-6E8A-4147-A177-3AD203B41FA5}">
                      <a16:colId xmlns:a16="http://schemas.microsoft.com/office/drawing/2014/main" val="4074538214"/>
                    </a:ext>
                  </a:extLst>
                </a:gridCol>
                <a:gridCol w="1020725">
                  <a:extLst>
                    <a:ext uri="{9D8B030D-6E8A-4147-A177-3AD203B41FA5}">
                      <a16:colId xmlns:a16="http://schemas.microsoft.com/office/drawing/2014/main" val="1365070656"/>
                    </a:ext>
                  </a:extLst>
                </a:gridCol>
                <a:gridCol w="2402959">
                  <a:extLst>
                    <a:ext uri="{9D8B030D-6E8A-4147-A177-3AD203B41FA5}">
                      <a16:colId xmlns:a16="http://schemas.microsoft.com/office/drawing/2014/main" val="2906438590"/>
                    </a:ext>
                  </a:extLst>
                </a:gridCol>
                <a:gridCol w="1882222">
                  <a:extLst>
                    <a:ext uri="{9D8B030D-6E8A-4147-A177-3AD203B41FA5}">
                      <a16:colId xmlns:a16="http://schemas.microsoft.com/office/drawing/2014/main" val="3063367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Historical</a:t>
                      </a:r>
                      <a:r>
                        <a:rPr lang="fr-FR" dirty="0"/>
                        <a:t> trials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Unadj</a:t>
                      </a:r>
                      <a:r>
                        <a:rPr lang="fr-FR" dirty="0"/>
                        <a:t>. ‘</a:t>
                      </a:r>
                      <a:r>
                        <a:rPr lang="fr-FR" dirty="0" err="1"/>
                        <a:t>risk</a:t>
                      </a:r>
                      <a:r>
                        <a:rPr lang="fr-FR" dirty="0"/>
                        <a:t>’ </a:t>
                      </a:r>
                      <a:r>
                        <a:rPr lang="fr-FR" dirty="0" err="1"/>
                        <a:t>difference</a:t>
                      </a:r>
                      <a:r>
                        <a:rPr lang="fr-FR" dirty="0"/>
                        <a:t> </a:t>
                      </a:r>
                      <a:br>
                        <a:rPr lang="fr-FR" dirty="0"/>
                      </a:br>
                      <a:r>
                        <a:rPr lang="fr-FR" dirty="0"/>
                        <a:t>(mRS 0-2)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267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 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MT + Best </a:t>
                      </a:r>
                      <a:r>
                        <a:rPr lang="fr-FR" dirty="0" err="1"/>
                        <a:t>medical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therapy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Best </a:t>
                      </a:r>
                      <a:r>
                        <a:rPr lang="fr-FR" dirty="0" err="1"/>
                        <a:t>medical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therapy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888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NINDS </a:t>
                      </a:r>
                      <a:r>
                        <a:rPr lang="fr-FR" dirty="0" err="1"/>
                        <a:t>tPA</a:t>
                      </a:r>
                      <a:r>
                        <a:rPr lang="fr-FR" dirty="0"/>
                        <a:t> 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11.9%</a:t>
                      </a:r>
                      <a:endParaRPr lang="fr-FR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08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EXTEND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IVT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040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ECASS-3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426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2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65125"/>
            <a:ext cx="9240837" cy="746126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mage 5" descr="esmint-sans fond.png">
            <a:extLst>
              <a:ext uri="{FF2B5EF4-FFF2-40B4-BE49-F238E27FC236}">
                <a16:creationId xmlns:a16="http://schemas.microsoft.com/office/drawing/2014/main" id="{6116BC06-06CE-4801-8904-E4F11792A60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EFE86E-0F07-4C23-8EB7-7FAA50924633}"/>
              </a:ext>
            </a:extLst>
          </p:cNvPr>
          <p:cNvSpPr/>
          <p:nvPr/>
        </p:nvSpPr>
        <p:spPr>
          <a:xfrm>
            <a:off x="325129" y="1023768"/>
            <a:ext cx="11531907" cy="47089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r-FR" sz="2400" dirty="0" err="1">
                <a:solidFill>
                  <a:prstClr val="black"/>
                </a:solidFill>
              </a:rPr>
              <a:t>Randomized</a:t>
            </a:r>
            <a:r>
              <a:rPr lang="fr-FR" sz="2400" dirty="0">
                <a:solidFill>
                  <a:prstClr val="black"/>
                </a:solidFill>
              </a:rPr>
              <a:t> trials </a:t>
            </a:r>
            <a:r>
              <a:rPr lang="fr-FR" sz="2400" dirty="0" err="1">
                <a:solidFill>
                  <a:prstClr val="black"/>
                </a:solidFill>
              </a:rPr>
              <a:t>only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dirty="0" err="1">
                <a:solidFill>
                  <a:prstClr val="black"/>
                </a:solidFill>
              </a:rPr>
              <a:t>included</a:t>
            </a:r>
            <a:r>
              <a:rPr lang="fr-FR" sz="2400" dirty="0">
                <a:solidFill>
                  <a:prstClr val="black"/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</a:rPr>
              <a:t>Patients </a:t>
            </a:r>
            <a:r>
              <a:rPr lang="fr-FR" sz="2000" dirty="0" err="1">
                <a:solidFill>
                  <a:prstClr val="black"/>
                </a:solidFill>
              </a:rPr>
              <a:t>with</a:t>
            </a:r>
            <a:r>
              <a:rPr lang="fr-FR" sz="2000" dirty="0">
                <a:solidFill>
                  <a:prstClr val="black"/>
                </a:solidFill>
              </a:rPr>
              <a:t> </a:t>
            </a:r>
            <a:r>
              <a:rPr lang="fr-FR" sz="2000" dirty="0" err="1">
                <a:solidFill>
                  <a:prstClr val="black"/>
                </a:solidFill>
              </a:rPr>
              <a:t>anterior</a:t>
            </a:r>
            <a:r>
              <a:rPr lang="fr-FR" sz="2000" dirty="0">
                <a:solidFill>
                  <a:prstClr val="black"/>
                </a:solidFill>
              </a:rPr>
              <a:t> circulation large </a:t>
            </a:r>
            <a:r>
              <a:rPr lang="fr-FR" sz="2000" dirty="0" err="1">
                <a:solidFill>
                  <a:prstClr val="black"/>
                </a:solidFill>
              </a:rPr>
              <a:t>vessel</a:t>
            </a:r>
            <a:r>
              <a:rPr lang="fr-FR" sz="2000" dirty="0">
                <a:solidFill>
                  <a:prstClr val="black"/>
                </a:solidFill>
              </a:rPr>
              <a:t> occlusion </a:t>
            </a:r>
            <a:r>
              <a:rPr lang="fr-FR" sz="2000" dirty="0" err="1">
                <a:solidFill>
                  <a:prstClr val="black"/>
                </a:solidFill>
              </a:rPr>
              <a:t>strokes</a:t>
            </a:r>
            <a:endParaRPr lang="fr-FR" sz="2000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</a:rPr>
              <a:t>Eligible for </a:t>
            </a:r>
            <a:r>
              <a:rPr lang="fr-FR" sz="2000" dirty="0" err="1">
                <a:solidFill>
                  <a:prstClr val="black"/>
                </a:solidFill>
              </a:rPr>
              <a:t>alteplase</a:t>
            </a:r>
            <a:r>
              <a:rPr lang="fr-FR" sz="2000" dirty="0">
                <a:solidFill>
                  <a:prstClr val="black"/>
                </a:solidFill>
              </a:rPr>
              <a:t> </a:t>
            </a:r>
            <a:r>
              <a:rPr lang="fr-FR" sz="2000" dirty="0" err="1">
                <a:solidFill>
                  <a:prstClr val="black"/>
                </a:solidFill>
              </a:rPr>
              <a:t>within</a:t>
            </a:r>
            <a:r>
              <a:rPr lang="fr-FR" sz="2000" dirty="0">
                <a:solidFill>
                  <a:prstClr val="black"/>
                </a:solidFill>
              </a:rPr>
              <a:t> 4.5hrs of </a:t>
            </a:r>
            <a:r>
              <a:rPr lang="fr-FR" sz="2000" dirty="0" err="1">
                <a:solidFill>
                  <a:prstClr val="black"/>
                </a:solidFill>
              </a:rPr>
              <a:t>symptom</a:t>
            </a:r>
            <a:r>
              <a:rPr lang="fr-FR" sz="2000" dirty="0">
                <a:solidFill>
                  <a:prstClr val="black"/>
                </a:solidFill>
              </a:rPr>
              <a:t> </a:t>
            </a:r>
            <a:r>
              <a:rPr lang="fr-FR" sz="2000" dirty="0" err="1">
                <a:solidFill>
                  <a:prstClr val="black"/>
                </a:solidFill>
              </a:rPr>
              <a:t>onset</a:t>
            </a:r>
            <a:r>
              <a:rPr lang="fr-FR" sz="2000" dirty="0">
                <a:solidFill>
                  <a:prstClr val="black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r-FR" sz="2000" dirty="0" err="1">
                <a:solidFill>
                  <a:prstClr val="black"/>
                </a:solidFill>
              </a:rPr>
              <a:t>Admitted</a:t>
            </a:r>
            <a:r>
              <a:rPr lang="fr-FR" sz="2000" dirty="0">
                <a:solidFill>
                  <a:prstClr val="black"/>
                </a:solidFill>
              </a:rPr>
              <a:t> to a </a:t>
            </a:r>
            <a:r>
              <a:rPr lang="fr-FR" sz="2000" dirty="0" err="1">
                <a:solidFill>
                  <a:prstClr val="black"/>
                </a:solidFill>
              </a:rPr>
              <a:t>thrombectomy</a:t>
            </a:r>
            <a:r>
              <a:rPr lang="fr-FR" sz="2000" dirty="0">
                <a:solidFill>
                  <a:prstClr val="black"/>
                </a:solidFill>
              </a:rPr>
              <a:t>-capable centre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setting, non-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inferiority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direct MT has not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been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demonstrated</a:t>
            </a:r>
            <a:r>
              <a:rPr lang="fr-FR" sz="24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000" noProof="0" dirty="0">
                <a:solidFill>
                  <a:prstClr val="black"/>
                </a:solidFill>
                <a:latin typeface="Calibri" panose="020F0502020204030204"/>
              </a:rPr>
              <a:t>(1.3%, or </a:t>
            </a:r>
            <a:r>
              <a:rPr lang="fr-FR" sz="2000" noProof="0" dirty="0" err="1">
                <a:solidFill>
                  <a:prstClr val="black"/>
                </a:solidFill>
                <a:latin typeface="Calibri" panose="020F0502020204030204"/>
              </a:rPr>
              <a:t>even</a:t>
            </a:r>
            <a:r>
              <a:rPr lang="fr-FR" sz="20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000" dirty="0">
                <a:solidFill>
                  <a:prstClr val="black"/>
                </a:solidFill>
              </a:rPr>
              <a:t>5</a:t>
            </a:r>
            <a:r>
              <a:rPr lang="fr-FR" sz="2000" noProof="0" dirty="0">
                <a:solidFill>
                  <a:prstClr val="black"/>
                </a:solidFill>
                <a:latin typeface="Calibri" panose="020F0502020204030204"/>
              </a:rPr>
              <a:t>%)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r-FR" sz="2400" dirty="0" err="1">
                <a:solidFill>
                  <a:prstClr val="black"/>
                </a:solidFill>
                <a:latin typeface="Calibri" panose="020F0502020204030204"/>
              </a:rPr>
              <a:t>Therefore</a:t>
            </a: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, in the absence of </a:t>
            </a:r>
            <a:r>
              <a:rPr lang="fr-FR" sz="2400" dirty="0" err="1">
                <a:solidFill>
                  <a:prstClr val="black"/>
                </a:solidFill>
                <a:latin typeface="Calibri" panose="020F0502020204030204"/>
              </a:rPr>
              <a:t>contraindication</a:t>
            </a: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fr-FR" sz="2400" b="1" dirty="0" err="1">
                <a:solidFill>
                  <a:srgbClr val="082163"/>
                </a:solidFill>
                <a:latin typeface="Calibri" panose="020F0502020204030204"/>
              </a:rPr>
              <a:t>we</a:t>
            </a:r>
            <a:r>
              <a:rPr lang="fr-FR" sz="2400" b="1" dirty="0">
                <a:solidFill>
                  <a:srgbClr val="082163"/>
                </a:solidFill>
                <a:latin typeface="Calibri" panose="020F0502020204030204"/>
              </a:rPr>
              <a:t> </a:t>
            </a:r>
            <a:r>
              <a:rPr lang="fr-FR" sz="2400" b="1" dirty="0" err="1">
                <a:solidFill>
                  <a:srgbClr val="082163"/>
                </a:solidFill>
                <a:latin typeface="Calibri" panose="020F0502020204030204"/>
              </a:rPr>
              <a:t>recommend</a:t>
            </a:r>
            <a:r>
              <a:rPr lang="fr-FR" sz="2400" b="1" dirty="0">
                <a:solidFill>
                  <a:srgbClr val="082163"/>
                </a:solidFill>
                <a:latin typeface="Calibri" panose="020F0502020204030204"/>
              </a:rPr>
              <a:t> IVT </a:t>
            </a:r>
            <a:r>
              <a:rPr lang="fr-FR" sz="2400" b="1" dirty="0" err="1">
                <a:solidFill>
                  <a:srgbClr val="082163"/>
                </a:solidFill>
                <a:latin typeface="Calibri" panose="020F0502020204030204"/>
              </a:rPr>
              <a:t>before</a:t>
            </a:r>
            <a:r>
              <a:rPr lang="fr-FR" sz="2400" b="1" dirty="0">
                <a:solidFill>
                  <a:srgbClr val="082163"/>
                </a:solidFill>
                <a:latin typeface="Calibri" panose="020F0502020204030204"/>
              </a:rPr>
              <a:t> MT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rgbClr val="082163"/>
                </a:solidFill>
                <a:latin typeface="Calibri" panose="020F0502020204030204"/>
              </a:rPr>
              <a:t>IVT </a:t>
            </a:r>
            <a:r>
              <a:rPr lang="fr-FR" sz="2400" b="1" dirty="0" err="1">
                <a:solidFill>
                  <a:srgbClr val="082163"/>
                </a:solidFill>
                <a:latin typeface="Calibri" panose="020F0502020204030204"/>
              </a:rPr>
              <a:t>should</a:t>
            </a:r>
            <a:r>
              <a:rPr lang="fr-FR" sz="2400" b="1" dirty="0">
                <a:solidFill>
                  <a:srgbClr val="082163"/>
                </a:solidFill>
                <a:latin typeface="Calibri" panose="020F0502020204030204"/>
              </a:rPr>
              <a:t> not </a:t>
            </a:r>
            <a:r>
              <a:rPr lang="fr-FR" sz="2400" b="1" dirty="0" err="1">
                <a:solidFill>
                  <a:srgbClr val="082163"/>
                </a:solidFill>
                <a:latin typeface="Calibri" panose="020F0502020204030204"/>
              </a:rPr>
              <a:t>delay</a:t>
            </a:r>
            <a:r>
              <a:rPr lang="fr-FR" sz="2400" b="1" dirty="0">
                <a:solidFill>
                  <a:srgbClr val="082163"/>
                </a:solidFill>
                <a:latin typeface="Calibri" panose="020F0502020204030204"/>
              </a:rPr>
              <a:t> MT or the </a:t>
            </a:r>
            <a:r>
              <a:rPr lang="fr-FR" sz="2400" b="1" dirty="0" err="1">
                <a:solidFill>
                  <a:srgbClr val="082163"/>
                </a:solidFill>
                <a:latin typeface="Calibri" panose="020F0502020204030204"/>
              </a:rPr>
              <a:t>transfer</a:t>
            </a:r>
            <a:r>
              <a:rPr lang="fr-FR" sz="2400" b="1" dirty="0">
                <a:solidFill>
                  <a:srgbClr val="082163"/>
                </a:solidFill>
                <a:latin typeface="Calibri" panose="020F0502020204030204"/>
              </a:rPr>
              <a:t> to a center </a:t>
            </a:r>
            <a:r>
              <a:rPr lang="fr-FR" sz="2400" b="1" dirty="0" err="1">
                <a:solidFill>
                  <a:srgbClr val="082163"/>
                </a:solidFill>
                <a:latin typeface="Calibri" panose="020F0502020204030204"/>
              </a:rPr>
              <a:t>with</a:t>
            </a:r>
            <a:r>
              <a:rPr lang="fr-FR" sz="2400" b="1" dirty="0">
                <a:solidFill>
                  <a:srgbClr val="082163"/>
                </a:solidFill>
                <a:latin typeface="Calibri" panose="020F0502020204030204"/>
              </a:rPr>
              <a:t> MT </a:t>
            </a:r>
            <a:r>
              <a:rPr lang="fr-FR" sz="2400" b="1" dirty="0" err="1">
                <a:solidFill>
                  <a:srgbClr val="082163"/>
                </a:solidFill>
                <a:latin typeface="Calibri" panose="020F0502020204030204"/>
              </a:rPr>
              <a:t>facilities</a:t>
            </a:r>
            <a:endParaRPr lang="fr-FR" sz="2400" dirty="0">
              <a:solidFill>
                <a:srgbClr val="082163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dirty="0" err="1">
                <a:solidFill>
                  <a:prstClr val="black"/>
                </a:solidFill>
              </a:rPr>
              <a:t>We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dirty="0" err="1">
                <a:solidFill>
                  <a:prstClr val="black"/>
                </a:solidFill>
              </a:rPr>
              <a:t>also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dirty="0" err="1">
                <a:solidFill>
                  <a:prstClr val="black"/>
                </a:solidFill>
              </a:rPr>
              <a:t>suggest</a:t>
            </a:r>
            <a:r>
              <a:rPr lang="fr-FR" sz="2400" dirty="0">
                <a:solidFill>
                  <a:prstClr val="black"/>
                </a:solidFill>
              </a:rPr>
              <a:t> IVT </a:t>
            </a:r>
            <a:r>
              <a:rPr lang="fr-FR" sz="2400" dirty="0" err="1">
                <a:solidFill>
                  <a:prstClr val="black"/>
                </a:solidFill>
              </a:rPr>
              <a:t>before</a:t>
            </a:r>
            <a:r>
              <a:rPr lang="fr-FR" sz="2400" dirty="0">
                <a:solidFill>
                  <a:prstClr val="black"/>
                </a:solidFill>
              </a:rPr>
              <a:t> MT in </a:t>
            </a:r>
            <a:r>
              <a:rPr lang="fr-FR" sz="2400" dirty="0" err="1">
                <a:solidFill>
                  <a:prstClr val="black"/>
                </a:solidFill>
              </a:rPr>
              <a:t>selected</a:t>
            </a:r>
            <a:r>
              <a:rPr lang="fr-FR" sz="2400" dirty="0">
                <a:solidFill>
                  <a:prstClr val="black"/>
                </a:solidFill>
              </a:rPr>
              <a:t> patients </a:t>
            </a:r>
            <a:r>
              <a:rPr lang="fr-FR" sz="2400" dirty="0" err="1">
                <a:solidFill>
                  <a:prstClr val="black"/>
                </a:solidFill>
              </a:rPr>
              <a:t>with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dirty="0" err="1">
                <a:solidFill>
                  <a:prstClr val="black"/>
                </a:solidFill>
              </a:rPr>
              <a:t>wake-up</a:t>
            </a:r>
            <a:r>
              <a:rPr lang="fr-FR" sz="2400" dirty="0">
                <a:solidFill>
                  <a:prstClr val="black"/>
                </a:solidFill>
              </a:rPr>
              <a:t> stroke (expert opinion)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These recommendations may be updated in case IPD meta-analyses disclose subgroups of ‘mothership’ patients in whom direct MT is superior to IVT + MT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55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65125"/>
            <a:ext cx="9240837" cy="746126"/>
          </a:xfrm>
        </p:spPr>
        <p:txBody>
          <a:bodyPr/>
          <a:lstStyle/>
          <a:p>
            <a:r>
              <a:rPr lang="en-GB" dirty="0"/>
              <a:t>Module Working Group Members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4963" y="365125"/>
            <a:ext cx="9821408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Module Working Group Members</a:t>
            </a:r>
          </a:p>
        </p:txBody>
      </p:sp>
      <p:pic>
        <p:nvPicPr>
          <p:cNvPr id="29" name="Image 28" descr="esmint-sans fond.png">
            <a:extLst>
              <a:ext uri="{FF2B5EF4-FFF2-40B4-BE49-F238E27FC236}">
                <a16:creationId xmlns:a16="http://schemas.microsoft.com/office/drawing/2014/main" id="{09EC63C0-8911-4C18-803D-7B2A6003AF8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04CFD54-05BC-4391-BDB6-2928E45B3CCE}"/>
              </a:ext>
            </a:extLst>
          </p:cNvPr>
          <p:cNvSpPr txBox="1">
            <a:spLocks/>
          </p:cNvSpPr>
          <p:nvPr/>
        </p:nvSpPr>
        <p:spPr>
          <a:xfrm>
            <a:off x="417898" y="2431307"/>
            <a:ext cx="2014752" cy="49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TURC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Guillaume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France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(Co-Chair)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400" i="1" dirty="0">
              <a:solidFill>
                <a:srgbClr val="0070C0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849BEDB-4BE3-43E8-8220-C788D5A7BEF7}"/>
              </a:ext>
            </a:extLst>
          </p:cNvPr>
          <p:cNvSpPr txBox="1">
            <a:spLocks/>
          </p:cNvSpPr>
          <p:nvPr/>
        </p:nvSpPr>
        <p:spPr>
          <a:xfrm>
            <a:off x="1656127" y="2419449"/>
            <a:ext cx="2014752" cy="49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TSIVGOULIS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Georgios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Greece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400" i="1" dirty="0">
              <a:solidFill>
                <a:srgbClr val="0070C0"/>
              </a:solidFill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117650F8-4F06-4164-B3E8-2F97F466EC9A}"/>
              </a:ext>
            </a:extLst>
          </p:cNvPr>
          <p:cNvSpPr txBox="1">
            <a:spLocks/>
          </p:cNvSpPr>
          <p:nvPr/>
        </p:nvSpPr>
        <p:spPr>
          <a:xfrm>
            <a:off x="2841412" y="2416575"/>
            <a:ext cx="2014752" cy="49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AUDEBERT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Heinrich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Germany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400" i="1" dirty="0">
              <a:solidFill>
                <a:srgbClr val="0070C0"/>
              </a:solidFill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B4B8F20-6CFB-41EB-8B50-B2040E45C7E4}"/>
              </a:ext>
            </a:extLst>
          </p:cNvPr>
          <p:cNvSpPr txBox="1">
            <a:spLocks/>
          </p:cNvSpPr>
          <p:nvPr/>
        </p:nvSpPr>
        <p:spPr>
          <a:xfrm>
            <a:off x="5581739" y="2413699"/>
            <a:ext cx="2014752" cy="49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BHOGAL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 err="1">
                <a:solidFill>
                  <a:srgbClr val="0070C0"/>
                </a:solidFill>
              </a:rPr>
              <a:t>Pervinder</a:t>
            </a:r>
            <a:endParaRPr lang="en-GB" sz="1400" i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UK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400" i="1" dirty="0">
              <a:solidFill>
                <a:srgbClr val="0070C0"/>
              </a:solidFill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DB0D0644-BC90-47AB-9D9F-999F08EB44DB}"/>
              </a:ext>
            </a:extLst>
          </p:cNvPr>
          <p:cNvSpPr txBox="1">
            <a:spLocks/>
          </p:cNvSpPr>
          <p:nvPr/>
        </p:nvSpPr>
        <p:spPr>
          <a:xfrm>
            <a:off x="8273174" y="2413698"/>
            <a:ext cx="2014752" cy="49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i="1" dirty="0">
                <a:solidFill>
                  <a:srgbClr val="0070C0"/>
                </a:solidFill>
              </a:rPr>
              <a:t>FONSECA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Ana Catarina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Portugal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400" i="1" dirty="0">
              <a:solidFill>
                <a:srgbClr val="0070C0"/>
              </a:solidFill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C6364632-10FE-472B-A58F-0F1B51D6CE64}"/>
              </a:ext>
            </a:extLst>
          </p:cNvPr>
          <p:cNvSpPr txBox="1">
            <a:spLocks/>
          </p:cNvSpPr>
          <p:nvPr/>
        </p:nvSpPr>
        <p:spPr>
          <a:xfrm>
            <a:off x="4183053" y="2411258"/>
            <a:ext cx="2014752" cy="49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BOOGARTS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Hieronymus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The Netherlands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400" i="1" dirty="0">
              <a:solidFill>
                <a:srgbClr val="0070C0"/>
              </a:solidFill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032BFE93-7088-4145-A68D-D260CF3CB85E}"/>
              </a:ext>
            </a:extLst>
          </p:cNvPr>
          <p:cNvSpPr txBox="1">
            <a:spLocks/>
          </p:cNvSpPr>
          <p:nvPr/>
        </p:nvSpPr>
        <p:spPr>
          <a:xfrm>
            <a:off x="6896430" y="2393608"/>
            <a:ext cx="2014752" cy="49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DE MARCHIS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Gian Marco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Switzerland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400" i="1" dirty="0">
              <a:solidFill>
                <a:srgbClr val="0070C0"/>
              </a:solidFill>
            </a:endParaRP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AE57DDE6-7572-4A70-AD3E-597142B2D79D}"/>
              </a:ext>
            </a:extLst>
          </p:cNvPr>
          <p:cNvSpPr txBox="1">
            <a:spLocks/>
          </p:cNvSpPr>
          <p:nvPr/>
        </p:nvSpPr>
        <p:spPr>
          <a:xfrm>
            <a:off x="9650524" y="2393568"/>
            <a:ext cx="2014146" cy="714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KHATRI</a:t>
            </a:r>
          </a:p>
          <a:p>
            <a:r>
              <a:rPr lang="en-GB" dirty="0"/>
              <a:t>Pooja</a:t>
            </a:r>
          </a:p>
          <a:p>
            <a:r>
              <a:rPr lang="en-GB" dirty="0"/>
              <a:t>USA</a:t>
            </a:r>
          </a:p>
          <a:p>
            <a:endParaRPr lang="en-GB" dirty="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F1F628DB-6A43-4FD9-94C3-97FC6F4CBA0F}"/>
              </a:ext>
            </a:extLst>
          </p:cNvPr>
          <p:cNvSpPr txBox="1">
            <a:spLocks/>
          </p:cNvSpPr>
          <p:nvPr/>
        </p:nvSpPr>
        <p:spPr>
          <a:xfrm>
            <a:off x="466522" y="4639307"/>
            <a:ext cx="2014752" cy="660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PEREZ </a:t>
            </a:r>
            <a:br>
              <a:rPr lang="en-GB" dirty="0"/>
            </a:br>
            <a:r>
              <a:rPr lang="en-GB" dirty="0"/>
              <a:t>DE LA OSSA</a:t>
            </a:r>
          </a:p>
          <a:p>
            <a:r>
              <a:rPr lang="en-GB" dirty="0"/>
              <a:t>Natalia</a:t>
            </a:r>
          </a:p>
          <a:p>
            <a:r>
              <a:rPr lang="en-GB" dirty="0"/>
              <a:t>Spain</a:t>
            </a:r>
          </a:p>
          <a:p>
            <a:endParaRPr lang="en-GB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8F4D9547-6F7F-4FC2-AE40-7CA77C2273BD}"/>
              </a:ext>
            </a:extLst>
          </p:cNvPr>
          <p:cNvSpPr txBox="1">
            <a:spLocks/>
          </p:cNvSpPr>
          <p:nvPr/>
        </p:nvSpPr>
        <p:spPr>
          <a:xfrm>
            <a:off x="1589226" y="4644901"/>
            <a:ext cx="2031400" cy="828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SCHELLINGER</a:t>
            </a:r>
          </a:p>
          <a:p>
            <a:r>
              <a:rPr lang="en-GB" dirty="0"/>
              <a:t>Peter</a:t>
            </a:r>
          </a:p>
          <a:p>
            <a:r>
              <a:rPr lang="en-GB" dirty="0"/>
              <a:t>Germany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95B2D-83F1-422C-BD9A-6CB61457E81E}"/>
              </a:ext>
            </a:extLst>
          </p:cNvPr>
          <p:cNvSpPr txBox="1">
            <a:spLocks/>
          </p:cNvSpPr>
          <p:nvPr/>
        </p:nvSpPr>
        <p:spPr>
          <a:xfrm>
            <a:off x="4329553" y="4642025"/>
            <a:ext cx="2014752" cy="722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TONI</a:t>
            </a:r>
          </a:p>
          <a:p>
            <a:r>
              <a:rPr lang="en-GB" dirty="0"/>
              <a:t>Danilo</a:t>
            </a:r>
          </a:p>
          <a:p>
            <a:r>
              <a:rPr lang="en-GB" dirty="0"/>
              <a:t>Italy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0B99D2B6-7FF6-47A0-8CD7-116B8BBA25DF}"/>
              </a:ext>
            </a:extLst>
          </p:cNvPr>
          <p:cNvSpPr txBox="1">
            <a:spLocks/>
          </p:cNvSpPr>
          <p:nvPr/>
        </p:nvSpPr>
        <p:spPr>
          <a:xfrm>
            <a:off x="6813598" y="4642025"/>
            <a:ext cx="2014752" cy="49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WHITELEY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William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UK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i="1" dirty="0">
              <a:solidFill>
                <a:srgbClr val="0070C0"/>
              </a:solidFill>
            </a:endParaRP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1575BBB6-8374-4C16-8861-54F74340415F}"/>
              </a:ext>
            </a:extLst>
          </p:cNvPr>
          <p:cNvSpPr txBox="1">
            <a:spLocks/>
          </p:cNvSpPr>
          <p:nvPr/>
        </p:nvSpPr>
        <p:spPr>
          <a:xfrm>
            <a:off x="2982626" y="4622331"/>
            <a:ext cx="2014752" cy="707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STRBIAN </a:t>
            </a:r>
          </a:p>
          <a:p>
            <a:r>
              <a:rPr lang="en-GB" dirty="0"/>
              <a:t>Daniel</a:t>
            </a:r>
          </a:p>
          <a:p>
            <a:r>
              <a:rPr lang="en-GB" dirty="0"/>
              <a:t>Finland</a:t>
            </a:r>
          </a:p>
          <a:p>
            <a:endParaRPr lang="en-GB" dirty="0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E5FEB5FF-76C5-4DDD-B369-07D6A6325F7F}"/>
              </a:ext>
            </a:extLst>
          </p:cNvPr>
          <p:cNvSpPr txBox="1">
            <a:spLocks/>
          </p:cNvSpPr>
          <p:nvPr/>
        </p:nvSpPr>
        <p:spPr>
          <a:xfrm>
            <a:off x="5644244" y="4621935"/>
            <a:ext cx="2014752" cy="851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WHITE</a:t>
            </a:r>
          </a:p>
          <a:p>
            <a:r>
              <a:rPr lang="en-GB" dirty="0"/>
              <a:t>Philip</a:t>
            </a:r>
          </a:p>
          <a:p>
            <a:r>
              <a:rPr lang="en-GB" dirty="0"/>
              <a:t>UK</a:t>
            </a:r>
          </a:p>
          <a:p>
            <a:endParaRPr lang="en-GB" dirty="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6AA1C0A7-E5C2-4837-8143-45DD666D6289}"/>
              </a:ext>
            </a:extLst>
          </p:cNvPr>
          <p:cNvSpPr txBox="1">
            <a:spLocks/>
          </p:cNvSpPr>
          <p:nvPr/>
        </p:nvSpPr>
        <p:spPr>
          <a:xfrm>
            <a:off x="8228653" y="4620711"/>
            <a:ext cx="2014752" cy="49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ZINI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Andrea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Italy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i="1" dirty="0">
              <a:solidFill>
                <a:srgbClr val="0070C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FB404BF0-A3D0-4DD5-B54E-32F6E93B910D}"/>
              </a:ext>
            </a:extLst>
          </p:cNvPr>
          <p:cNvSpPr txBox="1">
            <a:spLocks/>
          </p:cNvSpPr>
          <p:nvPr/>
        </p:nvSpPr>
        <p:spPr>
          <a:xfrm>
            <a:off x="9505362" y="4603287"/>
            <a:ext cx="2014752" cy="49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van ZWAM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Wim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The Netherlands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i="1" dirty="0">
              <a:solidFill>
                <a:srgbClr val="0070C0"/>
              </a:solidFill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10B7CD61-E801-40BA-865A-80049E980468}"/>
              </a:ext>
            </a:extLst>
          </p:cNvPr>
          <p:cNvSpPr txBox="1">
            <a:spLocks/>
          </p:cNvSpPr>
          <p:nvPr/>
        </p:nvSpPr>
        <p:spPr>
          <a:xfrm>
            <a:off x="10823439" y="2393568"/>
            <a:ext cx="2014752" cy="648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MAZIGHI</a:t>
            </a:r>
          </a:p>
          <a:p>
            <a:r>
              <a:rPr lang="en-GB" dirty="0" err="1"/>
              <a:t>Mikaël</a:t>
            </a:r>
            <a:endParaRPr lang="en-GB" dirty="0"/>
          </a:p>
          <a:p>
            <a:r>
              <a:rPr lang="en-GB" dirty="0"/>
              <a:t>France</a:t>
            </a:r>
          </a:p>
          <a:p>
            <a:endParaRPr lang="en-GB" dirty="0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A4635BB2-F9C6-4353-95E9-E66ECCE4223A}"/>
              </a:ext>
            </a:extLst>
          </p:cNvPr>
          <p:cNvSpPr txBox="1">
            <a:spLocks/>
          </p:cNvSpPr>
          <p:nvPr/>
        </p:nvSpPr>
        <p:spPr>
          <a:xfrm>
            <a:off x="10972135" y="4610999"/>
            <a:ext cx="2014752" cy="49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FIEHLER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Jens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Germany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70C0"/>
                </a:solidFill>
              </a:rPr>
              <a:t>(Co-Chair)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i="1" dirty="0">
              <a:solidFill>
                <a:srgbClr val="0070C0"/>
              </a:solidFill>
            </a:endParaRPr>
          </a:p>
        </p:txBody>
      </p:sp>
      <p:pic>
        <p:nvPicPr>
          <p:cNvPr id="66" name="Image 65">
            <a:extLst>
              <a:ext uri="{FF2B5EF4-FFF2-40B4-BE49-F238E27FC236}">
                <a16:creationId xmlns:a16="http://schemas.microsoft.com/office/drawing/2014/main" id="{4452DD93-EA2A-4F28-A5F7-C031E12D6C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3082" y="1282762"/>
            <a:ext cx="761573" cy="105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494D1FF-A371-4F9F-BF61-4CC9029AC2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092" y="3464763"/>
            <a:ext cx="771912" cy="1054800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2D87EAF2-2D53-4B19-A071-273C71E0B7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15" y="1275729"/>
            <a:ext cx="704542" cy="1054800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D32F8AF7-4A0C-4D1D-9A31-C64DF20A73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964" y="1275729"/>
            <a:ext cx="776048" cy="1054800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4DD1B6EB-2255-49C4-B4C9-C28DDF62E6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86" y="1282762"/>
            <a:ext cx="914443" cy="1054800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2B45A866-859E-4FCF-94EF-EAC23B511BC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t="8300" r="14490" b="13437"/>
          <a:stretch/>
        </p:blipFill>
        <p:spPr>
          <a:xfrm>
            <a:off x="5706432" y="1282762"/>
            <a:ext cx="811101" cy="1054800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04AC4D94-C03E-4790-B29F-D3001EDC164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5" r="25425" b="18247"/>
          <a:stretch/>
        </p:blipFill>
        <p:spPr>
          <a:xfrm>
            <a:off x="7096616" y="1282762"/>
            <a:ext cx="767173" cy="1054800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32364CDD-60CF-4A45-B467-17E9E5C58DB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7" t="1344" r="27046" b="37768"/>
          <a:stretch/>
        </p:blipFill>
        <p:spPr>
          <a:xfrm>
            <a:off x="8313022" y="1282762"/>
            <a:ext cx="919837" cy="1054800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C587C4A8-C06B-4D47-A642-91C8A60C35A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t="2577" r="8739" b="38366"/>
          <a:stretch/>
        </p:blipFill>
        <p:spPr>
          <a:xfrm>
            <a:off x="9588576" y="1282761"/>
            <a:ext cx="1050492" cy="1054800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4C8226C8-76E4-43F4-A2D3-DDBE061649B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2" t="1255" r="23112" b="54621"/>
          <a:stretch/>
        </p:blipFill>
        <p:spPr>
          <a:xfrm>
            <a:off x="547705" y="3464763"/>
            <a:ext cx="865954" cy="1054800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3EBE56A4-104E-4DAF-B0F4-9E70CC3A4A3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r="11810" b="21295"/>
          <a:stretch/>
        </p:blipFill>
        <p:spPr>
          <a:xfrm>
            <a:off x="1766384" y="3464763"/>
            <a:ext cx="758053" cy="1054800"/>
          </a:xfrm>
          <a:prstGeom prst="rect">
            <a:avLst/>
          </a:prstGeom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0C100A8A-D766-4205-B39D-BCD234C7999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24" t="1237" r="5828" b="30674"/>
          <a:stretch/>
        </p:blipFill>
        <p:spPr>
          <a:xfrm>
            <a:off x="518013" y="1275729"/>
            <a:ext cx="781323" cy="1054800"/>
          </a:xfrm>
          <a:prstGeom prst="rect">
            <a:avLst/>
          </a:prstGeom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id="{13051065-DC81-4DC7-B5B1-5BC2CA5D80A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7" t="14051" r="34952" b="27432"/>
          <a:stretch/>
        </p:blipFill>
        <p:spPr>
          <a:xfrm>
            <a:off x="4236155" y="3464763"/>
            <a:ext cx="851244" cy="1054800"/>
          </a:xfrm>
          <a:prstGeom prst="rect">
            <a:avLst/>
          </a:prstGeom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5537B4B9-C899-4981-8570-3A48E79F376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/>
          <a:stretch/>
        </p:blipFill>
        <p:spPr>
          <a:xfrm>
            <a:off x="5693002" y="3464763"/>
            <a:ext cx="827532" cy="1054800"/>
          </a:xfrm>
          <a:prstGeom prst="rect">
            <a:avLst/>
          </a:prstGeom>
        </p:spPr>
      </p:pic>
      <p:pic>
        <p:nvPicPr>
          <p:cNvPr id="96" name="Image 95">
            <a:extLst>
              <a:ext uri="{FF2B5EF4-FFF2-40B4-BE49-F238E27FC236}">
                <a16:creationId xmlns:a16="http://schemas.microsoft.com/office/drawing/2014/main" id="{E77EDF2D-C9E1-4FBA-8C9E-B7A1634B736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 t="9918" r="12745" b="32404"/>
          <a:stretch/>
        </p:blipFill>
        <p:spPr>
          <a:xfrm>
            <a:off x="6869719" y="3464763"/>
            <a:ext cx="854893" cy="1054800"/>
          </a:xfrm>
          <a:prstGeom prst="rect">
            <a:avLst/>
          </a:prstGeom>
        </p:spPr>
      </p:pic>
      <p:pic>
        <p:nvPicPr>
          <p:cNvPr id="98" name="Image 97">
            <a:extLst>
              <a:ext uri="{FF2B5EF4-FFF2-40B4-BE49-F238E27FC236}">
                <a16:creationId xmlns:a16="http://schemas.microsoft.com/office/drawing/2014/main" id="{C13FECCD-11FF-4DB2-B861-E1C39924237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1" t="5791" r="14403" b="31880"/>
          <a:stretch/>
        </p:blipFill>
        <p:spPr>
          <a:xfrm>
            <a:off x="8202441" y="3464763"/>
            <a:ext cx="740211" cy="1054800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9B440A0D-41E2-4947-A05C-BD737C5ED232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9" r="40596"/>
          <a:stretch/>
        </p:blipFill>
        <p:spPr>
          <a:xfrm>
            <a:off x="9654933" y="3464763"/>
            <a:ext cx="742033" cy="10548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0C30C70-B5A8-43B1-AF3E-073D475CC20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88" y="3464763"/>
            <a:ext cx="754110" cy="10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6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42574"/>
            <a:ext cx="9240837" cy="746126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365125"/>
            <a:ext cx="9240837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821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esmint-sans fond.png">
            <a:extLst>
              <a:ext uri="{FF2B5EF4-FFF2-40B4-BE49-F238E27FC236}">
                <a16:creationId xmlns:a16="http://schemas.microsoft.com/office/drawing/2014/main" id="{FF9C1D8C-3F40-40DC-BF42-9A980B29C3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F55498-A90F-4DED-B7A3-10CB36606CB0}"/>
              </a:ext>
            </a:extLst>
          </p:cNvPr>
          <p:cNvSpPr/>
          <p:nvPr/>
        </p:nvSpPr>
        <p:spPr>
          <a:xfrm>
            <a:off x="325130" y="1695804"/>
            <a:ext cx="5400000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direct MT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(MT alone)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IVT is associated with low rates of successful reperfusion before MT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noProof="0" dirty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isk of intracranial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haemorrhage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Thrombus fragmentation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aseline="0" dirty="0">
                <a:solidFill>
                  <a:prstClr val="black"/>
                </a:solidFill>
                <a:latin typeface="Calibri" panose="020F0502020204030204"/>
              </a:rPr>
              <a:t>May delay MT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Substantial costs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baseline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nhaltsplatzhalter 8">
            <a:extLst>
              <a:ext uri="{FF2B5EF4-FFF2-40B4-BE49-F238E27FC236}">
                <a16:creationId xmlns:a16="http://schemas.microsoft.com/office/drawing/2014/main" id="{D593E494-6F24-4497-9BFD-96D500054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31569"/>
            <a:ext cx="11424418" cy="5170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2400" dirty="0">
                <a:solidFill>
                  <a:srgbClr val="082163"/>
                </a:solidFill>
              </a:rPr>
              <a:t>Do </a:t>
            </a:r>
            <a:r>
              <a:rPr lang="fr-FR" sz="2400" dirty="0" err="1">
                <a:solidFill>
                  <a:srgbClr val="082163"/>
                </a:solidFill>
              </a:rPr>
              <a:t>we</a:t>
            </a:r>
            <a:r>
              <a:rPr lang="fr-FR" sz="2400" dirty="0">
                <a:solidFill>
                  <a:srgbClr val="082163"/>
                </a:solidFill>
              </a:rPr>
              <a:t> </a:t>
            </a:r>
            <a:r>
              <a:rPr lang="fr-FR" sz="2400" dirty="0" err="1">
                <a:solidFill>
                  <a:srgbClr val="082163"/>
                </a:solidFill>
              </a:rPr>
              <a:t>still</a:t>
            </a:r>
            <a:r>
              <a:rPr lang="fr-FR" sz="2400" dirty="0">
                <a:solidFill>
                  <a:srgbClr val="082163"/>
                </a:solidFill>
              </a:rPr>
              <a:t> </a:t>
            </a:r>
            <a:r>
              <a:rPr lang="fr-FR" sz="2400" dirty="0" err="1">
                <a:solidFill>
                  <a:srgbClr val="082163"/>
                </a:solidFill>
              </a:rPr>
              <a:t>need</a:t>
            </a:r>
            <a:r>
              <a:rPr lang="fr-FR" sz="2400" dirty="0">
                <a:solidFill>
                  <a:srgbClr val="082163"/>
                </a:solidFill>
              </a:rPr>
              <a:t> IVT </a:t>
            </a:r>
            <a:r>
              <a:rPr lang="fr-FR" sz="2400" dirty="0" err="1">
                <a:solidFill>
                  <a:srgbClr val="082163"/>
                </a:solidFill>
              </a:rPr>
              <a:t>before</a:t>
            </a:r>
            <a:r>
              <a:rPr lang="fr-FR" sz="2400" dirty="0">
                <a:solidFill>
                  <a:srgbClr val="082163"/>
                </a:solidFill>
              </a:rPr>
              <a:t> MT in patients </a:t>
            </a:r>
            <a:r>
              <a:rPr lang="fr-FR" sz="2400" dirty="0" err="1">
                <a:solidFill>
                  <a:srgbClr val="082163"/>
                </a:solidFill>
              </a:rPr>
              <a:t>with</a:t>
            </a:r>
            <a:r>
              <a:rPr lang="fr-FR" sz="2400" dirty="0">
                <a:solidFill>
                  <a:srgbClr val="082163"/>
                </a:solidFill>
              </a:rPr>
              <a:t> large </a:t>
            </a:r>
            <a:r>
              <a:rPr lang="fr-FR" sz="2400" dirty="0" err="1">
                <a:solidFill>
                  <a:srgbClr val="082163"/>
                </a:solidFill>
              </a:rPr>
              <a:t>vessel</a:t>
            </a:r>
            <a:r>
              <a:rPr lang="fr-FR" sz="2400" dirty="0">
                <a:solidFill>
                  <a:srgbClr val="082163"/>
                </a:solidFill>
              </a:rPr>
              <a:t> occlusion?</a:t>
            </a:r>
            <a:endParaRPr lang="en-US" sz="2400" dirty="0">
              <a:solidFill>
                <a:srgbClr val="082163"/>
              </a:solidFill>
            </a:endParaRPr>
          </a:p>
          <a:p>
            <a:pPr marL="0" lvl="0" indent="0">
              <a:spcBef>
                <a:spcPct val="0"/>
              </a:spcBef>
              <a:buNone/>
            </a:pPr>
            <a:endParaRPr lang="de-D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39CFDB-FB80-472C-91CA-9E7269552BD2}"/>
              </a:ext>
            </a:extLst>
          </p:cNvPr>
          <p:cNvSpPr/>
          <p:nvPr/>
        </p:nvSpPr>
        <p:spPr>
          <a:xfrm>
            <a:off x="6359381" y="1695804"/>
            <a:ext cx="5400000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In </a:t>
            </a:r>
            <a:r>
              <a:rPr lang="en-US" sz="2400" dirty="0" err="1">
                <a:solidFill>
                  <a:srgbClr val="00B050"/>
                </a:solidFill>
                <a:latin typeface="Calibri" panose="020F0502020204030204"/>
              </a:rPr>
              <a:t>favour</a:t>
            </a: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 of bridging therapy </a:t>
            </a:r>
            <a:r>
              <a:rPr lang="en-US" sz="2000" dirty="0">
                <a:solidFill>
                  <a:srgbClr val="00B050"/>
                </a:solidFill>
                <a:latin typeface="Calibri" panose="020F0502020204030204"/>
              </a:rPr>
              <a:t>(IVT + MT)</a:t>
            </a:r>
            <a:endParaRPr lang="en-US" sz="2400" dirty="0">
              <a:solidFill>
                <a:srgbClr val="00B05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minority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LVO patients recanalize early with IVT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IVT may improve the rate of successful reperfusion after MT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Fewer recanalization attempts?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May reduce microvascular thrombosis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Beneficial in patients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unsuccessful MT?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848DBEE-5B31-442A-BAEC-E70DAA1FFAF9}"/>
              </a:ext>
            </a:extLst>
          </p:cNvPr>
          <p:cNvSpPr txBox="1">
            <a:spLocks/>
          </p:cNvSpPr>
          <p:nvPr/>
        </p:nvSpPr>
        <p:spPr>
          <a:xfrm>
            <a:off x="2291607" y="6025469"/>
            <a:ext cx="8615092" cy="49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rgbClr val="0070C0"/>
                </a:solidFill>
                <a:latin typeface="+mn-lt"/>
              </a:rPr>
              <a:t>Fischer U et al, Stroke 2017 &amp; 2018; </a:t>
            </a:r>
            <a:r>
              <a:rPr lang="en-GB" sz="1600" dirty="0" err="1">
                <a:solidFill>
                  <a:srgbClr val="0070C0"/>
                </a:solidFill>
                <a:latin typeface="+mn-lt"/>
              </a:rPr>
              <a:t>Seners</a:t>
            </a:r>
            <a:r>
              <a:rPr lang="en-GB" sz="1600" dirty="0">
                <a:solidFill>
                  <a:srgbClr val="0070C0"/>
                </a:solidFill>
                <a:latin typeface="+mn-lt"/>
              </a:rPr>
              <a:t> P et al, Stroke 2016 &amp; 2018; </a:t>
            </a:r>
            <a:br>
              <a:rPr lang="en-GB" sz="1600" dirty="0">
                <a:solidFill>
                  <a:srgbClr val="0070C0"/>
                </a:solidFill>
                <a:latin typeface="+mn-lt"/>
              </a:rPr>
            </a:br>
            <a:r>
              <a:rPr lang="en-GB" sz="1600" dirty="0" err="1">
                <a:solidFill>
                  <a:srgbClr val="0070C0"/>
                </a:solidFill>
                <a:latin typeface="+mn-lt"/>
              </a:rPr>
              <a:t>Tsivgoulis</a:t>
            </a:r>
            <a:r>
              <a:rPr lang="en-GB" sz="1600" dirty="0">
                <a:solidFill>
                  <a:srgbClr val="0070C0"/>
                </a:solidFill>
                <a:latin typeface="+mn-lt"/>
              </a:rPr>
              <a:t> G et al, Stroke 2018; </a:t>
            </a:r>
            <a:r>
              <a:rPr lang="en-GB" sz="1600" dirty="0" err="1">
                <a:solidFill>
                  <a:srgbClr val="0070C0"/>
                </a:solidFill>
                <a:latin typeface="+mn-lt"/>
              </a:rPr>
              <a:t>Desilles</a:t>
            </a:r>
            <a:r>
              <a:rPr lang="en-GB" sz="1600" dirty="0">
                <a:solidFill>
                  <a:srgbClr val="0070C0"/>
                </a:solidFill>
                <a:latin typeface="+mn-lt"/>
              </a:rPr>
              <a:t> JP et al, Stroke 2015; </a:t>
            </a:r>
            <a:r>
              <a:rPr lang="en-GB" sz="1600" dirty="0" err="1">
                <a:solidFill>
                  <a:srgbClr val="0070C0"/>
                </a:solidFill>
                <a:latin typeface="+mn-lt"/>
              </a:rPr>
              <a:t>Ospel</a:t>
            </a:r>
            <a:r>
              <a:rPr lang="en-GB" sz="1600" dirty="0">
                <a:solidFill>
                  <a:srgbClr val="0070C0"/>
                </a:solidFill>
                <a:latin typeface="+mn-lt"/>
              </a:rPr>
              <a:t> JM et al, JNIS 2021;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 err="1">
                <a:solidFill>
                  <a:srgbClr val="0070C0"/>
                </a:solidFill>
                <a:latin typeface="+mn-lt"/>
              </a:rPr>
              <a:t>Rozes</a:t>
            </a:r>
            <a:r>
              <a:rPr lang="en-GB" sz="1600" dirty="0">
                <a:solidFill>
                  <a:srgbClr val="0070C0"/>
                </a:solidFill>
                <a:latin typeface="+mn-lt"/>
              </a:rPr>
              <a:t> C et al, JNIS 2021</a:t>
            </a:r>
          </a:p>
        </p:txBody>
      </p:sp>
    </p:spTree>
    <p:extLst>
      <p:ext uri="{BB962C8B-B14F-4D97-AF65-F5344CB8AC3E}">
        <p14:creationId xmlns:p14="http://schemas.microsoft.com/office/powerpoint/2010/main" val="20245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42574"/>
            <a:ext cx="9240837" cy="746126"/>
          </a:xfrm>
        </p:spPr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365125"/>
            <a:ext cx="9240837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821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esmint-sans fond.png">
            <a:extLst>
              <a:ext uri="{FF2B5EF4-FFF2-40B4-BE49-F238E27FC236}">
                <a16:creationId xmlns:a16="http://schemas.microsoft.com/office/drawing/2014/main" id="{FF9C1D8C-3F40-40DC-BF42-9A980B29C3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F55498-A90F-4DED-B7A3-10CB36606CB0}"/>
              </a:ext>
            </a:extLst>
          </p:cNvPr>
          <p:cNvSpPr/>
          <p:nvPr/>
        </p:nvSpPr>
        <p:spPr>
          <a:xfrm>
            <a:off x="325130" y="1695804"/>
            <a:ext cx="11424418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B050"/>
                </a:solidFill>
              </a:rPr>
              <a:t>Evidence-based recommendations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GRADE methodology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PICO Questions:</a:t>
            </a:r>
            <a:r>
              <a:rPr kumimoji="0" lang="en-US" sz="24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mothership, drip-and-ship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Rating of the importance of outcomes of interest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Systematic</a:t>
            </a:r>
            <a:r>
              <a:rPr kumimoji="0" lang="en-US" sz="24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review and meta-analyses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 of evidence / Stre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ngth of recommendations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Expert Consensus Statements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Secret ballot voting, Delphi method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nhaltsplatzhalter 8">
            <a:extLst>
              <a:ext uri="{FF2B5EF4-FFF2-40B4-BE49-F238E27FC236}">
                <a16:creationId xmlns:a16="http://schemas.microsoft.com/office/drawing/2014/main" id="{D593E494-6F24-4497-9BFD-96D500054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31569"/>
            <a:ext cx="11424418" cy="5170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2400" dirty="0">
                <a:solidFill>
                  <a:srgbClr val="082163"/>
                </a:solidFill>
              </a:rPr>
              <a:t>ESO Standard Operating </a:t>
            </a:r>
            <a:r>
              <a:rPr lang="fr-FR" sz="2400" dirty="0" err="1">
                <a:solidFill>
                  <a:srgbClr val="082163"/>
                </a:solidFill>
              </a:rPr>
              <a:t>Procedure</a:t>
            </a:r>
            <a:endParaRPr lang="en-US" sz="2400" dirty="0">
              <a:solidFill>
                <a:srgbClr val="082163"/>
              </a:solidFill>
            </a:endParaRPr>
          </a:p>
          <a:p>
            <a:pPr marL="0" lvl="0" indent="0">
              <a:spcBef>
                <a:spcPct val="0"/>
              </a:spcBef>
              <a:buNone/>
            </a:pPr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D1B02F-BBE0-49AF-9C89-EA5677E7BDDE}"/>
              </a:ext>
            </a:extLst>
          </p:cNvPr>
          <p:cNvSpPr/>
          <p:nvPr/>
        </p:nvSpPr>
        <p:spPr>
          <a:xfrm>
            <a:off x="3576143" y="6080051"/>
            <a:ext cx="5039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Steiner T et al, </a:t>
            </a:r>
            <a:r>
              <a:rPr lang="fr-FR" dirty="0" err="1">
                <a:solidFill>
                  <a:srgbClr val="0070C0"/>
                </a:solidFill>
              </a:rPr>
              <a:t>Eur</a:t>
            </a:r>
            <a:r>
              <a:rPr lang="fr-FR" dirty="0">
                <a:solidFill>
                  <a:srgbClr val="0070C0"/>
                </a:solidFill>
              </a:rPr>
              <a:t> Stroke J 2021 ;6(3):CXXII-CXXXIV</a:t>
            </a:r>
          </a:p>
        </p:txBody>
      </p:sp>
    </p:spTree>
    <p:extLst>
      <p:ext uri="{BB962C8B-B14F-4D97-AF65-F5344CB8AC3E}">
        <p14:creationId xmlns:p14="http://schemas.microsoft.com/office/powerpoint/2010/main" val="16155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42574"/>
            <a:ext cx="9240837" cy="746126"/>
          </a:xfrm>
        </p:spPr>
        <p:txBody>
          <a:bodyPr/>
          <a:lstStyle/>
          <a:p>
            <a:r>
              <a:rPr lang="en-GB" dirty="0"/>
              <a:t>PICO Question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E41AC1E-B772-6D44-A49E-E7DDCB8C1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31569"/>
            <a:ext cx="11424418" cy="5170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2400" dirty="0" err="1">
                <a:solidFill>
                  <a:srgbClr val="082163"/>
                </a:solidFill>
              </a:rPr>
              <a:t>Mothership</a:t>
            </a:r>
            <a:r>
              <a:rPr lang="fr-FR" sz="2400" dirty="0">
                <a:solidFill>
                  <a:srgbClr val="082163"/>
                </a:solidFill>
              </a:rPr>
              <a:t>, ≤4.5 </a:t>
            </a:r>
            <a:r>
              <a:rPr lang="fr-FR" sz="2400" dirty="0" err="1">
                <a:solidFill>
                  <a:srgbClr val="082163"/>
                </a:solidFill>
              </a:rPr>
              <a:t>hrs</a:t>
            </a:r>
            <a:r>
              <a:rPr lang="fr-FR" sz="2400" dirty="0">
                <a:solidFill>
                  <a:srgbClr val="082163"/>
                </a:solidFill>
              </a:rPr>
              <a:t> of </a:t>
            </a:r>
            <a:r>
              <a:rPr lang="fr-FR" sz="2400" dirty="0" err="1">
                <a:solidFill>
                  <a:srgbClr val="082163"/>
                </a:solidFill>
              </a:rPr>
              <a:t>symptom</a:t>
            </a:r>
            <a:r>
              <a:rPr lang="fr-FR" sz="2400" dirty="0">
                <a:solidFill>
                  <a:srgbClr val="082163"/>
                </a:solidFill>
              </a:rPr>
              <a:t> </a:t>
            </a:r>
            <a:r>
              <a:rPr lang="fr-FR" sz="2400" dirty="0" err="1">
                <a:solidFill>
                  <a:srgbClr val="082163"/>
                </a:solidFill>
              </a:rPr>
              <a:t>onset</a:t>
            </a:r>
            <a:endParaRPr lang="fr-FR" sz="2400" dirty="0">
              <a:solidFill>
                <a:srgbClr val="082163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365125"/>
            <a:ext cx="9240837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821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961" y="1764796"/>
            <a:ext cx="1142442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PICO 1: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large vessel occlusion acute ischaemic stroke (≤ 4.5 hrs of symptom onset) patients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directly admitted to a thrombectomy capable centre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eligible for both treatments,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mechanical thrombectomy alone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compared with intravenous thrombolysis plus mechanical thrombectomy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lead to: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non-inferior proportion of patients with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outcome (mRS 0-2) at 90 days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non-inferior or better results on other efficacy outcomes (whole range of the mRS; mRS 0-1; successful reperfusion)?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 a reduction in the risk of adverse events (mortality at 90 days, intracranial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haemorrhage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)?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esmint-sans fond.png">
            <a:extLst>
              <a:ext uri="{FF2B5EF4-FFF2-40B4-BE49-F238E27FC236}">
                <a16:creationId xmlns:a16="http://schemas.microsoft.com/office/drawing/2014/main" id="{FF9C1D8C-3F40-40DC-BF42-9A980B29C3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42574"/>
            <a:ext cx="9240837" cy="746126"/>
          </a:xfrm>
        </p:spPr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365125"/>
            <a:ext cx="9240837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821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esmint-sans fond.png">
            <a:extLst>
              <a:ext uri="{FF2B5EF4-FFF2-40B4-BE49-F238E27FC236}">
                <a16:creationId xmlns:a16="http://schemas.microsoft.com/office/drawing/2014/main" id="{FF9C1D8C-3F40-40DC-BF42-9A980B29C3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F55498-A90F-4DED-B7A3-10CB36606CB0}"/>
              </a:ext>
            </a:extLst>
          </p:cNvPr>
          <p:cNvSpPr/>
          <p:nvPr/>
        </p:nvSpPr>
        <p:spPr>
          <a:xfrm>
            <a:off x="345450" y="1705964"/>
            <a:ext cx="11424418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Primary</a:t>
            </a:r>
            <a:r>
              <a:rPr lang="fr-FR" sz="2400" dirty="0"/>
              <a:t> </a:t>
            </a:r>
            <a:r>
              <a:rPr lang="fr-FR" sz="2400" dirty="0" err="1"/>
              <a:t>endpoint</a:t>
            </a:r>
            <a:r>
              <a:rPr lang="fr-FR" sz="2400" dirty="0"/>
              <a:t>: </a:t>
            </a:r>
            <a:r>
              <a:rPr lang="fr-FR" sz="2400" dirty="0" err="1"/>
              <a:t>Pooled</a:t>
            </a:r>
            <a:r>
              <a:rPr lang="fr-FR" sz="2400" dirty="0"/>
              <a:t> </a:t>
            </a:r>
            <a:r>
              <a:rPr lang="fr-FR" sz="2400" dirty="0" err="1"/>
              <a:t>unadjusted</a:t>
            </a:r>
            <a:r>
              <a:rPr lang="fr-FR" sz="2400" dirty="0"/>
              <a:t> </a:t>
            </a:r>
            <a:r>
              <a:rPr lang="en-US" sz="2400" dirty="0"/>
              <a:t>‘Risk’ Difference (%) in mRS 0-2 at 90 days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Random-effects</a:t>
            </a:r>
            <a:r>
              <a:rPr lang="fr-FR" sz="2400" dirty="0">
                <a:latin typeface="Calibri" panose="020F0502020204030204"/>
              </a:rPr>
              <a:t> </a:t>
            </a:r>
            <a:r>
              <a:rPr lang="fr-FR" sz="2400" dirty="0" err="1">
                <a:latin typeface="Calibri" panose="020F0502020204030204"/>
              </a:rPr>
              <a:t>meta-analysis</a:t>
            </a:r>
            <a:endParaRPr lang="fr-FR" sz="2400" dirty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noProof="0" dirty="0">
                <a:latin typeface="Calibri" panose="020F0502020204030204"/>
              </a:rPr>
              <a:t>Secret </a:t>
            </a:r>
            <a:r>
              <a:rPr lang="fr-FR" sz="2400" noProof="0" dirty="0" err="1">
                <a:latin typeface="Calibri" panose="020F0502020204030204"/>
              </a:rPr>
              <a:t>ballo</a:t>
            </a:r>
            <a:r>
              <a:rPr lang="fr-FR" sz="2400" dirty="0">
                <a:latin typeface="Calibri" panose="020F0502020204030204"/>
              </a:rPr>
              <a:t>t </a:t>
            </a:r>
            <a:r>
              <a:rPr lang="fr-FR" sz="2400" dirty="0" err="1">
                <a:latin typeface="Calibri" panose="020F0502020204030204"/>
              </a:rPr>
              <a:t>voting</a:t>
            </a:r>
            <a:r>
              <a:rPr lang="fr-FR" sz="2400" dirty="0">
                <a:latin typeface="Calibri" panose="020F0502020204030204"/>
              </a:rPr>
              <a:t>: 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on-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inferiority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margin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:</a:t>
            </a:r>
          </a:p>
        </p:txBody>
      </p:sp>
      <p:sp>
        <p:nvSpPr>
          <p:cNvPr id="13" name="Inhaltsplatzhalter 8">
            <a:extLst>
              <a:ext uri="{FF2B5EF4-FFF2-40B4-BE49-F238E27FC236}">
                <a16:creationId xmlns:a16="http://schemas.microsoft.com/office/drawing/2014/main" id="{D593E494-6F24-4497-9BFD-96D500054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31569"/>
            <a:ext cx="11424418" cy="5170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2400" dirty="0">
                <a:solidFill>
                  <a:srgbClr val="082163"/>
                </a:solidFill>
              </a:rPr>
              <a:t>Pre-</a:t>
            </a:r>
            <a:r>
              <a:rPr lang="fr-FR" sz="2400" dirty="0" err="1">
                <a:solidFill>
                  <a:srgbClr val="082163"/>
                </a:solidFill>
              </a:rPr>
              <a:t>defined</a:t>
            </a:r>
            <a:r>
              <a:rPr lang="fr-FR" sz="2400" dirty="0">
                <a:solidFill>
                  <a:srgbClr val="082163"/>
                </a:solidFill>
              </a:rPr>
              <a:t> non-</a:t>
            </a:r>
            <a:r>
              <a:rPr lang="fr-FR" sz="2400" dirty="0" err="1">
                <a:solidFill>
                  <a:srgbClr val="082163"/>
                </a:solidFill>
              </a:rPr>
              <a:t>inferiority</a:t>
            </a:r>
            <a:r>
              <a:rPr lang="fr-FR" sz="2400" dirty="0">
                <a:solidFill>
                  <a:srgbClr val="082163"/>
                </a:solidFill>
              </a:rPr>
              <a:t> </a:t>
            </a:r>
            <a:r>
              <a:rPr lang="fr-FR" sz="2400" dirty="0" err="1">
                <a:solidFill>
                  <a:srgbClr val="082163"/>
                </a:solidFill>
              </a:rPr>
              <a:t>margin</a:t>
            </a:r>
            <a:endParaRPr lang="en-US" sz="2400" dirty="0">
              <a:solidFill>
                <a:srgbClr val="082163"/>
              </a:solidFill>
            </a:endParaRPr>
          </a:p>
          <a:p>
            <a:pPr marL="0" lvl="0" indent="0">
              <a:spcBef>
                <a:spcPct val="0"/>
              </a:spcBef>
              <a:buNone/>
            </a:pPr>
            <a:endParaRPr lang="de-DE" dirty="0"/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4F67B997-49E8-495A-B3BC-D9B9F98567B9}"/>
              </a:ext>
            </a:extLst>
          </p:cNvPr>
          <p:cNvCxnSpPr>
            <a:cxnSpLocks/>
          </p:cNvCxnSpPr>
          <p:nvPr/>
        </p:nvCxnSpPr>
        <p:spPr>
          <a:xfrm rot="5400000">
            <a:off x="4980936" y="4709240"/>
            <a:ext cx="2010736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A3072F44-74E9-40E6-963F-D0F9E72F0FD2}"/>
              </a:ext>
            </a:extLst>
          </p:cNvPr>
          <p:cNvSpPr txBox="1"/>
          <p:nvPr/>
        </p:nvSpPr>
        <p:spPr>
          <a:xfrm>
            <a:off x="5823645" y="5742165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0%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2281FEB-A865-41A2-9B11-1FE5485E1F96}"/>
              </a:ext>
            </a:extLst>
          </p:cNvPr>
          <p:cNvSpPr txBox="1"/>
          <p:nvPr/>
        </p:nvSpPr>
        <p:spPr>
          <a:xfrm>
            <a:off x="5023295" y="5742165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- 1.3%</a:t>
            </a:r>
          </a:p>
        </p:txBody>
      </p: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D23B5B90-6A4B-440E-86FC-27C8884B39A9}"/>
              </a:ext>
            </a:extLst>
          </p:cNvPr>
          <p:cNvSpPr/>
          <p:nvPr/>
        </p:nvSpPr>
        <p:spPr>
          <a:xfrm flipH="1">
            <a:off x="5400891" y="4820219"/>
            <a:ext cx="3206895" cy="7104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Non-</a:t>
            </a:r>
            <a:r>
              <a:rPr lang="fr-FR" sz="1600" dirty="0" err="1"/>
              <a:t>inferiority</a:t>
            </a:r>
            <a:endParaRPr lang="fr-FR" sz="1600" dirty="0"/>
          </a:p>
        </p:txBody>
      </p:sp>
      <p:sp>
        <p:nvSpPr>
          <p:cNvPr id="39" name="Flèche : droite 38">
            <a:extLst>
              <a:ext uri="{FF2B5EF4-FFF2-40B4-BE49-F238E27FC236}">
                <a16:creationId xmlns:a16="http://schemas.microsoft.com/office/drawing/2014/main" id="{44953C38-12E3-4F96-B2B9-AAB50715788F}"/>
              </a:ext>
            </a:extLst>
          </p:cNvPr>
          <p:cNvSpPr/>
          <p:nvPr/>
        </p:nvSpPr>
        <p:spPr>
          <a:xfrm>
            <a:off x="3650400" y="4820219"/>
            <a:ext cx="1750492" cy="710462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/>
              <a:t>Inferiority</a:t>
            </a:r>
            <a:endParaRPr lang="fr-FR" sz="16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864E010-0E82-41A3-BBBB-07C9F6953E76}"/>
              </a:ext>
            </a:extLst>
          </p:cNvPr>
          <p:cNvSpPr txBox="1"/>
          <p:nvPr/>
        </p:nvSpPr>
        <p:spPr>
          <a:xfrm>
            <a:off x="7115390" y="5767079"/>
            <a:ext cx="2101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Favours</a:t>
            </a:r>
            <a:r>
              <a:rPr lang="fr-FR" dirty="0"/>
              <a:t> MT </a:t>
            </a:r>
            <a:r>
              <a:rPr lang="fr-FR" dirty="0" err="1"/>
              <a:t>alone</a:t>
            </a:r>
            <a:r>
              <a:rPr lang="fr-FR" dirty="0"/>
              <a:t> →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E739CC9-1D4C-474C-B0AB-3741D8332523}"/>
              </a:ext>
            </a:extLst>
          </p:cNvPr>
          <p:cNvSpPr txBox="1"/>
          <p:nvPr/>
        </p:nvSpPr>
        <p:spPr>
          <a:xfrm>
            <a:off x="2882777" y="5767079"/>
            <a:ext cx="2048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← </a:t>
            </a:r>
            <a:r>
              <a:rPr lang="fr-FR" dirty="0" err="1"/>
              <a:t>Favours</a:t>
            </a:r>
            <a:r>
              <a:rPr lang="fr-FR" dirty="0"/>
              <a:t> IVT + MT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0914B686-A48E-44B3-83C4-0EEA16A1370A}"/>
              </a:ext>
            </a:extLst>
          </p:cNvPr>
          <p:cNvCxnSpPr>
            <a:cxnSpLocks/>
          </p:cNvCxnSpPr>
          <p:nvPr/>
        </p:nvCxnSpPr>
        <p:spPr>
          <a:xfrm rot="5400000">
            <a:off x="4395523" y="4709240"/>
            <a:ext cx="2010736" cy="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C221D9F8-1262-4D45-BF74-C10DE59596C9}"/>
              </a:ext>
            </a:extLst>
          </p:cNvPr>
          <p:cNvCxnSpPr/>
          <p:nvPr/>
        </p:nvCxnSpPr>
        <p:spPr>
          <a:xfrm>
            <a:off x="2882777" y="5714608"/>
            <a:ext cx="6207053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F14D782A-C7D4-4A06-B409-DF17D5F922E7}"/>
              </a:ext>
            </a:extLst>
          </p:cNvPr>
          <p:cNvGrpSpPr/>
          <p:nvPr/>
        </p:nvGrpSpPr>
        <p:grpSpPr>
          <a:xfrm>
            <a:off x="5546559" y="3893674"/>
            <a:ext cx="1235845" cy="184359"/>
            <a:chOff x="5741723" y="2926080"/>
            <a:chExt cx="1526725" cy="227751"/>
          </a:xfrm>
        </p:grpSpPr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889E6CEC-1DBF-4C44-B153-98D90486EAF3}"/>
                </a:ext>
              </a:extLst>
            </p:cNvPr>
            <p:cNvCxnSpPr/>
            <p:nvPr/>
          </p:nvCxnSpPr>
          <p:spPr>
            <a:xfrm>
              <a:off x="5741723" y="3039955"/>
              <a:ext cx="1526725" cy="0"/>
            </a:xfrm>
            <a:prstGeom prst="line">
              <a:avLst/>
            </a:prstGeom>
            <a:ln w="19050">
              <a:solidFill>
                <a:srgbClr val="306C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AC42E20-3FDD-4B64-A9E2-719435DE114F}"/>
                </a:ext>
              </a:extLst>
            </p:cNvPr>
            <p:cNvSpPr/>
            <p:nvPr/>
          </p:nvSpPr>
          <p:spPr>
            <a:xfrm>
              <a:off x="6391210" y="2926080"/>
              <a:ext cx="227751" cy="227751"/>
            </a:xfrm>
            <a:prstGeom prst="rect">
              <a:avLst/>
            </a:prstGeom>
            <a:solidFill>
              <a:srgbClr val="306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2971C67-C49B-489B-A534-C0556BBC37F3}"/>
              </a:ext>
            </a:extLst>
          </p:cNvPr>
          <p:cNvGrpSpPr/>
          <p:nvPr/>
        </p:nvGrpSpPr>
        <p:grpSpPr>
          <a:xfrm>
            <a:off x="5175890" y="4423608"/>
            <a:ext cx="1235845" cy="184359"/>
            <a:chOff x="5741723" y="2926080"/>
            <a:chExt cx="1526725" cy="227751"/>
          </a:xfrm>
        </p:grpSpPr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CDF04E2B-569A-4CE2-B4A7-E9346F0D839F}"/>
                </a:ext>
              </a:extLst>
            </p:cNvPr>
            <p:cNvCxnSpPr/>
            <p:nvPr/>
          </p:nvCxnSpPr>
          <p:spPr>
            <a:xfrm>
              <a:off x="5741723" y="3039955"/>
              <a:ext cx="1526725" cy="0"/>
            </a:xfrm>
            <a:prstGeom prst="line">
              <a:avLst/>
            </a:prstGeom>
            <a:ln w="19050">
              <a:solidFill>
                <a:srgbClr val="306C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8BAD2C6-13ED-478F-9709-14CEB7C409C9}"/>
                </a:ext>
              </a:extLst>
            </p:cNvPr>
            <p:cNvSpPr/>
            <p:nvPr/>
          </p:nvSpPr>
          <p:spPr>
            <a:xfrm>
              <a:off x="6391210" y="2926080"/>
              <a:ext cx="227751" cy="227751"/>
            </a:xfrm>
            <a:prstGeom prst="rect">
              <a:avLst/>
            </a:prstGeom>
            <a:solidFill>
              <a:srgbClr val="306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sp>
        <p:nvSpPr>
          <p:cNvPr id="46" name="ZoneTexte 45">
            <a:extLst>
              <a:ext uri="{FF2B5EF4-FFF2-40B4-BE49-F238E27FC236}">
                <a16:creationId xmlns:a16="http://schemas.microsoft.com/office/drawing/2014/main" id="{5A8F9DBB-B010-4E37-A250-D540E7A337EB}"/>
              </a:ext>
            </a:extLst>
          </p:cNvPr>
          <p:cNvSpPr txBox="1"/>
          <p:nvPr/>
        </p:nvSpPr>
        <p:spPr>
          <a:xfrm>
            <a:off x="6651671" y="4365949"/>
            <a:ext cx="2972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Non-</a:t>
            </a:r>
            <a:r>
              <a:rPr lang="fr-FR" sz="1600" dirty="0" err="1"/>
              <a:t>inferiority</a:t>
            </a:r>
            <a:r>
              <a:rPr lang="fr-FR" sz="1600" dirty="0"/>
              <a:t> not </a:t>
            </a:r>
            <a:r>
              <a:rPr lang="fr-FR" sz="1600" dirty="0" err="1"/>
              <a:t>demonstrated</a:t>
            </a:r>
            <a:endParaRPr lang="fr-FR" sz="1600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1D4E5A5-D871-43D1-9D5F-D6F95462AEFB}"/>
              </a:ext>
            </a:extLst>
          </p:cNvPr>
          <p:cNvSpPr txBox="1"/>
          <p:nvPr/>
        </p:nvSpPr>
        <p:spPr>
          <a:xfrm>
            <a:off x="6954009" y="3836168"/>
            <a:ext cx="2641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Non-</a:t>
            </a:r>
            <a:r>
              <a:rPr lang="fr-FR" sz="1600" dirty="0" err="1"/>
              <a:t>inferiority</a:t>
            </a:r>
            <a:r>
              <a:rPr lang="fr-FR" sz="1600" dirty="0"/>
              <a:t> </a:t>
            </a:r>
            <a:r>
              <a:rPr lang="fr-FR" sz="1600" dirty="0" err="1"/>
              <a:t>demonstrated</a:t>
            </a:r>
            <a:endParaRPr lang="fr-FR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C217D4-A1D9-4433-8A8B-804D37049E73}"/>
              </a:ext>
            </a:extLst>
          </p:cNvPr>
          <p:cNvSpPr/>
          <p:nvPr/>
        </p:nvSpPr>
        <p:spPr>
          <a:xfrm>
            <a:off x="360062" y="1706870"/>
            <a:ext cx="11424418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endParaRPr lang="fr-FR" sz="2400" dirty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lvl="8">
              <a:defRPr/>
            </a:pPr>
            <a:r>
              <a:rPr lang="fr-FR" sz="2400" noProof="0" dirty="0">
                <a:latin typeface="Calibri" panose="020F0502020204030204"/>
              </a:rPr>
              <a:t>                              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1.3%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(range: 1.0% to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5.0%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)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D90F99B-4F2A-4494-BE4D-76975EF59E5E}"/>
              </a:ext>
            </a:extLst>
          </p:cNvPr>
          <p:cNvSpPr/>
          <p:nvPr/>
        </p:nvSpPr>
        <p:spPr>
          <a:xfrm>
            <a:off x="5444434" y="3797868"/>
            <a:ext cx="370266" cy="37026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6" grpId="0"/>
      <p:bldP spid="47" grpId="0"/>
      <p:bldP spid="26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42574"/>
            <a:ext cx="10549347" cy="746126"/>
          </a:xfrm>
        </p:spPr>
        <p:txBody>
          <a:bodyPr>
            <a:noAutofit/>
          </a:bodyPr>
          <a:lstStyle/>
          <a:p>
            <a:r>
              <a:rPr lang="en-GB" dirty="0"/>
              <a:t>Randomized controlled clinical trials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365125"/>
            <a:ext cx="9240837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821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esmint-sans fond.png">
            <a:extLst>
              <a:ext uri="{FF2B5EF4-FFF2-40B4-BE49-F238E27FC236}">
                <a16:creationId xmlns:a16="http://schemas.microsoft.com/office/drawing/2014/main" id="{FF9C1D8C-3F40-40DC-BF42-9A980B29C3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  <p:graphicFrame>
        <p:nvGraphicFramePr>
          <p:cNvPr id="12" name="Espace réservé du contenu 3">
            <a:extLst>
              <a:ext uri="{FF2B5EF4-FFF2-40B4-BE49-F238E27FC236}">
                <a16:creationId xmlns:a16="http://schemas.microsoft.com/office/drawing/2014/main" id="{F9B1F666-2830-4581-8AD2-51AD81C545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232955"/>
              </p:ext>
            </p:extLst>
          </p:nvPr>
        </p:nvGraphicFramePr>
        <p:xfrm>
          <a:off x="324328" y="1907195"/>
          <a:ext cx="11424417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305">
                  <a:extLst>
                    <a:ext uri="{9D8B030D-6E8A-4147-A177-3AD203B41FA5}">
                      <a16:colId xmlns:a16="http://schemas.microsoft.com/office/drawing/2014/main" val="3656906017"/>
                    </a:ext>
                  </a:extLst>
                </a:gridCol>
                <a:gridCol w="1265562">
                  <a:extLst>
                    <a:ext uri="{9D8B030D-6E8A-4147-A177-3AD203B41FA5}">
                      <a16:colId xmlns:a16="http://schemas.microsoft.com/office/drawing/2014/main" val="4074538214"/>
                    </a:ext>
                  </a:extLst>
                </a:gridCol>
                <a:gridCol w="1152185">
                  <a:extLst>
                    <a:ext uri="{9D8B030D-6E8A-4147-A177-3AD203B41FA5}">
                      <a16:colId xmlns:a16="http://schemas.microsoft.com/office/drawing/2014/main" val="1859477673"/>
                    </a:ext>
                  </a:extLst>
                </a:gridCol>
                <a:gridCol w="1706968">
                  <a:extLst>
                    <a:ext uri="{9D8B030D-6E8A-4147-A177-3AD203B41FA5}">
                      <a16:colId xmlns:a16="http://schemas.microsoft.com/office/drawing/2014/main" val="1365070656"/>
                    </a:ext>
                  </a:extLst>
                </a:gridCol>
                <a:gridCol w="2703871">
                  <a:extLst>
                    <a:ext uri="{9D8B030D-6E8A-4147-A177-3AD203B41FA5}">
                      <a16:colId xmlns:a16="http://schemas.microsoft.com/office/drawing/2014/main" val="2906438590"/>
                    </a:ext>
                  </a:extLst>
                </a:gridCol>
                <a:gridCol w="2782526">
                  <a:extLst>
                    <a:ext uri="{9D8B030D-6E8A-4147-A177-3AD203B41FA5}">
                      <a16:colId xmlns:a16="http://schemas.microsoft.com/office/drawing/2014/main" val="1212538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Status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Non-</a:t>
                      </a:r>
                      <a:r>
                        <a:rPr lang="fr-FR" dirty="0" err="1"/>
                        <a:t>inferiority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margin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Conclusion of non </a:t>
                      </a:r>
                      <a:r>
                        <a:rPr lang="fr-FR" dirty="0" err="1"/>
                        <a:t>inferiority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267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DIRECT-MT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Published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Relative,</a:t>
                      </a:r>
                      <a:r>
                        <a:rPr lang="fr-FR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cOR</a:t>
                      </a:r>
                      <a:r>
                        <a:rPr lang="fr-FR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08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DEVT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Published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Absolute</a:t>
                      </a:r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fr-FR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10% </a:t>
                      </a:r>
                      <a:r>
                        <a:rPr lang="fr-FR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mRS</a:t>
                      </a:r>
                      <a:r>
                        <a:rPr lang="fr-FR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0-2</a:t>
                      </a:r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426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SKIP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Published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Japan</a:t>
                      </a:r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Relative, OR 0.74 </a:t>
                      </a:r>
                      <a:r>
                        <a:rPr lang="fr-FR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mRS</a:t>
                      </a:r>
                      <a:r>
                        <a:rPr lang="fr-FR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0-2</a:t>
                      </a:r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365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 CLEAN No</a:t>
                      </a:r>
                      <a:r>
                        <a:rPr lang="fr-FR" baseline="0" dirty="0"/>
                        <a:t> IV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Published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Relative,</a:t>
                      </a:r>
                      <a:r>
                        <a:rPr lang="fr-FR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cOR</a:t>
                      </a:r>
                      <a:r>
                        <a:rPr lang="fr-FR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37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SWIFT</a:t>
                      </a:r>
                      <a:r>
                        <a:rPr lang="fr-FR" baseline="0" dirty="0"/>
                        <a:t> DIRECT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Results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presented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Europe &amp; </a:t>
                      </a:r>
                      <a:r>
                        <a:rPr lang="fr-FR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North</a:t>
                      </a:r>
                      <a:r>
                        <a:rPr lang="fr-FR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America</a:t>
                      </a:r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Absolute</a:t>
                      </a:r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12% </a:t>
                      </a:r>
                      <a:r>
                        <a:rPr lang="fr-FR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mRS</a:t>
                      </a:r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0-2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03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DIRECT-SAFE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Results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presented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Oceania</a:t>
                      </a:r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&amp; 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Absolute</a:t>
                      </a:r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10% mRS 0-2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984465"/>
                  </a:ext>
                </a:extLst>
              </a:tr>
            </a:tbl>
          </a:graphicData>
        </a:graphic>
      </p:graphicFrame>
      <p:sp>
        <p:nvSpPr>
          <p:cNvPr id="13" name="Inhaltsplatzhalter 8">
            <a:extLst>
              <a:ext uri="{FF2B5EF4-FFF2-40B4-BE49-F238E27FC236}">
                <a16:creationId xmlns:a16="http://schemas.microsoft.com/office/drawing/2014/main" id="{452E1440-E141-4684-AE45-B11B4C01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31569"/>
            <a:ext cx="11424418" cy="5170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2400" dirty="0" err="1">
                <a:solidFill>
                  <a:srgbClr val="082163"/>
                </a:solidFill>
              </a:rPr>
              <a:t>Mothership</a:t>
            </a:r>
            <a:r>
              <a:rPr lang="fr-FR" sz="2400" dirty="0">
                <a:solidFill>
                  <a:srgbClr val="082163"/>
                </a:solidFill>
              </a:rPr>
              <a:t>, ≤4.5 </a:t>
            </a:r>
            <a:r>
              <a:rPr lang="fr-FR" sz="2400" dirty="0" err="1">
                <a:solidFill>
                  <a:srgbClr val="082163"/>
                </a:solidFill>
              </a:rPr>
              <a:t>hrs</a:t>
            </a:r>
            <a:r>
              <a:rPr lang="fr-FR" sz="2400" dirty="0">
                <a:solidFill>
                  <a:srgbClr val="082163"/>
                </a:solidFill>
              </a:rPr>
              <a:t> of </a:t>
            </a:r>
            <a:r>
              <a:rPr lang="fr-FR" sz="2400" dirty="0" err="1">
                <a:solidFill>
                  <a:srgbClr val="082163"/>
                </a:solidFill>
              </a:rPr>
              <a:t>symptom</a:t>
            </a:r>
            <a:r>
              <a:rPr lang="fr-FR" sz="2400" dirty="0">
                <a:solidFill>
                  <a:srgbClr val="082163"/>
                </a:solidFill>
              </a:rPr>
              <a:t> </a:t>
            </a:r>
            <a:r>
              <a:rPr lang="fr-FR" sz="2400" dirty="0" err="1">
                <a:solidFill>
                  <a:srgbClr val="082163"/>
                </a:solidFill>
              </a:rPr>
              <a:t>onset</a:t>
            </a:r>
            <a:endParaRPr lang="fr-FR" sz="2400" dirty="0">
              <a:solidFill>
                <a:srgbClr val="082163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3968-8ABC-422A-8137-E9A5D623F86C}"/>
              </a:ext>
            </a:extLst>
          </p:cNvPr>
          <p:cNvSpPr txBox="1">
            <a:spLocks/>
          </p:cNvSpPr>
          <p:nvPr/>
        </p:nvSpPr>
        <p:spPr>
          <a:xfrm>
            <a:off x="2291607" y="6025469"/>
            <a:ext cx="7138832" cy="49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rgbClr val="0070C0"/>
                </a:solidFill>
                <a:latin typeface="+mn-lt"/>
              </a:rPr>
              <a:t>Yang P et al, NEJM 2020; Zi W et al, JAMA 2021; Suzuki K et al, JAMA 2021</a:t>
            </a:r>
            <a:br>
              <a:rPr lang="en-GB" sz="1600" dirty="0">
                <a:solidFill>
                  <a:srgbClr val="0070C0"/>
                </a:solidFill>
                <a:latin typeface="+mn-lt"/>
              </a:rPr>
            </a:br>
            <a:r>
              <a:rPr lang="en-GB" sz="1600" dirty="0" err="1">
                <a:solidFill>
                  <a:srgbClr val="0070C0"/>
                </a:solidFill>
                <a:latin typeface="+mn-lt"/>
              </a:rPr>
              <a:t>LeCouffe</a:t>
            </a:r>
            <a:r>
              <a:rPr lang="en-GB" sz="1600" dirty="0">
                <a:solidFill>
                  <a:srgbClr val="0070C0"/>
                </a:solidFill>
                <a:latin typeface="+mn-lt"/>
              </a:rPr>
              <a:t> N et al, NEJM 2021; Fischer U et al, ESOC 2021; Mitchell PJ et al, WSC 2021</a:t>
            </a:r>
          </a:p>
        </p:txBody>
      </p:sp>
    </p:spTree>
    <p:extLst>
      <p:ext uri="{BB962C8B-B14F-4D97-AF65-F5344CB8AC3E}">
        <p14:creationId xmlns:p14="http://schemas.microsoft.com/office/powerpoint/2010/main" val="9778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42574"/>
            <a:ext cx="10549347" cy="746126"/>
          </a:xfrm>
        </p:spPr>
        <p:txBody>
          <a:bodyPr>
            <a:noAutofit/>
          </a:bodyPr>
          <a:lstStyle/>
          <a:p>
            <a:r>
              <a:rPr lang="en-GB" dirty="0"/>
              <a:t>Randomized controlled clinical trials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4963" y="365125"/>
            <a:ext cx="9240837" cy="74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821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8216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7F83942-A8E2-F745-BA07-9E475E0EC6FC}"/>
              </a:ext>
            </a:extLst>
          </p:cNvPr>
          <p:cNvSpPr>
            <a:spLocks/>
          </p:cNvSpPr>
          <p:nvPr/>
        </p:nvSpPr>
        <p:spPr>
          <a:xfrm>
            <a:off x="9766300" y="0"/>
            <a:ext cx="24257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esmint-sans fond.png">
            <a:extLst>
              <a:ext uri="{FF2B5EF4-FFF2-40B4-BE49-F238E27FC236}">
                <a16:creationId xmlns:a16="http://schemas.microsoft.com/office/drawing/2014/main" id="{FF9C1D8C-3F40-40DC-BF42-9A980B29C3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3" y="5727337"/>
            <a:ext cx="1770542" cy="907403"/>
          </a:xfrm>
          <a:prstGeom prst="rect">
            <a:avLst/>
          </a:prstGeom>
        </p:spPr>
      </p:pic>
      <p:graphicFrame>
        <p:nvGraphicFramePr>
          <p:cNvPr id="12" name="Espace réservé du contenu 3">
            <a:extLst>
              <a:ext uri="{FF2B5EF4-FFF2-40B4-BE49-F238E27FC236}">
                <a16:creationId xmlns:a16="http://schemas.microsoft.com/office/drawing/2014/main" id="{F9B1F666-2830-4581-8AD2-51AD81C545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988581"/>
              </p:ext>
            </p:extLst>
          </p:nvPr>
        </p:nvGraphicFramePr>
        <p:xfrm>
          <a:off x="324328" y="1907195"/>
          <a:ext cx="11424417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305">
                  <a:extLst>
                    <a:ext uri="{9D8B030D-6E8A-4147-A177-3AD203B41FA5}">
                      <a16:colId xmlns:a16="http://schemas.microsoft.com/office/drawing/2014/main" val="3656906017"/>
                    </a:ext>
                  </a:extLst>
                </a:gridCol>
                <a:gridCol w="1265562">
                  <a:extLst>
                    <a:ext uri="{9D8B030D-6E8A-4147-A177-3AD203B41FA5}">
                      <a16:colId xmlns:a16="http://schemas.microsoft.com/office/drawing/2014/main" val="4074538214"/>
                    </a:ext>
                  </a:extLst>
                </a:gridCol>
                <a:gridCol w="1152185">
                  <a:extLst>
                    <a:ext uri="{9D8B030D-6E8A-4147-A177-3AD203B41FA5}">
                      <a16:colId xmlns:a16="http://schemas.microsoft.com/office/drawing/2014/main" val="1859477673"/>
                    </a:ext>
                  </a:extLst>
                </a:gridCol>
                <a:gridCol w="1706968">
                  <a:extLst>
                    <a:ext uri="{9D8B030D-6E8A-4147-A177-3AD203B41FA5}">
                      <a16:colId xmlns:a16="http://schemas.microsoft.com/office/drawing/2014/main" val="1365070656"/>
                    </a:ext>
                  </a:extLst>
                </a:gridCol>
                <a:gridCol w="2703871">
                  <a:extLst>
                    <a:ext uri="{9D8B030D-6E8A-4147-A177-3AD203B41FA5}">
                      <a16:colId xmlns:a16="http://schemas.microsoft.com/office/drawing/2014/main" val="2906438590"/>
                    </a:ext>
                  </a:extLst>
                </a:gridCol>
                <a:gridCol w="2782526">
                  <a:extLst>
                    <a:ext uri="{9D8B030D-6E8A-4147-A177-3AD203B41FA5}">
                      <a16:colId xmlns:a16="http://schemas.microsoft.com/office/drawing/2014/main" val="1212538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Status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Non-</a:t>
                      </a:r>
                      <a:r>
                        <a:rPr lang="fr-FR" dirty="0" err="1"/>
                        <a:t>inferiority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margin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Conclusion of non </a:t>
                      </a:r>
                      <a:r>
                        <a:rPr lang="fr-FR" dirty="0" err="1"/>
                        <a:t>inferiority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267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DIRECT-MT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Published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654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Relative,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aseline="0" dirty="0" err="1">
                          <a:solidFill>
                            <a:schemeClr val="tx1"/>
                          </a:solidFill>
                        </a:rPr>
                        <a:t>cOR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08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DEVT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Published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Absolute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10% </a:t>
                      </a:r>
                      <a:r>
                        <a:rPr lang="fr-FR" baseline="0" dirty="0" err="1">
                          <a:solidFill>
                            <a:schemeClr val="tx1"/>
                          </a:solidFill>
                        </a:rPr>
                        <a:t>mRS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0-2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426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SKIP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Published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Japan</a:t>
                      </a:r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Relative, OR 0.74 </a:t>
                      </a:r>
                      <a:r>
                        <a:rPr lang="fr-FR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mRS</a:t>
                      </a:r>
                      <a:r>
                        <a:rPr lang="fr-FR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0-2</a:t>
                      </a:r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365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 CLEAN No</a:t>
                      </a:r>
                      <a:r>
                        <a:rPr lang="fr-FR" baseline="0" dirty="0"/>
                        <a:t> IV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Published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Relative,</a:t>
                      </a:r>
                      <a:r>
                        <a:rPr lang="fr-FR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cOR</a:t>
                      </a:r>
                      <a:r>
                        <a:rPr lang="fr-FR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37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SWIFT</a:t>
                      </a:r>
                      <a:r>
                        <a:rPr lang="fr-FR" baseline="0" dirty="0"/>
                        <a:t> DIRECT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Results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presented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Europe &amp; </a:t>
                      </a:r>
                      <a:r>
                        <a:rPr lang="fr-FR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North</a:t>
                      </a:r>
                      <a:r>
                        <a:rPr lang="fr-FR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America</a:t>
                      </a:r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Absolute</a:t>
                      </a:r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12% </a:t>
                      </a:r>
                      <a:r>
                        <a:rPr lang="fr-FR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mRS</a:t>
                      </a:r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0-2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03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DIRECT-SAFE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Results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presented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Oceania</a:t>
                      </a:r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&amp; 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Absolute</a:t>
                      </a:r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10% mRS 0-2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984465"/>
                  </a:ext>
                </a:extLst>
              </a:tr>
            </a:tbl>
          </a:graphicData>
        </a:graphic>
      </p:graphicFrame>
      <p:sp>
        <p:nvSpPr>
          <p:cNvPr id="13" name="Inhaltsplatzhalter 8">
            <a:extLst>
              <a:ext uri="{FF2B5EF4-FFF2-40B4-BE49-F238E27FC236}">
                <a16:creationId xmlns:a16="http://schemas.microsoft.com/office/drawing/2014/main" id="{452E1440-E141-4684-AE45-B11B4C01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031569"/>
            <a:ext cx="11424418" cy="5170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2400" dirty="0" err="1">
                <a:solidFill>
                  <a:srgbClr val="082163"/>
                </a:solidFill>
              </a:rPr>
              <a:t>Mothership</a:t>
            </a:r>
            <a:r>
              <a:rPr lang="fr-FR" sz="2400" dirty="0">
                <a:solidFill>
                  <a:srgbClr val="082163"/>
                </a:solidFill>
              </a:rPr>
              <a:t>, ≤4.5 </a:t>
            </a:r>
            <a:r>
              <a:rPr lang="fr-FR" sz="2400" dirty="0" err="1">
                <a:solidFill>
                  <a:srgbClr val="082163"/>
                </a:solidFill>
              </a:rPr>
              <a:t>hrs</a:t>
            </a:r>
            <a:r>
              <a:rPr lang="fr-FR" sz="2400" dirty="0">
                <a:solidFill>
                  <a:srgbClr val="082163"/>
                </a:solidFill>
              </a:rPr>
              <a:t> of </a:t>
            </a:r>
            <a:r>
              <a:rPr lang="fr-FR" sz="2400" dirty="0" err="1">
                <a:solidFill>
                  <a:srgbClr val="082163"/>
                </a:solidFill>
              </a:rPr>
              <a:t>symptom</a:t>
            </a:r>
            <a:r>
              <a:rPr lang="fr-FR" sz="2400" dirty="0">
                <a:solidFill>
                  <a:srgbClr val="082163"/>
                </a:solidFill>
              </a:rPr>
              <a:t> </a:t>
            </a:r>
            <a:r>
              <a:rPr lang="fr-FR" sz="2400" dirty="0" err="1">
                <a:solidFill>
                  <a:srgbClr val="082163"/>
                </a:solidFill>
              </a:rPr>
              <a:t>onset</a:t>
            </a:r>
            <a:endParaRPr lang="fr-FR" sz="2400" dirty="0">
              <a:solidFill>
                <a:srgbClr val="082163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3968-8ABC-422A-8137-E9A5D623F86C}"/>
              </a:ext>
            </a:extLst>
          </p:cNvPr>
          <p:cNvSpPr txBox="1">
            <a:spLocks/>
          </p:cNvSpPr>
          <p:nvPr/>
        </p:nvSpPr>
        <p:spPr>
          <a:xfrm>
            <a:off x="2291607" y="6025469"/>
            <a:ext cx="7138832" cy="49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Yang P et al, NEJM 2020; Zi W et al, JAMA 2021; Suzuki K et al, JAMA 2021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LeCouffe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N et al, NEJM 2021; Fischer U et al, ESOC 2021; Mitchell PJ et al, WSC 2021</a:t>
            </a:r>
          </a:p>
        </p:txBody>
      </p:sp>
    </p:spTree>
    <p:extLst>
      <p:ext uri="{BB962C8B-B14F-4D97-AF65-F5344CB8AC3E}">
        <p14:creationId xmlns:p14="http://schemas.microsoft.com/office/powerpoint/2010/main" val="288483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2429</Words>
  <Application>Microsoft Office PowerPoint</Application>
  <PresentationFormat>Grand écran</PresentationFormat>
  <Paragraphs>490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MathematicalPiLTStd</vt:lpstr>
      <vt:lpstr>Times New Roman</vt:lpstr>
      <vt:lpstr>Office Theme</vt:lpstr>
      <vt:lpstr>Présentation PowerPoint</vt:lpstr>
      <vt:lpstr>Disclosures</vt:lpstr>
      <vt:lpstr>Module Working Group Members</vt:lpstr>
      <vt:lpstr>Background</vt:lpstr>
      <vt:lpstr>Methodology</vt:lpstr>
      <vt:lpstr>PICO Question</vt:lpstr>
      <vt:lpstr>Methodology</vt:lpstr>
      <vt:lpstr>Randomized controlled clinical trials</vt:lpstr>
      <vt:lpstr>Randomized controlled clinical trials</vt:lpstr>
      <vt:lpstr>Randomized controlled clinical trials</vt:lpstr>
      <vt:lpstr>Randomized controlled clinical trials</vt:lpstr>
      <vt:lpstr>Randomized controlled clinical trials</vt:lpstr>
      <vt:lpstr>Quality of evidence</vt:lpstr>
      <vt:lpstr>Direct MT vs. IVT plus MT</vt:lpstr>
      <vt:lpstr>Direct MT vs. IVT plus MT</vt:lpstr>
      <vt:lpstr>Direct MT vs. IVT plus MT</vt:lpstr>
      <vt:lpstr>Direct MT vs. IVT plus MT</vt:lpstr>
      <vt:lpstr>Direct MT vs. IVT plus MT</vt:lpstr>
      <vt:lpstr>Direct MT vs. IVT plus MT</vt:lpstr>
      <vt:lpstr>Direct MT vs. IVT plus MT</vt:lpstr>
      <vt:lpstr>Evidence-based Recommendation</vt:lpstr>
      <vt:lpstr>Expert Consensus Statement</vt:lpstr>
      <vt:lpstr>PICO Question</vt:lpstr>
      <vt:lpstr>Evidence-based Recommendation</vt:lpstr>
      <vt:lpstr>Expert Consensus Statement</vt:lpstr>
      <vt:lpstr>Discussion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Annina Giger</dc:creator>
  <cp:lastModifiedBy>TURC Guillaume</cp:lastModifiedBy>
  <cp:revision>508</cp:revision>
  <dcterms:created xsi:type="dcterms:W3CDTF">2019-11-28T10:15:31Z</dcterms:created>
  <dcterms:modified xsi:type="dcterms:W3CDTF">2022-02-04T08:49:29Z</dcterms:modified>
</cp:coreProperties>
</file>